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7" r:id="rId3"/>
    <p:sldId id="257" r:id="rId4"/>
    <p:sldId id="258" r:id="rId5"/>
    <p:sldId id="259" r:id="rId6"/>
    <p:sldId id="375" r:id="rId7"/>
    <p:sldId id="312" r:id="rId8"/>
    <p:sldId id="359" r:id="rId9"/>
    <p:sldId id="320" r:id="rId10"/>
    <p:sldId id="360" r:id="rId11"/>
    <p:sldId id="358" r:id="rId12"/>
    <p:sldId id="347" r:id="rId13"/>
    <p:sldId id="352" r:id="rId14"/>
    <p:sldId id="333" r:id="rId15"/>
    <p:sldId id="335" r:id="rId16"/>
    <p:sldId id="355" r:id="rId17"/>
    <p:sldId id="337" r:id="rId18"/>
    <p:sldId id="327" r:id="rId19"/>
    <p:sldId id="346" r:id="rId20"/>
    <p:sldId id="380" r:id="rId21"/>
    <p:sldId id="256" r:id="rId22"/>
    <p:sldId id="299" r:id="rId23"/>
    <p:sldId id="282" r:id="rId24"/>
    <p:sldId id="262" r:id="rId25"/>
    <p:sldId id="263" r:id="rId26"/>
    <p:sldId id="264" r:id="rId27"/>
    <p:sldId id="265" r:id="rId28"/>
    <p:sldId id="301" r:id="rId29"/>
    <p:sldId id="302" r:id="rId30"/>
    <p:sldId id="267" r:id="rId31"/>
    <p:sldId id="311" r:id="rId32"/>
    <p:sldId id="272" r:id="rId33"/>
    <p:sldId id="271" r:id="rId34"/>
    <p:sldId id="275" r:id="rId35"/>
    <p:sldId id="376" r:id="rId36"/>
    <p:sldId id="286" r:id="rId37"/>
    <p:sldId id="279" r:id="rId38"/>
    <p:sldId id="287" r:id="rId39"/>
    <p:sldId id="288" r:id="rId40"/>
    <p:sldId id="290" r:id="rId41"/>
    <p:sldId id="377" r:id="rId42"/>
    <p:sldId id="305" r:id="rId43"/>
    <p:sldId id="379" r:id="rId44"/>
    <p:sldId id="378" r:id="rId45"/>
    <p:sldId id="306" r:id="rId46"/>
    <p:sldId id="309" r:id="rId47"/>
    <p:sldId id="307" r:id="rId48"/>
    <p:sldId id="381" r:id="rId49"/>
    <p:sldId id="294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>
        <p:scale>
          <a:sx n="70" d="100"/>
          <a:sy n="70" d="100"/>
        </p:scale>
        <p:origin x="-80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7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5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7751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1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314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99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89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8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6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3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6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5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5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78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2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29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74560-C12C-4EED-BC94-6407721B418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5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mbdou53.edummr.ru/?page_id=4927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mbdou53.edummr.ru/?page_id=492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mbdou53.edummr.ru/?page_id=172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mbdou53.edummr.ru/?page_id=492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mbdou53.edummr.ru/?page_id=493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mbdou53.edummr.ru/?page_id=489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mbdou53.edummr.ru/?page_id=3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mbdou53.edummr.ru/?page_id=493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mbdou53.edummr.ru/?page_id=310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mbdou53.edummr.ru/?page_id=167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mbdou53.edummr.ru/?page_id=482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mbdou53.edummr.ru/?page_id=3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904" y="292608"/>
            <a:ext cx="11817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Century Gothic" pitchFamily="34" charset="0"/>
                <a:cs typeface="Times New Roman" panose="02020603050405020304" pitchFamily="18" charset="0"/>
              </a:rPr>
              <a:t>Критерии независимой оценки качества условий осуществления образовательной деятельности</a:t>
            </a:r>
          </a:p>
          <a:p>
            <a:pPr algn="ctr"/>
            <a:r>
              <a:rPr lang="ru-RU" sz="3600" dirty="0" smtClean="0"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ru-RU" sz="3600" smtClean="0">
                <a:latin typeface="Century Gothic" pitchFamily="34" charset="0"/>
                <a:cs typeface="Times New Roman" panose="02020603050405020304" pitchFamily="18" charset="0"/>
              </a:rPr>
              <a:t>в </a:t>
            </a:r>
            <a:r>
              <a:rPr lang="ru-RU" sz="3600" smtClean="0">
                <a:latin typeface="Century Gothic" pitchFamily="34" charset="0"/>
                <a:cs typeface="Times New Roman" panose="02020603050405020304" pitchFamily="18" charset="0"/>
              </a:rPr>
              <a:t>2020 </a:t>
            </a:r>
            <a:r>
              <a:rPr lang="ru-RU" sz="3600" dirty="0" smtClean="0">
                <a:latin typeface="Century Gothic" pitchFamily="34" charset="0"/>
                <a:cs typeface="Times New Roman" panose="02020603050405020304" pitchFamily="18" charset="0"/>
              </a:rPr>
              <a:t>году</a:t>
            </a:r>
            <a:endParaRPr lang="ru-RU" sz="3600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171" y="2846209"/>
            <a:ext cx="113795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Муниципальное бюджетное дошкольное образовательное учреждение центр развития ребенка - детский сад № 53 «Росточек»</a:t>
            </a:r>
          </a:p>
          <a:p>
            <a:pPr algn="ctr"/>
            <a:r>
              <a:rPr lang="ru-RU" sz="3200" b="1" dirty="0" smtClean="0"/>
              <a:t>г.о. Мытищи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376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7164" y="5422392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Логопедический кабинет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27"/>
          <a:stretch/>
        </p:blipFill>
        <p:spPr>
          <a:xfrm>
            <a:off x="2081585" y="676892"/>
            <a:ext cx="3381064" cy="384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0102"/>
          <a:stretch/>
        </p:blipFill>
        <p:spPr>
          <a:xfrm>
            <a:off x="7528956" y="1033151"/>
            <a:ext cx="3794488" cy="442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" y="253649"/>
            <a:ext cx="7436180" cy="5577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97441" y="3874541"/>
            <a:ext cx="311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 инструктора по физической культуре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62" y="740538"/>
            <a:ext cx="6454486" cy="484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2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2075" y="623692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Наши достижения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071">
            <a:off x="3713325" y="837571"/>
            <a:ext cx="7063919" cy="529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5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8040" y="749808"/>
            <a:ext cx="407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« Наша родина – Россия! 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r="7345"/>
          <a:stretch/>
        </p:blipFill>
        <p:spPr>
          <a:xfrm>
            <a:off x="2778826" y="1249768"/>
            <a:ext cx="6092042" cy="508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4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16" y="918666"/>
            <a:ext cx="6517822" cy="488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0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74336" y="600685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« Пожарная безопасность»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 b="21100"/>
          <a:stretch/>
        </p:blipFill>
        <p:spPr>
          <a:xfrm>
            <a:off x="1774198" y="1270660"/>
            <a:ext cx="4762500" cy="251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12304" r="2864"/>
          <a:stretch/>
        </p:blipFill>
        <p:spPr>
          <a:xfrm>
            <a:off x="7184571" y="3087584"/>
            <a:ext cx="4417621" cy="313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8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645" y="210778"/>
            <a:ext cx="428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«Медицина для родителей»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14602"/>
          <a:stretch/>
        </p:blipFill>
        <p:spPr>
          <a:xfrm>
            <a:off x="3714748" y="1876301"/>
            <a:ext cx="7749114" cy="385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6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92" y="503031"/>
            <a:ext cx="7205477" cy="540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5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3884" y="5596366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«О питании»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2"/>
          <a:stretch/>
        </p:blipFill>
        <p:spPr>
          <a:xfrm>
            <a:off x="3180359" y="455530"/>
            <a:ext cx="6794913" cy="452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352" y="96334"/>
            <a:ext cx="10341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Открытость и доступность информации  об образовательной организации</a:t>
            </a:r>
          </a:p>
          <a:p>
            <a:r>
              <a:rPr lang="ru-RU" dirty="0" smtClean="0">
                <a:ea typeface="Times New Roman" panose="02020603050405020304" pitchFamily="18" charset="0"/>
              </a:rPr>
              <a:t>1</a:t>
            </a:r>
            <a:r>
              <a:rPr lang="ru-RU" sz="1600" dirty="0" smtClean="0">
                <a:ea typeface="Times New Roman" panose="02020603050405020304" pitchFamily="18" charset="0"/>
              </a:rPr>
              <a:t>. </a:t>
            </a:r>
            <a:r>
              <a:rPr lang="ru-RU" sz="1600" dirty="0">
                <a:ea typeface="Times New Roman" panose="02020603050405020304" pitchFamily="18" charset="0"/>
              </a:rPr>
              <a:t>Соответствие информации о деятельности образовательной  организации, размещенной на </a:t>
            </a:r>
            <a:r>
              <a:rPr lang="ru-RU" sz="1600" b="1" dirty="0">
                <a:ea typeface="Times New Roman" panose="02020603050405020304" pitchFamily="18" charset="0"/>
              </a:rPr>
              <a:t>информационных стендах</a:t>
            </a:r>
            <a:r>
              <a:rPr lang="ru-RU" sz="1600" dirty="0">
                <a:ea typeface="Times New Roman" panose="02020603050405020304" pitchFamily="18" charset="0"/>
              </a:rPr>
              <a:t>, ее содержанию и порядку (форме), установленных нормативными правовыми актами.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74" y="1371600"/>
            <a:ext cx="6816436" cy="511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0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0" b="12682"/>
          <a:stretch/>
        </p:blipFill>
        <p:spPr>
          <a:xfrm>
            <a:off x="1178774" y="1344732"/>
            <a:ext cx="3451761" cy="282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5256" b="12507"/>
          <a:stretch/>
        </p:blipFill>
        <p:spPr>
          <a:xfrm>
            <a:off x="3403418" y="4341457"/>
            <a:ext cx="4275117" cy="233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5"/>
          <a:stretch/>
        </p:blipFill>
        <p:spPr>
          <a:xfrm>
            <a:off x="4970961" y="508190"/>
            <a:ext cx="4307179" cy="224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7" b="12407"/>
          <a:stretch/>
        </p:blipFill>
        <p:spPr>
          <a:xfrm>
            <a:off x="9459164" y="1043396"/>
            <a:ext cx="2422788" cy="141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10384" b="28960"/>
          <a:stretch/>
        </p:blipFill>
        <p:spPr>
          <a:xfrm>
            <a:off x="7802087" y="3216530"/>
            <a:ext cx="4079865" cy="195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12727" y="5780306"/>
            <a:ext cx="313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Стенды для родителей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7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624" y="259372"/>
            <a:ext cx="11384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Times New Roman" panose="02020603050405020304" pitchFamily="18" charset="0"/>
              </a:rPr>
              <a:t>2. Соответствие информации о деятельности образовательной организации, размещенной на </a:t>
            </a:r>
            <a:r>
              <a:rPr lang="ru-RU" b="1" dirty="0">
                <a:ea typeface="Times New Roman" panose="02020603050405020304" pitchFamily="18" charset="0"/>
              </a:rPr>
              <a:t>официальном сайте</a:t>
            </a:r>
            <a:r>
              <a:rPr lang="ru-RU" dirty="0">
                <a:ea typeface="Times New Roman" panose="02020603050405020304" pitchFamily="18" charset="0"/>
              </a:rPr>
              <a:t>, ее содержанию и порядку (форме), установленным нормативными правовыми актами.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88464" y="6020092"/>
            <a:ext cx="7979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http://mbdou53.edummr.ru/?page_id=4927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"/>
          <a:stretch/>
        </p:blipFill>
        <p:spPr bwMode="auto">
          <a:xfrm>
            <a:off x="2188464" y="1324853"/>
            <a:ext cx="7138694" cy="420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764" y="4816211"/>
            <a:ext cx="1579562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1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b="4808"/>
          <a:stretch/>
        </p:blipFill>
        <p:spPr bwMode="auto">
          <a:xfrm>
            <a:off x="1784131" y="1182413"/>
            <a:ext cx="8623738" cy="446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45207" y="6211669"/>
            <a:ext cx="6783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http://mbdou53.edummr.ru/?page_id=4929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4425"/>
          <a:stretch/>
        </p:blipFill>
        <p:spPr bwMode="auto">
          <a:xfrm>
            <a:off x="2045207" y="1245476"/>
            <a:ext cx="7990278" cy="41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://qrcoder.ru/code/?http%3A%2F%2Fmbdou53.edummr.ru%2F%3Fpage_id%3D4929&amp;2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78" y="5859244"/>
            <a:ext cx="70485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3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7729" y="6236208"/>
            <a:ext cx="5107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http://mbdou53.edummr.ru/?page_id=4924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http://qrcoder.ru/code/?http%3A%2F%2Fmbdou53.edummr.ru%2F%3Fpage_id%3D4924&amp;2&amp;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961" y="5830875"/>
            <a:ext cx="7048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 b="4552"/>
          <a:stretch/>
        </p:blipFill>
        <p:spPr bwMode="auto">
          <a:xfrm>
            <a:off x="1907628" y="882869"/>
            <a:ext cx="8678707" cy="450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0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0566" y="5791813"/>
            <a:ext cx="5699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http://mbdou53.edummr.ru/?page_id=1722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0" b="4551"/>
          <a:stretch/>
        </p:blipFill>
        <p:spPr bwMode="auto">
          <a:xfrm>
            <a:off x="2238703" y="715970"/>
            <a:ext cx="8534103" cy="441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858" y="5838572"/>
            <a:ext cx="7064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0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61100" y="5682544"/>
            <a:ext cx="7445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http://mbdou53.edummr.ru/?page_id=4921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76" y="5802422"/>
            <a:ext cx="7064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 b="4483"/>
          <a:stretch/>
        </p:blipFill>
        <p:spPr bwMode="auto">
          <a:xfrm>
            <a:off x="2375338" y="677917"/>
            <a:ext cx="8333004" cy="431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6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4248" y="5934670"/>
            <a:ext cx="9290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http://mbdou53.edummr.ru/?</a:t>
            </a:r>
            <a:r>
              <a:rPr lang="en-US" dirty="0" smtClean="0">
                <a:hlinkClick r:id="rId2"/>
              </a:rPr>
              <a:t>page_id=4938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 b="4477"/>
          <a:stretch/>
        </p:blipFill>
        <p:spPr bwMode="auto">
          <a:xfrm>
            <a:off x="1834122" y="762037"/>
            <a:ext cx="7997588" cy="413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qrcoder.ru/code/?http%3A%2F%2Fmbdou53.edummr.ru%2F%3Fpage_id%3D4938&amp;2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54" y="5766911"/>
            <a:ext cx="70485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7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3252" y="5598747"/>
            <a:ext cx="8394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http://mbdou53.edummr.ru/?page_id=4894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738" y="5891860"/>
            <a:ext cx="7064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 b="4483"/>
          <a:stretch/>
        </p:blipFill>
        <p:spPr bwMode="auto">
          <a:xfrm>
            <a:off x="2138855" y="841841"/>
            <a:ext cx="8345214" cy="432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4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7910" y="5872793"/>
            <a:ext cx="798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http://mbdou53.edummr.ru/?page_id=34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b="4920"/>
          <a:stretch/>
        </p:blipFill>
        <p:spPr bwMode="auto">
          <a:xfrm>
            <a:off x="2067910" y="700804"/>
            <a:ext cx="8669872" cy="445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318" y="5812687"/>
            <a:ext cx="7064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0"/>
          <a:stretch/>
        </p:blipFill>
        <p:spPr>
          <a:xfrm>
            <a:off x="4397829" y="1792926"/>
            <a:ext cx="317863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8" y="259600"/>
            <a:ext cx="3104520" cy="413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2936" b="6052"/>
          <a:stretch/>
        </p:blipFill>
        <p:spPr>
          <a:xfrm>
            <a:off x="8193974" y="1056903"/>
            <a:ext cx="3440566" cy="433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4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9592" y="6156577"/>
            <a:ext cx="7687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http://mbdou53.edummr.ru/?page_id=4931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4552"/>
          <a:stretch/>
        </p:blipFill>
        <p:spPr bwMode="auto">
          <a:xfrm>
            <a:off x="2069592" y="851338"/>
            <a:ext cx="8424238" cy="436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614" y="5803358"/>
            <a:ext cx="7064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6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8152" y="6098305"/>
            <a:ext cx="8455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http://mbdou53.edummr.ru/?page_id=3105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9" b="4736"/>
          <a:stretch/>
        </p:blipFill>
        <p:spPr bwMode="auto">
          <a:xfrm>
            <a:off x="2146107" y="618208"/>
            <a:ext cx="8974581" cy="46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qrcoder.ru/code/?http%3A%2F%2Fmbdou53.edummr.ru%2F%3Fpage_id%3D3105&amp;2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506" y="5745880"/>
            <a:ext cx="70485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9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03832" y="5791275"/>
            <a:ext cx="8135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http://mbdou53.edummr.ru/?page_id=1679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 b="4368"/>
          <a:stretch/>
        </p:blipFill>
        <p:spPr bwMode="auto">
          <a:xfrm>
            <a:off x="2017986" y="684537"/>
            <a:ext cx="8659550" cy="450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qrcoder.ru/code/?http%3A%2F%2Fmbdou53.edummr.ru%2F%3Fpage_id%3D1679&amp;2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554" y="5732756"/>
            <a:ext cx="70485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7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1165" y="6038248"/>
            <a:ext cx="8043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http://mbdou53.edummr.ru/?page_id=4823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4552"/>
          <a:stretch/>
        </p:blipFill>
        <p:spPr bwMode="auto">
          <a:xfrm>
            <a:off x="1954924" y="667504"/>
            <a:ext cx="9065173" cy="469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qrcoder.ru/code/?http%3A%2F%2Fmbdou53.edummr.ru%2F%3Fpage_id%3D4823&amp;2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097" y="5819775"/>
            <a:ext cx="70485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4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5295" y="320889"/>
            <a:ext cx="10266119" cy="3567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3. Наличие и функционирование на официальном сайте организации информации о дистанционных способах взаимодействия с получателями услуг:</a:t>
            </a:r>
            <a:endParaRPr lang="ru-RU" sz="1600" dirty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- телефона;</a:t>
            </a:r>
            <a:endParaRPr lang="ru-RU" sz="1600" dirty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- электронной почты;</a:t>
            </a:r>
            <a:endParaRPr lang="ru-RU" sz="1600" dirty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- электронных сервисов (форма для подачи электронного обращения (жалобы, предложения), получение консультаций;</a:t>
            </a:r>
            <a:endParaRPr lang="ru-RU" sz="1600" dirty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- раздела "Часто задаваемые вопросы";</a:t>
            </a:r>
            <a:endParaRPr lang="ru-RU" sz="1600" dirty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- технической возможности выражения получателем услуг мнения о качестве условий оказания услуг образовательной организацией (наличие анкеты для опроса граждан или гиперссылки на нее);</a:t>
            </a:r>
            <a:endParaRPr lang="ru-RU" sz="1600" dirty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- иного дистанционного способа взаимодействия.</a:t>
            </a:r>
            <a:endParaRPr lang="ru-RU" sz="1600" dirty="0"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2838" y="5736995"/>
            <a:ext cx="750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http://mbdou53.edummr.ru/?page_id=32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0" b="4367"/>
          <a:stretch/>
        </p:blipFill>
        <p:spPr bwMode="auto">
          <a:xfrm>
            <a:off x="1611763" y="867104"/>
            <a:ext cx="8968474" cy="464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qrcoder.ru/code/?http%3A%2F%2Fmbdou53.edummr.ru%2F%3Fpage_id%3D32&amp;2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320" y="5736995"/>
            <a:ext cx="704850" cy="7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556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935" y="281678"/>
            <a:ext cx="682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a typeface="Times New Roman" panose="02020603050405020304" pitchFamily="18" charset="0"/>
              </a:rPr>
              <a:t>Комфортность условий образовательной деятельности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47088" y="1145987"/>
            <a:ext cx="9829800" cy="484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Наличие комфортных условий для образовательной деятельности , например: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наличие комфортной зоны отдыха (ожидания), оборудованной соответствующей мебелью;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наличие и понятность навигации внутри образовательной организации;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наличие и доступность питьевой воды;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наличие и доступность санитарно-гигиенических помещений;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санитарное состояние помещений образовательной организации;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транспортная доступность (возможность доехать до образовательной организации на общественном транспорте, наличие парковки);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доступность записи на получение консультации (по телефону, на официальном сайте образовательной организации  в сети "Интернет", посредством Единого портала государственных и муниципальных услуг, при личном посещении образовательной организации);</a:t>
            </a:r>
            <a:endParaRPr lang="ru-RU" sz="1600" dirty="0" smtClean="0"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иные параметры комфортных условий, установленные ведомственным актом уполномоченного федерального органа исполнительной власти</a:t>
            </a:r>
            <a:endParaRPr lang="ru-RU" sz="1600" dirty="0" smtClean="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8256" y="439389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Зона  ожидания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61" y="600501"/>
            <a:ext cx="4082102" cy="544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7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9080" y="3346613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Навигация внутри организации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82" y="438040"/>
            <a:ext cx="2100675" cy="280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2"/>
          <a:stretch/>
        </p:blipFill>
        <p:spPr>
          <a:xfrm>
            <a:off x="4000598" y="3872895"/>
            <a:ext cx="3992954" cy="254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87" y="438040"/>
            <a:ext cx="2849505" cy="379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9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8704" y="877824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Доступность питьевой воды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54" y="1078601"/>
            <a:ext cx="3135857" cy="4181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48" y="1705970"/>
            <a:ext cx="3343627" cy="446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0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9671" y="615979"/>
            <a:ext cx="4132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Информация о закрепленной территории за образовательной организацией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3773" b="6212"/>
          <a:stretch/>
        </p:blipFill>
        <p:spPr>
          <a:xfrm>
            <a:off x="1496291" y="795647"/>
            <a:ext cx="3693226" cy="480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3336" b="4903"/>
          <a:stretch/>
        </p:blipFill>
        <p:spPr>
          <a:xfrm>
            <a:off x="7089671" y="1698170"/>
            <a:ext cx="3681248" cy="474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5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70115" y="676407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Пищеблок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6150" y="5438386"/>
            <a:ext cx="286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Прачечная-гладильная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4" y="283191"/>
            <a:ext cx="4057934" cy="304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6" b="8259"/>
          <a:stretch/>
        </p:blipFill>
        <p:spPr>
          <a:xfrm>
            <a:off x="8083469" y="861073"/>
            <a:ext cx="3230525" cy="341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2049886" y="3844522"/>
            <a:ext cx="3520230" cy="278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7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0" y="15596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Санитарно- </a:t>
            </a:r>
            <a:r>
              <a:rPr lang="ru-RU" b="1" dirty="0" smtClean="0">
                <a:solidFill>
                  <a:srgbClr val="002060"/>
                </a:solidFill>
              </a:rPr>
              <a:t>гигиеническое  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помещение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7562" r="6964"/>
          <a:stretch/>
        </p:blipFill>
        <p:spPr>
          <a:xfrm>
            <a:off x="2647666" y="1882783"/>
            <a:ext cx="4380931" cy="376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569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15870" y="216370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Групповые помещения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3"/>
          <a:stretch/>
        </p:blipFill>
        <p:spPr>
          <a:xfrm>
            <a:off x="8886086" y="366312"/>
            <a:ext cx="3013153" cy="3272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89" y="401036"/>
            <a:ext cx="3468628" cy="260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46" y="3826035"/>
            <a:ext cx="3289110" cy="246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1" y="3638473"/>
            <a:ext cx="3789278" cy="284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8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03717" y="544394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Буфетная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/>
          <a:stretch/>
        </p:blipFill>
        <p:spPr>
          <a:xfrm>
            <a:off x="3862316" y="715647"/>
            <a:ext cx="3698544" cy="509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53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04833" y="130252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Спальни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1"/>
          <a:stretch/>
        </p:blipFill>
        <p:spPr>
          <a:xfrm>
            <a:off x="1906138" y="586854"/>
            <a:ext cx="4167286" cy="233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9"/>
          <a:stretch/>
        </p:blipFill>
        <p:spPr>
          <a:xfrm>
            <a:off x="6741995" y="3163361"/>
            <a:ext cx="4681182" cy="261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882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15870" y="1032959"/>
            <a:ext cx="572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Санитарно- гигиеническое помещение групп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75" y="2105167"/>
            <a:ext cx="5254389" cy="394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8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1973" y="668741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Музыкальный зал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5552" y="4921198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Физкультурный зал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/>
          <a:stretch/>
        </p:blipFill>
        <p:spPr>
          <a:xfrm>
            <a:off x="2067652" y="327546"/>
            <a:ext cx="4028348" cy="353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01" y="2953322"/>
            <a:ext cx="4660323" cy="349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3088" y="621792"/>
            <a:ext cx="597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Доступность записи на получение консультации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24828" r="14425" b="4138"/>
          <a:stretch/>
        </p:blipFill>
        <p:spPr>
          <a:xfrm>
            <a:off x="3484179" y="1245476"/>
            <a:ext cx="6936828" cy="487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5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081" y="260874"/>
            <a:ext cx="5254538" cy="71337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Дублирование для инвалидов </a:t>
            </a:r>
            <a:r>
              <a:rPr lang="ru-RU" sz="2000" b="1" dirty="0" smtClean="0"/>
              <a:t>по  </a:t>
            </a:r>
            <a:r>
              <a:rPr lang="ru-RU" sz="2000" b="1" dirty="0" smtClean="0"/>
              <a:t>зрению зрительной информации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1"/>
          <a:stretch/>
        </p:blipFill>
        <p:spPr>
          <a:xfrm>
            <a:off x="1394677" y="1409022"/>
            <a:ext cx="2494287" cy="258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62" y="1409023"/>
            <a:ext cx="2373337" cy="258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024884" y="4831308"/>
            <a:ext cx="3452884" cy="14466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/>
              <a:t>Сотрудник организации, оказывающий помощь по сопровождению инвалидов в помещениях детского сада и на территории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56" y="1409023"/>
            <a:ext cx="2262401" cy="3016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05" y="4267366"/>
            <a:ext cx="3038902" cy="22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02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5344" y="137160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Версия на сайте для слабовидящих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 b="4368"/>
          <a:stretch/>
        </p:blipFill>
        <p:spPr bwMode="auto">
          <a:xfrm>
            <a:off x="2144110" y="1327185"/>
            <a:ext cx="8797159" cy="458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0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328" y="547987"/>
            <a:ext cx="448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Информация о порядке приема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 обучение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3714" b="6069"/>
          <a:stretch/>
        </p:blipFill>
        <p:spPr>
          <a:xfrm>
            <a:off x="1650670" y="547986"/>
            <a:ext cx="3437803" cy="454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3200" b="3385"/>
          <a:stretch/>
        </p:blipFill>
        <p:spPr>
          <a:xfrm>
            <a:off x="7196328" y="1330036"/>
            <a:ext cx="3681469" cy="486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91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b="6571"/>
          <a:stretch/>
        </p:blipFill>
        <p:spPr>
          <a:xfrm>
            <a:off x="2004209" y="914400"/>
            <a:ext cx="3565319" cy="426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2044"/>
          <a:stretch/>
        </p:blipFill>
        <p:spPr>
          <a:xfrm>
            <a:off x="7077692" y="1911927"/>
            <a:ext cx="3485729" cy="416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120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"/>
          <a:stretch/>
        </p:blipFill>
        <p:spPr>
          <a:xfrm>
            <a:off x="2553196" y="394853"/>
            <a:ext cx="7635834" cy="599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0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7721" y="593410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Методический кабинет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15" y="480772"/>
            <a:ext cx="3018539" cy="402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54" y="1941259"/>
            <a:ext cx="3130900" cy="417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01" y="676537"/>
            <a:ext cx="2724892" cy="36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4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r="15473"/>
          <a:stretch/>
        </p:blipFill>
        <p:spPr>
          <a:xfrm>
            <a:off x="595743" y="87394"/>
            <a:ext cx="3811979" cy="414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53" y="1172893"/>
            <a:ext cx="6574699" cy="493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99408" y="5358956"/>
            <a:ext cx="340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 учителя-логопеда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0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2125</TotalTime>
  <Words>465</Words>
  <Application>Microsoft Office PowerPoint</Application>
  <PresentationFormat>Произвольный</PresentationFormat>
  <Paragraphs>67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Дублирование для инвалидов по  зрению зрительной информации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МБДОУ</cp:lastModifiedBy>
  <cp:revision>102</cp:revision>
  <dcterms:created xsi:type="dcterms:W3CDTF">2018-09-14T11:48:55Z</dcterms:created>
  <dcterms:modified xsi:type="dcterms:W3CDTF">2021-04-26T07:39:50Z</dcterms:modified>
</cp:coreProperties>
</file>