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BB58F-9AA7-4534-BC8C-77B71FE9A01C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6E34C-BE59-4406-96D2-2A7C297FF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9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0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26.jpeg"/><Relationship Id="rId3" Type="http://schemas.openxmlformats.org/officeDocument/2006/relationships/image" Target="../media/image3.jpeg"/><Relationship Id="rId7" Type="http://schemas.openxmlformats.org/officeDocument/2006/relationships/image" Target="../media/image23.jpeg"/><Relationship Id="rId12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25.jpeg"/><Relationship Id="rId5" Type="http://schemas.openxmlformats.org/officeDocument/2006/relationships/image" Target="../media/image22.jpeg"/><Relationship Id="rId15" Type="http://schemas.openxmlformats.org/officeDocument/2006/relationships/image" Target="../media/image28.jpeg"/><Relationship Id="rId10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24.jpeg"/><Relationship Id="rId1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gif"/><Relationship Id="rId7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7.gif"/><Relationship Id="rId7" Type="http://schemas.openxmlformats.org/officeDocument/2006/relationships/image" Target="../media/image3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91285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Gabriola" pitchFamily="82" charset="0"/>
              </a:rPr>
              <a:t>Обучающая презентация</a:t>
            </a:r>
            <a:br>
              <a:rPr lang="ru-RU" sz="3600" b="1" dirty="0" smtClean="0">
                <a:latin typeface="Gabriola" pitchFamily="82" charset="0"/>
              </a:rPr>
            </a:br>
            <a:r>
              <a:rPr lang="ru-RU" sz="3600" b="1" dirty="0" smtClean="0">
                <a:latin typeface="Gabriola" pitchFamily="82" charset="0"/>
              </a:rPr>
              <a:t>для детей старшей логопедической группы</a:t>
            </a:r>
            <a:br>
              <a:rPr lang="ru-RU" sz="3600" b="1" dirty="0" smtClean="0">
                <a:latin typeface="Gabriola" pitchFamily="82" charset="0"/>
              </a:rPr>
            </a:br>
            <a:r>
              <a:rPr lang="ru-RU" sz="3600" b="1" dirty="0" smtClean="0">
                <a:latin typeface="Gabriola" pitchFamily="82" charset="0"/>
              </a:rPr>
              <a:t/>
            </a:r>
            <a:br>
              <a:rPr lang="ru-RU" sz="3600" b="1" dirty="0" smtClean="0">
                <a:latin typeface="Gabriola" pitchFamily="82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«Удивительные насекомые»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3789040"/>
            <a:ext cx="3528392" cy="127099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Gabriola" pitchFamily="82" charset="0"/>
              </a:rPr>
              <a:t>Подготовил  учитель – логопед</a:t>
            </a:r>
          </a:p>
          <a:p>
            <a:r>
              <a:rPr lang="ru-RU" sz="2000" b="1" dirty="0" err="1" smtClean="0">
                <a:solidFill>
                  <a:schemeClr val="tx1"/>
                </a:solidFill>
                <a:latin typeface="Gabriola" pitchFamily="82" charset="0"/>
              </a:rPr>
              <a:t>Сизова</a:t>
            </a:r>
            <a:r>
              <a:rPr lang="ru-RU" sz="2000" b="1" dirty="0" smtClean="0">
                <a:solidFill>
                  <a:schemeClr val="tx1"/>
                </a:solidFill>
                <a:latin typeface="Gabriola" pitchFamily="82" charset="0"/>
              </a:rPr>
              <a:t> Ульяна Николаевна</a:t>
            </a:r>
            <a:endParaRPr lang="ru-RU" sz="2000" b="1" dirty="0">
              <a:solidFill>
                <a:schemeClr val="tx1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5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840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irdoshkolyat.ru/wp-content/uploads/2018/11/%D0%B4%D1%8E%D0%B9%D0%BC%D0%BE%D0%B2%D0%BE%D1%87%D0%BA%D0%B0-768x7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2" t="-1" r="17870" b="-3977"/>
          <a:stretch/>
        </p:blipFill>
        <p:spPr bwMode="auto">
          <a:xfrm>
            <a:off x="3059832" y="980728"/>
            <a:ext cx="3026229" cy="4611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533" y="1268760"/>
            <a:ext cx="307531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Gabriola" pitchFamily="82" charset="0"/>
              </a:rPr>
              <a:t>ЗДРАВСТВУЙТЕ, МОИ ДОРОГИЕ ДРУЗЬЯ! </a:t>
            </a:r>
            <a:endParaRPr lang="ru-RU" b="1" dirty="0" smtClean="0">
              <a:latin typeface="Gabriola" pitchFamily="82" charset="0"/>
            </a:endParaRPr>
          </a:p>
          <a:p>
            <a:r>
              <a:rPr lang="ru-RU" b="1" dirty="0" smtClean="0">
                <a:latin typeface="Gabriola" pitchFamily="82" charset="0"/>
              </a:rPr>
              <a:t>МЕНЯ </a:t>
            </a:r>
            <a:r>
              <a:rPr lang="ru-RU" b="1" dirty="0">
                <a:latin typeface="Gabriola" pitchFamily="82" charset="0"/>
              </a:rPr>
              <a:t>ЗОВУТ </a:t>
            </a:r>
            <a:r>
              <a:rPr lang="ru-RU" b="1" dirty="0" smtClean="0">
                <a:latin typeface="Gabriola" pitchFamily="82" charset="0"/>
              </a:rPr>
              <a:t>ДЮЙМОВОЧКА!</a:t>
            </a:r>
          </a:p>
          <a:p>
            <a:endParaRPr lang="ru-RU" b="1" dirty="0" smtClean="0">
              <a:latin typeface="Gabriola" pitchFamily="82" charset="0"/>
            </a:endParaRPr>
          </a:p>
          <a:p>
            <a:r>
              <a:rPr lang="ru-RU" b="1" dirty="0" smtClean="0">
                <a:latin typeface="Gabriola" pitchFamily="82" charset="0"/>
              </a:rPr>
              <a:t>ТЫ УЖЕ НАВЕРНОЕ ВСПОМНИЛ, ЧТО Я ОЧЕНЬ МАЛЕНЬКАЯ И ЖИВУ В БУТОНЕ ЦВЕТКА.</a:t>
            </a:r>
          </a:p>
          <a:p>
            <a:endParaRPr lang="ru-RU" b="1" dirty="0">
              <a:latin typeface="Gabriola" pitchFamily="82" charset="0"/>
            </a:endParaRPr>
          </a:p>
          <a:p>
            <a:r>
              <a:rPr lang="ru-RU" b="1" dirty="0" smtClean="0">
                <a:latin typeface="Gabriola" pitchFamily="82" charset="0"/>
              </a:rPr>
              <a:t>И ИМЕННО БЛАГОДАРЯ СВОИМ КРОШЕЧНЫМ РАЗМЕРАМ Я МОГУ НАБЛЮДАТЬ ЗА УДИВИТЕЛЬНЫМИ , САМЫМИ МАЛЕНЬКИМИ ЖИВОТНЫМИ – ЗА НАСЕКОМЫМИ.</a:t>
            </a:r>
          </a:p>
          <a:p>
            <a:endParaRPr lang="ru-RU" b="1" dirty="0">
              <a:latin typeface="Gabriola" pitchFamily="82" charset="0"/>
            </a:endParaRPr>
          </a:p>
          <a:p>
            <a:r>
              <a:rPr lang="ru-RU" b="1" dirty="0" smtClean="0">
                <a:latin typeface="Gabriola" pitchFamily="82" charset="0"/>
              </a:rPr>
              <a:t>И СЕГОДНЯ Я ХОЧУ ТЕБЯ ПОЗНАКОМИТЬ С НЕКОТОРЫМИ ИЗ НИХ И ПОИГРАТЬ.</a:t>
            </a:r>
            <a:endParaRPr lang="ru-RU" b="1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6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8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013" y="332656"/>
            <a:ext cx="4725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Gabriola" pitchFamily="82" charset="0"/>
              </a:rPr>
              <a:t>«Угадай про кого я говорю»</a:t>
            </a:r>
            <a:endParaRPr lang="ru-RU" sz="4000" b="1" dirty="0">
              <a:latin typeface="Gabriola" pitchFamily="8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943" y="1130883"/>
            <a:ext cx="1930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Gabriola" pitchFamily="82" charset="0"/>
              </a:rPr>
              <a:t>В полосатом платьице</a:t>
            </a:r>
            <a:r>
              <a:rPr lang="ru-RU" b="1" dirty="0">
                <a:latin typeface="Gabriola" pitchFamily="82" charset="0"/>
              </a:rPr>
              <a:t/>
            </a:r>
            <a:br>
              <a:rPr lang="ru-RU" b="1" dirty="0">
                <a:latin typeface="Gabriola" pitchFamily="82" charset="0"/>
              </a:rPr>
            </a:br>
            <a:r>
              <a:rPr lang="ru-RU" b="1" dirty="0">
                <a:latin typeface="Gabriola" pitchFamily="82" charset="0"/>
              </a:rPr>
              <a:t>На лугу летает.</a:t>
            </a:r>
            <a:r>
              <a:rPr lang="ru-RU" b="1" dirty="0">
                <a:latin typeface="Gabriola" pitchFamily="82" charset="0"/>
              </a:rPr>
              <a:t/>
            </a:r>
            <a:br>
              <a:rPr lang="ru-RU" b="1" dirty="0">
                <a:latin typeface="Gabriola" pitchFamily="82" charset="0"/>
              </a:rPr>
            </a:br>
            <a:r>
              <a:rPr lang="ru-RU" b="1" dirty="0">
                <a:latin typeface="Gabriola" pitchFamily="82" charset="0"/>
              </a:rPr>
              <a:t>Мохнатыми лапками</a:t>
            </a:r>
            <a:r>
              <a:rPr lang="ru-RU" b="1" dirty="0">
                <a:latin typeface="Gabriola" pitchFamily="82" charset="0"/>
              </a:rPr>
              <a:t/>
            </a:r>
            <a:br>
              <a:rPr lang="ru-RU" b="1" dirty="0">
                <a:latin typeface="Gabriola" pitchFamily="82" charset="0"/>
              </a:rPr>
            </a:br>
            <a:r>
              <a:rPr lang="ru-RU" b="1" dirty="0">
                <a:latin typeface="Gabriola" pitchFamily="82" charset="0"/>
              </a:rPr>
              <a:t>Пыльцу собирает</a:t>
            </a:r>
            <a:r>
              <a:rPr lang="ru-RU" dirty="0"/>
              <a:t> </a:t>
            </a:r>
            <a:endParaRPr lang="ru-RU" dirty="0"/>
          </a:p>
        </p:txBody>
      </p:sp>
      <p:sp>
        <p:nvSpPr>
          <p:cNvPr id="4" name="AutoShape 4" descr="https://clipart-db.ru/file_content/rastr/bee_00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clipart-db.ru/file_content/rastr/bee_003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clipart-db.ru/file_content/rastr/bee_003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clipart-db.ru/file_content/rastr/bee_003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8" name="Picture 16" descr="https://i.ebayimg.com/00/s/MTAwMFgxMDAw/z/fSUAAOSwNppbZWZD/$_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2" t="18740" r="-4582" b="12445"/>
          <a:stretch/>
        </p:blipFill>
        <p:spPr bwMode="auto">
          <a:xfrm>
            <a:off x="93436" y="958547"/>
            <a:ext cx="2470597" cy="170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82685" y="1338325"/>
            <a:ext cx="22862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Gabriola" pitchFamily="82" charset="0"/>
              </a:rPr>
              <a:t>Как только садится она на цветок,</a:t>
            </a:r>
            <a:r>
              <a:rPr lang="ru-RU" b="1" dirty="0">
                <a:latin typeface="Gabriola" pitchFamily="82" charset="0"/>
              </a:rPr>
              <a:t/>
            </a:r>
            <a:br>
              <a:rPr lang="ru-RU" b="1" dirty="0">
                <a:latin typeface="Gabriola" pitchFamily="82" charset="0"/>
              </a:rPr>
            </a:br>
            <a:r>
              <a:rPr lang="ru-RU" b="1" dirty="0">
                <a:latin typeface="Gabriola" pitchFamily="82" charset="0"/>
              </a:rPr>
              <a:t>Нектар собирает её хоботок</a:t>
            </a:r>
            <a:r>
              <a:rPr lang="ru-RU" dirty="0"/>
              <a:t> </a:t>
            </a:r>
            <a:endParaRPr lang="ru-RU" dirty="0"/>
          </a:p>
        </p:txBody>
      </p:sp>
      <p:sp>
        <p:nvSpPr>
          <p:cNvPr id="9" name="AutoShape 18" descr="https://clipart-db.ru/file_content/rastr/butterfly_013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2" name="Picture 20" descr="https://i.pinimg.com/736x/0a/ae/85/0aae85f29dc91c3a86f6779816671cc8--butterfly-background-butterfly-pictur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390" y="989125"/>
            <a:ext cx="2014712" cy="17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5900" y="3079549"/>
            <a:ext cx="21152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abriola" pitchFamily="82" charset="0"/>
              </a:rPr>
              <a:t>Зелёная пружинка</a:t>
            </a:r>
            <a:r>
              <a:rPr lang="ru-RU" dirty="0">
                <a:latin typeface="Gabriola" pitchFamily="82" charset="0"/>
              </a:rPr>
              <a:t/>
            </a:r>
            <a:br>
              <a:rPr lang="ru-RU" dirty="0">
                <a:latin typeface="Gabriola" pitchFamily="82" charset="0"/>
              </a:rPr>
            </a:br>
            <a:r>
              <a:rPr lang="ru-RU" dirty="0">
                <a:latin typeface="Gabriola" pitchFamily="82" charset="0"/>
              </a:rPr>
              <a:t>Живет в траве густой.</a:t>
            </a:r>
            <a:r>
              <a:rPr lang="ru-RU" dirty="0">
                <a:latin typeface="Gabriola" pitchFamily="82" charset="0"/>
              </a:rPr>
              <a:t/>
            </a:r>
            <a:br>
              <a:rPr lang="ru-RU" dirty="0">
                <a:latin typeface="Gabriola" pitchFamily="82" charset="0"/>
              </a:rPr>
            </a:br>
            <a:r>
              <a:rPr lang="ru-RU" dirty="0">
                <a:latin typeface="Gabriola" pitchFamily="82" charset="0"/>
              </a:rPr>
              <a:t>С травинки на травинку</a:t>
            </a:r>
            <a:r>
              <a:rPr lang="ru-RU" dirty="0">
                <a:latin typeface="Gabriola" pitchFamily="82" charset="0"/>
              </a:rPr>
              <a:t/>
            </a:r>
            <a:br>
              <a:rPr lang="ru-RU" dirty="0">
                <a:latin typeface="Gabriola" pitchFamily="82" charset="0"/>
              </a:rPr>
            </a:br>
            <a:r>
              <a:rPr lang="ru-RU" dirty="0">
                <a:latin typeface="Gabriola" pitchFamily="82" charset="0"/>
              </a:rPr>
              <a:t>Он скачет день- </a:t>
            </a:r>
            <a:r>
              <a:rPr lang="ru-RU" dirty="0" err="1">
                <a:latin typeface="Gabriola" pitchFamily="82" charset="0"/>
              </a:rPr>
              <a:t>деньской</a:t>
            </a:r>
            <a:endParaRPr lang="ru-RU" dirty="0">
              <a:latin typeface="Gabriola" pitchFamily="82" charset="0"/>
            </a:endParaRPr>
          </a:p>
        </p:txBody>
      </p:sp>
      <p:pic>
        <p:nvPicPr>
          <p:cNvPr id="3094" name="Picture 22" descr="https://static4.depositphotos.com/1021571/365/i/950/depositphotos_3657252-stock-photo-green-grasshopper-closeup-on-whit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" r="8022" b="5831"/>
          <a:stretch/>
        </p:blipFill>
        <p:spPr bwMode="auto">
          <a:xfrm>
            <a:off x="93436" y="2861846"/>
            <a:ext cx="2304596" cy="161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185052" y="1338324"/>
            <a:ext cx="1985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abriola" pitchFamily="82" charset="0"/>
              </a:rPr>
              <a:t>Маленькая </a:t>
            </a:r>
            <a:r>
              <a:rPr lang="ru-RU" dirty="0" smtClean="0">
                <a:latin typeface="Gabriola" pitchFamily="82" charset="0"/>
              </a:rPr>
              <a:t>модница</a:t>
            </a:r>
            <a:r>
              <a:rPr lang="ru-RU" dirty="0">
                <a:latin typeface="Gabriola" pitchFamily="82" charset="0"/>
              </a:rPr>
              <a:t/>
            </a:r>
            <a:br>
              <a:rPr lang="ru-RU" dirty="0">
                <a:latin typeface="Gabriola" pitchFamily="82" charset="0"/>
              </a:rPr>
            </a:br>
            <a:r>
              <a:rPr lang="ru-RU" dirty="0">
                <a:latin typeface="Gabriola" pitchFamily="82" charset="0"/>
              </a:rPr>
              <a:t>Села на ладошки.</a:t>
            </a:r>
            <a:r>
              <a:rPr lang="ru-RU" dirty="0">
                <a:latin typeface="Gabriola" pitchFamily="82" charset="0"/>
              </a:rPr>
              <a:t/>
            </a:r>
            <a:br>
              <a:rPr lang="ru-RU" dirty="0">
                <a:latin typeface="Gabriola" pitchFamily="82" charset="0"/>
              </a:rPr>
            </a:br>
            <a:r>
              <a:rPr lang="ru-RU" dirty="0">
                <a:latin typeface="Gabriola" pitchFamily="82" charset="0"/>
              </a:rPr>
              <a:t>Красненькое платьице</a:t>
            </a:r>
            <a:r>
              <a:rPr lang="ru-RU" dirty="0">
                <a:latin typeface="Gabriola" pitchFamily="82" charset="0"/>
              </a:rPr>
              <a:t/>
            </a:r>
            <a:br>
              <a:rPr lang="ru-RU" dirty="0">
                <a:latin typeface="Gabriola" pitchFamily="82" charset="0"/>
              </a:rPr>
            </a:br>
            <a:r>
              <a:rPr lang="ru-RU" dirty="0">
                <a:latin typeface="Gabriola" pitchFamily="82" charset="0"/>
              </a:rPr>
              <a:t>С черными горошками</a:t>
            </a:r>
            <a:endParaRPr lang="ru-RU" dirty="0">
              <a:latin typeface="Gabriola" pitchFamily="82" charset="0"/>
            </a:endParaRPr>
          </a:p>
        </p:txBody>
      </p:sp>
      <p:pic>
        <p:nvPicPr>
          <p:cNvPr id="3098" name="Picture 26" descr="https://i.pinimg.com/236x/f6/2b/88/f62b8891f79c7e126f0c4ef7f870efb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322" y="1103108"/>
            <a:ext cx="1596049" cy="167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207713" y="3344930"/>
            <a:ext cx="1746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abriola" pitchFamily="82" charset="0"/>
              </a:rPr>
              <a:t>Полосатая она,</a:t>
            </a:r>
            <a:r>
              <a:rPr lang="ru-RU" dirty="0">
                <a:latin typeface="Gabriola" pitchFamily="82" charset="0"/>
              </a:rPr>
              <a:t/>
            </a:r>
            <a:br>
              <a:rPr lang="ru-RU" dirty="0">
                <a:latin typeface="Gabriola" pitchFamily="82" charset="0"/>
              </a:rPr>
            </a:br>
            <a:r>
              <a:rPr lang="ru-RU" dirty="0">
                <a:latin typeface="Gabriola" pitchFamily="82" charset="0"/>
              </a:rPr>
              <a:t>Только это не пчела.</a:t>
            </a:r>
            <a:r>
              <a:rPr lang="ru-RU" dirty="0">
                <a:latin typeface="Gabriola" pitchFamily="82" charset="0"/>
              </a:rPr>
              <a:t/>
            </a:r>
            <a:br>
              <a:rPr lang="ru-RU" dirty="0">
                <a:latin typeface="Gabriola" pitchFamily="82" charset="0"/>
              </a:rPr>
            </a:br>
            <a:r>
              <a:rPr lang="ru-RU" dirty="0">
                <a:latin typeface="Gabriola" pitchFamily="82" charset="0"/>
              </a:rPr>
              <a:t>Мед не собирает.</a:t>
            </a:r>
            <a:r>
              <a:rPr lang="ru-RU" dirty="0">
                <a:latin typeface="Gabriola" pitchFamily="82" charset="0"/>
              </a:rPr>
              <a:t/>
            </a:r>
            <a:br>
              <a:rPr lang="ru-RU" dirty="0">
                <a:latin typeface="Gabriola" pitchFamily="82" charset="0"/>
              </a:rPr>
            </a:br>
            <a:r>
              <a:rPr lang="ru-RU" dirty="0">
                <a:latin typeface="Gabriola" pitchFamily="82" charset="0"/>
              </a:rPr>
              <a:t>Внимание! Кусает! </a:t>
            </a:r>
            <a:endParaRPr lang="ru-RU" dirty="0">
              <a:latin typeface="Gabriola" pitchFamily="82" charset="0"/>
            </a:endParaRPr>
          </a:p>
        </p:txBody>
      </p:sp>
      <p:sp>
        <p:nvSpPr>
          <p:cNvPr id="13" name="AutoShape 28" descr="http://wap.photohost.ru/pictures/471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02" name="Picture 30" descr="http://wap.photohost.ru/pictures/471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6" t="19061" r="15548" b="12066"/>
          <a:stretch/>
        </p:blipFill>
        <p:spPr bwMode="auto">
          <a:xfrm>
            <a:off x="4849407" y="3163707"/>
            <a:ext cx="2060857" cy="146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32" descr="https://www.warrenphotographic.co.uk/photography/bigs/01312-Honey-Bee-from-above-white-background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3500" y="5013176"/>
            <a:ext cx="21449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abriola" pitchFamily="82" charset="0"/>
              </a:rPr>
              <a:t>Некрасивая я,</a:t>
            </a:r>
            <a:r>
              <a:rPr lang="ru-RU" dirty="0">
                <a:latin typeface="Gabriola" pitchFamily="82" charset="0"/>
              </a:rPr>
              <a:t/>
            </a:r>
            <a:br>
              <a:rPr lang="ru-RU" dirty="0">
                <a:latin typeface="Gabriola" pitchFamily="82" charset="0"/>
              </a:rPr>
            </a:br>
            <a:r>
              <a:rPr lang="ru-RU" dirty="0">
                <a:latin typeface="Gabriola" pitchFamily="82" charset="0"/>
              </a:rPr>
              <a:t>Крыльев нет у меня.</a:t>
            </a:r>
            <a:r>
              <a:rPr lang="ru-RU" dirty="0">
                <a:latin typeface="Gabriola" pitchFamily="82" charset="0"/>
              </a:rPr>
              <a:t/>
            </a:r>
            <a:br>
              <a:rPr lang="ru-RU" dirty="0">
                <a:latin typeface="Gabriola" pitchFamily="82" charset="0"/>
              </a:rPr>
            </a:br>
            <a:r>
              <a:rPr lang="ru-RU" dirty="0">
                <a:latin typeface="Gabriola" pitchFamily="82" charset="0"/>
              </a:rPr>
              <a:t>Но я в нити завернусь,</a:t>
            </a:r>
            <a:r>
              <a:rPr lang="ru-RU" dirty="0">
                <a:latin typeface="Gabriola" pitchFamily="82" charset="0"/>
              </a:rPr>
              <a:t/>
            </a:r>
            <a:br>
              <a:rPr lang="ru-RU" dirty="0">
                <a:latin typeface="Gabriola" pitchFamily="82" charset="0"/>
              </a:rPr>
            </a:br>
            <a:r>
              <a:rPr lang="ru-RU" dirty="0">
                <a:latin typeface="Gabriola" pitchFamily="82" charset="0"/>
              </a:rPr>
              <a:t>В бабочку я превращусь</a:t>
            </a:r>
            <a:endParaRPr lang="ru-RU" dirty="0">
              <a:latin typeface="Gabriola" pitchFamily="82" charset="0"/>
            </a:endParaRPr>
          </a:p>
        </p:txBody>
      </p:sp>
      <p:pic>
        <p:nvPicPr>
          <p:cNvPr id="3106" name="Picture 34" descr="https://thumbs.dreamstime.com/b/%D1%81%D1%83%D0%BC%D0%B5%D1%80%D0%B5%D1%87%D0%BD%D0%B8%D1%86%D0%B0-lymantria-%D0%B3%D1%83%D1%81%D0%B5%D0%BD%D0%B8%D1%86%D1%8B-dispar-%D1%86%D1%8B%D0%B3%D0%B0%D0%BD%D1%81%D0%BA%D0%B0%D1%8F-660911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3" t="17356" r="9682" b="20970"/>
          <a:stretch/>
        </p:blipFill>
        <p:spPr bwMode="auto">
          <a:xfrm>
            <a:off x="115903" y="5010609"/>
            <a:ext cx="2730157" cy="120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765055" y="3298203"/>
            <a:ext cx="18069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abriola" pitchFamily="82" charset="0"/>
              </a:rPr>
              <a:t>Надо мною он кружит</a:t>
            </a:r>
            <a:r>
              <a:rPr lang="ru-RU" dirty="0">
                <a:latin typeface="Gabriola" pitchFamily="82" charset="0"/>
              </a:rPr>
              <a:t/>
            </a:r>
            <a:br>
              <a:rPr lang="ru-RU" dirty="0">
                <a:latin typeface="Gabriola" pitchFamily="82" charset="0"/>
              </a:rPr>
            </a:br>
            <a:r>
              <a:rPr lang="ru-RU" dirty="0">
                <a:latin typeface="Gabriola" pitchFamily="82" charset="0"/>
              </a:rPr>
              <a:t>И пищит, пищит, пищит </a:t>
            </a:r>
            <a:endParaRPr lang="ru-RU" dirty="0">
              <a:latin typeface="Gabriola" pitchFamily="82" charset="0"/>
            </a:endParaRPr>
          </a:p>
        </p:txBody>
      </p:sp>
      <p:pic>
        <p:nvPicPr>
          <p:cNvPr id="3108" name="Picture 36" descr="https://ped-kopilka.ru/upload/blogs2/2016/5/1459_094160dd0fc98eb7322bf49f5c033598.jpg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10190" r="6344" b="16091"/>
          <a:stretch/>
        </p:blipFill>
        <p:spPr bwMode="auto">
          <a:xfrm>
            <a:off x="2488005" y="3069372"/>
            <a:ext cx="2111421" cy="130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145964" y="1511972"/>
            <a:ext cx="20243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abriola" pitchFamily="82" charset="0"/>
              </a:rPr>
              <a:t>Я летаю, как хочу</a:t>
            </a:r>
            <a:r>
              <a:rPr lang="ru-RU" dirty="0">
                <a:latin typeface="Gabriola" pitchFamily="82" charset="0"/>
              </a:rPr>
              <a:t/>
            </a:r>
            <a:br>
              <a:rPr lang="ru-RU" dirty="0">
                <a:latin typeface="Gabriola" pitchFamily="82" charset="0"/>
              </a:rPr>
            </a:br>
            <a:r>
              <a:rPr lang="ru-RU" dirty="0">
                <a:latin typeface="Gabriola" pitchFamily="82" charset="0"/>
              </a:rPr>
              <a:t>Боком, взад, вперед лечу.</a:t>
            </a:r>
            <a:r>
              <a:rPr lang="ru-RU" dirty="0">
                <a:latin typeface="Gabriola" pitchFamily="82" charset="0"/>
              </a:rPr>
              <a:t/>
            </a:r>
            <a:br>
              <a:rPr lang="ru-RU" dirty="0">
                <a:latin typeface="Gabriola" pitchFamily="82" charset="0"/>
              </a:rPr>
            </a:br>
            <a:r>
              <a:rPr lang="ru-RU" dirty="0">
                <a:latin typeface="Gabriola" pitchFamily="82" charset="0"/>
              </a:rPr>
              <a:t>Есть огромные глаза</a:t>
            </a:r>
            <a:r>
              <a:rPr lang="ru-RU" dirty="0">
                <a:latin typeface="Gabriola" pitchFamily="82" charset="0"/>
              </a:rPr>
              <a:t/>
            </a:r>
            <a:br>
              <a:rPr lang="ru-RU" dirty="0">
                <a:latin typeface="Gabriola" pitchFamily="82" charset="0"/>
              </a:rPr>
            </a:br>
            <a:r>
              <a:rPr lang="ru-RU" dirty="0">
                <a:latin typeface="Gabriola" pitchFamily="82" charset="0"/>
              </a:rPr>
              <a:t>Я летунья - …</a:t>
            </a:r>
            <a:endParaRPr lang="ru-RU" dirty="0">
              <a:latin typeface="Gabriola" pitchFamily="82" charset="0"/>
            </a:endParaRPr>
          </a:p>
        </p:txBody>
      </p:sp>
      <p:pic>
        <p:nvPicPr>
          <p:cNvPr id="3110" name="Picture 38" descr="https://photoshop-kopona.com/uploads/posts/2017-08/1501563889_pic-2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403" y="1074499"/>
            <a:ext cx="2302206" cy="168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141518" y="5445224"/>
            <a:ext cx="2915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abriola" pitchFamily="82" charset="0"/>
              </a:rPr>
              <a:t>Этот малыш, сильнее слона</a:t>
            </a:r>
            <a:r>
              <a:rPr lang="ru-RU" dirty="0">
                <a:latin typeface="Gabriola" pitchFamily="82" charset="0"/>
              </a:rPr>
              <a:t/>
            </a:r>
            <a:br>
              <a:rPr lang="ru-RU" dirty="0">
                <a:latin typeface="Gabriola" pitchFamily="82" charset="0"/>
              </a:rPr>
            </a:br>
            <a:r>
              <a:rPr lang="ru-RU" dirty="0">
                <a:latin typeface="Gabriola" pitchFamily="82" charset="0"/>
              </a:rPr>
              <a:t>Веточки носит он без труда </a:t>
            </a:r>
            <a:endParaRPr lang="ru-RU" dirty="0">
              <a:latin typeface="Gabriola" pitchFamily="82" charset="0"/>
            </a:endParaRPr>
          </a:p>
        </p:txBody>
      </p:sp>
      <p:pic>
        <p:nvPicPr>
          <p:cNvPr id="3112" name="Picture 40" descr="https://tabloid.informator.press/wp-content/uploads/sites/3/2018/08/ant-individual-1363131977792-e1412829423368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1" r="3050" b="11406"/>
          <a:stretch/>
        </p:blipFill>
        <p:spPr bwMode="auto">
          <a:xfrm>
            <a:off x="2985912" y="5189973"/>
            <a:ext cx="2865594" cy="123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7016064" y="3490330"/>
            <a:ext cx="2069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abriola" pitchFamily="82" charset="0"/>
              </a:rPr>
              <a:t>Я </a:t>
            </a:r>
            <a:r>
              <a:rPr lang="ru-RU" dirty="0">
                <a:latin typeface="Gabriola" pitchFamily="82" charset="0"/>
              </a:rPr>
              <a:t>по потолку ползу</a:t>
            </a:r>
            <a:r>
              <a:rPr lang="ru-RU" dirty="0">
                <a:latin typeface="Gabriola" pitchFamily="82" charset="0"/>
              </a:rPr>
              <a:t/>
            </a:r>
            <a:br>
              <a:rPr lang="ru-RU" dirty="0">
                <a:latin typeface="Gabriola" pitchFamily="82" charset="0"/>
              </a:rPr>
            </a:br>
            <a:r>
              <a:rPr lang="ru-RU" dirty="0">
                <a:latin typeface="Gabriola" pitchFamily="82" charset="0"/>
              </a:rPr>
              <a:t>Никогда не </a:t>
            </a:r>
            <a:r>
              <a:rPr lang="ru-RU" dirty="0" smtClean="0">
                <a:latin typeface="Gabriola" pitchFamily="82" charset="0"/>
              </a:rPr>
              <a:t>упаду</a:t>
            </a:r>
            <a:r>
              <a:rPr lang="ru-RU" dirty="0">
                <a:latin typeface="Gabriola" pitchFamily="82" charset="0"/>
              </a:rPr>
              <a:t>,</a:t>
            </a:r>
            <a:r>
              <a:rPr lang="ru-RU" dirty="0">
                <a:latin typeface="Gabriola" pitchFamily="82" charset="0"/>
              </a:rPr>
              <a:t/>
            </a:r>
            <a:br>
              <a:rPr lang="ru-RU" dirty="0">
                <a:latin typeface="Gabriola" pitchFamily="82" charset="0"/>
              </a:rPr>
            </a:br>
            <a:r>
              <a:rPr lang="ru-RU" dirty="0">
                <a:latin typeface="Gabriola" pitchFamily="82" charset="0"/>
              </a:rPr>
              <a:t>Лапки чищу я всегда</a:t>
            </a:r>
            <a:r>
              <a:rPr lang="ru-RU" dirty="0">
                <a:latin typeface="Gabriola" pitchFamily="82" charset="0"/>
              </a:rPr>
              <a:t/>
            </a:r>
            <a:br>
              <a:rPr lang="ru-RU" dirty="0">
                <a:latin typeface="Gabriola" pitchFamily="82" charset="0"/>
              </a:rPr>
            </a:br>
            <a:r>
              <a:rPr lang="ru-RU" dirty="0">
                <a:latin typeface="Gabriola" pitchFamily="82" charset="0"/>
              </a:rPr>
              <a:t>Там присоски у меня</a:t>
            </a:r>
            <a:endParaRPr lang="ru-RU" dirty="0">
              <a:latin typeface="Gabriola" pitchFamily="82" charset="0"/>
            </a:endParaRPr>
          </a:p>
        </p:txBody>
      </p:sp>
      <p:sp>
        <p:nvSpPr>
          <p:cNvPr id="20" name="AutoShape 42" descr="https://upload.wikimedia.org/wikipedia/commons/2/20/Fly_close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16" name="Picture 44" descr="https://st2.depositphotos.com/1000459/10056/i/950/depositphotos_100565972-stock-photo-insect-isolated-on-white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5" t="14658" r="14289" b="13943"/>
          <a:stretch/>
        </p:blipFill>
        <p:spPr bwMode="auto">
          <a:xfrm>
            <a:off x="6954538" y="3378867"/>
            <a:ext cx="1915171" cy="139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377250" y="5228852"/>
            <a:ext cx="2609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abriola" pitchFamily="82" charset="0"/>
              </a:rPr>
              <a:t>Это что за сеточка</a:t>
            </a:r>
            <a:br>
              <a:rPr lang="ru-RU" dirty="0">
                <a:latin typeface="Gabriola" pitchFamily="82" charset="0"/>
              </a:rPr>
            </a:br>
            <a:r>
              <a:rPr lang="ru-RU" dirty="0">
                <a:latin typeface="Gabriola" pitchFamily="82" charset="0"/>
              </a:rPr>
              <a:t>На зелёных веточках?</a:t>
            </a:r>
            <a:br>
              <a:rPr lang="ru-RU" dirty="0">
                <a:latin typeface="Gabriola" pitchFamily="82" charset="0"/>
              </a:rPr>
            </a:br>
            <a:r>
              <a:rPr lang="ru-RU" dirty="0">
                <a:latin typeface="Gabriola" pitchFamily="82" charset="0"/>
              </a:rPr>
              <a:t>Кто без ниток и без рук</a:t>
            </a:r>
            <a:br>
              <a:rPr lang="ru-RU" dirty="0">
                <a:latin typeface="Gabriola" pitchFamily="82" charset="0"/>
              </a:rPr>
            </a:br>
            <a:r>
              <a:rPr lang="ru-RU" dirty="0">
                <a:latin typeface="Gabriola" pitchFamily="82" charset="0"/>
              </a:rPr>
              <a:t>Сплёл ту сеточку?  </a:t>
            </a:r>
            <a:endParaRPr lang="ru-RU" dirty="0">
              <a:latin typeface="Gabriola" pitchFamily="82" charset="0"/>
            </a:endParaRPr>
          </a:p>
        </p:txBody>
      </p:sp>
      <p:pic>
        <p:nvPicPr>
          <p:cNvPr id="3118" name="Picture 46" descr="https://avatars.mds.yandex.net/get-pdb/245485/f0154910-5c61-41da-b299-bbfde819c165/s1200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2"/>
          <a:stretch/>
        </p:blipFill>
        <p:spPr bwMode="auto">
          <a:xfrm>
            <a:off x="6158617" y="5157800"/>
            <a:ext cx="2522353" cy="135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24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1" grpId="0"/>
      <p:bldP spid="2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thumbs.dreamstime.com/b/%D0%BF%D1%80%D0%B5-%D0%BF%D0%BE%D1%81%D1%8B-%D0%BA%D0%B0-%D0%B2%D0%B5%D1%81%D0%BD%D1%8B-%D1%81-%D1%86%D0%B2%D0%B5%D1%82%D0%BA%D0%B0%D0%BC%D0%B8-374956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51370" cy="729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27962" y="-294044"/>
            <a:ext cx="20954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Gabriola" pitchFamily="82" charset="0"/>
              </a:rPr>
              <a:t>«</a:t>
            </a:r>
            <a:r>
              <a:rPr lang="ru-RU" sz="3600" dirty="0" smtClean="0">
                <a:latin typeface="Gabriola" pitchFamily="82" charset="0"/>
              </a:rPr>
              <a:t>Посчитай</a:t>
            </a:r>
            <a:r>
              <a:rPr lang="ru-RU" sz="4400" dirty="0" smtClean="0">
                <a:latin typeface="Gabriola" pitchFamily="82" charset="0"/>
              </a:rPr>
              <a:t>»</a:t>
            </a:r>
            <a:endParaRPr lang="ru-RU" sz="4400" dirty="0">
              <a:latin typeface="Gabriola" pitchFamily="82" charset="0"/>
            </a:endParaRPr>
          </a:p>
        </p:txBody>
      </p:sp>
      <p:pic>
        <p:nvPicPr>
          <p:cNvPr id="5" name="Picture 4" descr="https://mirdoshkolyat.ru/wp-content/uploads/2018/11/%D0%B4%D1%8E%D0%B9%D0%BC%D0%BE%D0%B2%D0%BE%D1%87%D0%BA%D0%B0-768x7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2" t="-1" r="17870" b="-3977"/>
          <a:stretch/>
        </p:blipFill>
        <p:spPr bwMode="auto">
          <a:xfrm>
            <a:off x="107504" y="-20893"/>
            <a:ext cx="198479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2424" y="557164"/>
            <a:ext cx="6982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abriola" pitchFamily="82" charset="0"/>
              </a:rPr>
              <a:t>Посмотри, на солнечной полянке пригрелись разные насекомые, посчитай каждое насекомое и скажи сколько у тебя получилось, а теперь подумай и скажи, кого на полянке больше всего, а кого меньше. (следим, чтобы ребенок отвечал полным предложением (На полянке две божьи коровки. На полянке больше всего….)</a:t>
            </a:r>
            <a:endParaRPr lang="ru-RU" sz="2000" dirty="0">
              <a:latin typeface="Gabriola" pitchFamily="82" charset="0"/>
            </a:endParaRPr>
          </a:p>
        </p:txBody>
      </p:sp>
      <p:pic>
        <p:nvPicPr>
          <p:cNvPr id="5126" name="Picture 6" descr="Бабочки для вас | Бабочки, Анимация, Гифки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909" y="3861048"/>
            <a:ext cx="1748699" cy="161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Бабочки для вас | Бабочки, Анимация, Гифки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96" y="5055891"/>
            <a:ext cx="178853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Бабочки для вас | Бабочки, Анимация, Гифки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554" y="3453203"/>
            <a:ext cx="1730764" cy="160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Бабочки для вас | Бабочки, Анимация, Гифки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2360" y="3830020"/>
            <a:ext cx="1777752" cy="164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Ответы Mail.ru: === ⚠️☠⚠️ На что способна злая муха ? :-) см ...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002" y="1491276"/>
            <a:ext cx="1361662" cy="13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Ответы Mail.ru: === ⚠️☠⚠️ На что способна злая муха ? :-) см ...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823" y="2480363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Ответы Mail.ru: === ⚠️☠⚠️ На что способна злая муха ? :-) см ...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202" y="2813587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Гифка пчела гиф картинка, скачать gif на GIFER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231" y="5569361"/>
            <a:ext cx="1371257" cy="114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Ты попрыгунья стрекоза (Тамара Томская) / Стихи.ру» — карточка ...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408" y="3146521"/>
            <a:ext cx="2288234" cy="180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Ты попрыгунья стрекоза (Тамара Томская) / Стихи.ру» — карточка ...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03" y="1491275"/>
            <a:ext cx="2288234" cy="180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Ты попрыгунья стрекоза (Тамара Томская) / Стихи.ру» — карточка ...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5816" y="2196151"/>
            <a:ext cx="1807653" cy="142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Ты попрыгунья стрекоза (Тамара Томская) / Стихи.ру» — карточка ...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" y="3861048"/>
            <a:ext cx="1807653" cy="142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Ты попрыгунья стрекоза (Тамара Томская) / Стихи.ру» — карточка ...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431995"/>
            <a:ext cx="1807653" cy="142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Ты попрыгунья стрекоза (Тамара Томская) / Стихи.ру» — карточка ...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54364" y="1841672"/>
            <a:ext cx="1807653" cy="142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Бабочки для вас | Бабочки, Анимация, Гифки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61592" y="5380283"/>
            <a:ext cx="1642407" cy="152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85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967"/>
            <a:ext cx="9109520" cy="683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mirdoshkolyat.ru/wp-content/uploads/2018/11/%D0%B4%D1%8E%D0%B9%D0%BC%D0%BE%D0%B2%D0%BE%D1%87%D0%BA%D0%B0-768x7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2" t="-1" r="17870" b="-3977"/>
          <a:stretch/>
        </p:blipFill>
        <p:spPr bwMode="auto">
          <a:xfrm>
            <a:off x="78430" y="188640"/>
            <a:ext cx="198479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mirdoshkolyat.ru/wp-content/uploads/2018/11/%D0%B4%D1%8E%D0%B9%D0%BC%D0%BE%D0%B2%D0%BE%D1%87%D0%BA%D0%B0-768x7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2" t="-1" r="17870" b="-3977"/>
          <a:stretch/>
        </p:blipFill>
        <p:spPr bwMode="auto">
          <a:xfrm>
            <a:off x="107504" y="188640"/>
            <a:ext cx="198479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58085" y="251356"/>
            <a:ext cx="2489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Gabriola" pitchFamily="82" charset="0"/>
              </a:rPr>
              <a:t>«Назови ласково»</a:t>
            </a:r>
            <a:endParaRPr lang="ru-RU" sz="3200" dirty="0"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2302" y="780404"/>
            <a:ext cx="6872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abriola" pitchFamily="82" charset="0"/>
              </a:rPr>
              <a:t>Насекомые хоть и маленькие, но они очень любят,  когда их называют ласково. Давай порадуем их. </a:t>
            </a:r>
            <a:endParaRPr lang="ru-RU" sz="2000" dirty="0">
              <a:latin typeface="Gabriola" pitchFamily="82" charset="0"/>
            </a:endParaRPr>
          </a:p>
        </p:txBody>
      </p:sp>
      <p:pic>
        <p:nvPicPr>
          <p:cNvPr id="9" name="Picture 38" descr="https://photoshop-kopona.com/uploads/posts/2017-08/1501563889_pic-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261" y="1470778"/>
            <a:ext cx="2302206" cy="168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8" descr="https://photoshop-kopona.com/uploads/posts/2017-08/1501563889_pic-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172" y="1856409"/>
            <a:ext cx="1357376" cy="99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6" descr="https://ped-kopilka.ru/upload/blogs2/2016/5/1459_094160dd0fc98eb7322bf49f5c033598.jpg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10190" r="6344" b="16091"/>
          <a:stretch/>
        </p:blipFill>
        <p:spPr bwMode="auto">
          <a:xfrm>
            <a:off x="251520" y="3201319"/>
            <a:ext cx="2111421" cy="130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6" descr="https://ped-kopilka.ru/upload/blogs2/2016/5/1459_094160dd0fc98eb7322bf49f5c033598.jp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10190" r="6344" b="16091"/>
          <a:stretch/>
        </p:blipFill>
        <p:spPr bwMode="auto">
          <a:xfrm>
            <a:off x="2401480" y="3412049"/>
            <a:ext cx="1431768" cy="88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4" descr="https://thumbs.dreamstime.com/b/%D1%81%D1%83%D0%BC%D0%B5%D1%80%D0%B5%D1%87%D0%BD%D0%B8%D1%86%D0%B0-lymantria-%D0%B3%D1%83%D1%81%D0%B5%D0%BD%D0%B8%D1%86%D1%8B-dispar-%D1%86%D1%8B%D0%B3%D0%B0%D0%BD%D1%81%D0%BA%D0%B0%D1%8F-660911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3" t="17356" r="9682" b="20970"/>
          <a:stretch/>
        </p:blipFill>
        <p:spPr bwMode="auto">
          <a:xfrm>
            <a:off x="155575" y="5024673"/>
            <a:ext cx="2298391" cy="101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4" descr="https://thumbs.dreamstime.com/b/%D1%81%D1%83%D0%BC%D0%B5%D1%80%D0%B5%D1%87%D0%BD%D0%B8%D1%86%D0%B0-lymantria-%D0%B3%D1%83%D1%81%D0%B5%D0%BD%D0%B8%D1%86%D1%8B-dispar-%D1%86%D1%8B%D0%B3%D0%B0%D0%BD%D1%81%D0%BA%D0%B0%D1%8F-660911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3" t="17356" r="9682" b="20970"/>
          <a:stretch/>
        </p:blipFill>
        <p:spPr bwMode="auto">
          <a:xfrm>
            <a:off x="2512444" y="5237924"/>
            <a:ext cx="1608238" cy="70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0" descr="https://tabloid.informator.press/wp-content/uploads/sites/3/2018/08/ant-individual-1363131977792-e1412829423368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1" r="3050" b="11406"/>
          <a:stretch/>
        </p:blipFill>
        <p:spPr bwMode="auto">
          <a:xfrm>
            <a:off x="4315072" y="5063416"/>
            <a:ext cx="2865594" cy="123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0" descr="https://tabloid.informator.press/wp-content/uploads/sites/3/2018/08/ant-individual-1363131977792-e1412829423368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1" r="3050" b="11406"/>
          <a:stretch/>
        </p:blipFill>
        <p:spPr bwMode="auto">
          <a:xfrm>
            <a:off x="7125613" y="5373216"/>
            <a:ext cx="1868761" cy="80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6" descr="https://avatars.mds.yandex.net/get-pdb/245485/f0154910-5c61-41da-b299-bbfde819c165/s1200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2"/>
          <a:stretch/>
        </p:blipFill>
        <p:spPr bwMode="auto">
          <a:xfrm>
            <a:off x="4297371" y="3444721"/>
            <a:ext cx="2522353" cy="135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6" descr="https://avatars.mds.yandex.net/get-pdb/245485/f0154910-5c61-41da-b299-bbfde819c165/s1200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2"/>
          <a:stretch/>
        </p:blipFill>
        <p:spPr bwMode="auto">
          <a:xfrm>
            <a:off x="6861741" y="3737997"/>
            <a:ext cx="1433845" cy="77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https://i.ebayimg.com/00/s/MTAwMFgxMDAw/z/fSUAAOSwNppbZWZD/$_3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2" t="18740" r="-4582" b="12445"/>
          <a:stretch/>
        </p:blipFill>
        <p:spPr bwMode="auto">
          <a:xfrm>
            <a:off x="5528395" y="1558453"/>
            <a:ext cx="219742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https://i.ebayimg.com/00/s/MTAwMFgxMDAw/z/fSUAAOSwNppbZWZD/$_3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2" t="18740" r="-4582" b="12445"/>
          <a:stretch/>
        </p:blipFill>
        <p:spPr bwMode="auto">
          <a:xfrm>
            <a:off x="7585939" y="1874670"/>
            <a:ext cx="1419294" cy="97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55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8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16774" y="766445"/>
            <a:ext cx="6630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Gabriola" pitchFamily="82" charset="0"/>
              </a:rPr>
              <a:t>Дидактическая игра «Домик для букашки»</a:t>
            </a:r>
            <a:endParaRPr lang="ru-RU" sz="3600" b="1" dirty="0">
              <a:latin typeface="Gabriola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9798" y="1772816"/>
            <a:ext cx="724429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Gabriola" pitchFamily="82" charset="0"/>
              </a:rPr>
              <a:t>Когда начинается дождь насекомые начинаются прятаться в домик, </a:t>
            </a:r>
          </a:p>
          <a:p>
            <a:r>
              <a:rPr lang="ru-RU" sz="2000" dirty="0" smtClean="0">
                <a:latin typeface="Gabriola" pitchFamily="82" charset="0"/>
              </a:rPr>
              <a:t>но не все вместе,  а по очереди: сначала прячутся те, в названии которых 1 слог, </a:t>
            </a:r>
          </a:p>
          <a:p>
            <a:r>
              <a:rPr lang="ru-RU" sz="2000" dirty="0" smtClean="0">
                <a:latin typeface="Gabriola" pitchFamily="82" charset="0"/>
              </a:rPr>
              <a:t>затем – у которых 2 слога, а потом те, у которых 3 слога.</a:t>
            </a:r>
          </a:p>
          <a:p>
            <a:endParaRPr lang="ru-RU" sz="2000" dirty="0">
              <a:latin typeface="Gabriola" pitchFamily="82" charset="0"/>
            </a:endParaRPr>
          </a:p>
          <a:p>
            <a:r>
              <a:rPr lang="ru-RU" sz="2000" dirty="0" smtClean="0">
                <a:latin typeface="Gabriola" pitchFamily="82" charset="0"/>
              </a:rPr>
              <a:t>Давай поможем им, как можно скорее попасть в свой домик.</a:t>
            </a:r>
          </a:p>
          <a:p>
            <a:endParaRPr lang="ru-RU" sz="2000" dirty="0">
              <a:latin typeface="Gabriola" pitchFamily="82" charset="0"/>
            </a:endParaRPr>
          </a:p>
          <a:p>
            <a:r>
              <a:rPr lang="ru-RU" sz="2000" dirty="0" smtClean="0">
                <a:latin typeface="Gabriola" pitchFamily="82" charset="0"/>
              </a:rPr>
              <a:t>Называй насекомое, дели его название на слоги и узнаешь в каком домике оно живет. </a:t>
            </a:r>
          </a:p>
          <a:p>
            <a:r>
              <a:rPr lang="ru-RU" sz="2000" dirty="0" smtClean="0">
                <a:latin typeface="Gabriola" pitchFamily="82" charset="0"/>
              </a:rPr>
              <a:t> </a:t>
            </a:r>
            <a:endParaRPr lang="ru-RU" dirty="0"/>
          </a:p>
        </p:txBody>
      </p:sp>
      <p:pic>
        <p:nvPicPr>
          <p:cNvPr id="5" name="Picture 4" descr="https://mirdoshkolyat.ru/wp-content/uploads/2018/11/%D0%B4%D1%8E%D0%B9%D0%BC%D0%BE%D0%B2%D0%BE%D1%87%D0%BA%D0%B0-768x7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2" t="-1" r="17870" b="-3977"/>
          <a:stretch/>
        </p:blipFill>
        <p:spPr bwMode="auto">
          <a:xfrm>
            <a:off x="179512" y="3833664"/>
            <a:ext cx="198479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11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8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Гиф анимация Дождливая серая туч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243408"/>
            <a:ext cx="7272808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251520" y="1916832"/>
            <a:ext cx="2088232" cy="3096344"/>
            <a:chOff x="251520" y="1916832"/>
            <a:chExt cx="2088232" cy="309634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51520" y="3140968"/>
              <a:ext cx="2088232" cy="187220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>
              <a:off x="251520" y="1916832"/>
              <a:ext cx="2088232" cy="1224136"/>
            </a:xfrm>
            <a:prstGeom prst="triangl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899592" y="3645024"/>
              <a:ext cx="792088" cy="7200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203848" y="1916832"/>
            <a:ext cx="2088232" cy="3091205"/>
            <a:chOff x="3203848" y="1916832"/>
            <a:chExt cx="2088232" cy="309120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203848" y="3135829"/>
              <a:ext cx="2088232" cy="187220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595700" y="3871900"/>
              <a:ext cx="495672" cy="49567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358478" y="3871900"/>
              <a:ext cx="495672" cy="49567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3203848" y="1916832"/>
              <a:ext cx="2088232" cy="1224136"/>
            </a:xfrm>
            <a:prstGeom prst="triangl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516216" y="2060848"/>
            <a:ext cx="2103512" cy="3073694"/>
            <a:chOff x="6500936" y="1939482"/>
            <a:chExt cx="2103512" cy="3073694"/>
          </a:xfrm>
        </p:grpSpPr>
        <p:sp>
          <p:nvSpPr>
            <p:cNvPr id="8" name="Равнобедренный треугольник 7"/>
            <p:cNvSpPr/>
            <p:nvPr/>
          </p:nvSpPr>
          <p:spPr>
            <a:xfrm>
              <a:off x="6500936" y="1939482"/>
              <a:ext cx="2088232" cy="1224136"/>
            </a:xfrm>
            <a:prstGeom prst="triangl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516216" y="3140968"/>
              <a:ext cx="2088232" cy="187220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588224" y="3742928"/>
              <a:ext cx="495672" cy="49567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297216" y="3734578"/>
              <a:ext cx="495672" cy="49567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964760" y="3742928"/>
              <a:ext cx="495672" cy="49567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3" name="Picture 46" descr="https://avatars.mds.yandex.net/get-pdb/245485/f0154910-5c61-41da-b299-bbfde819c165/s120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2"/>
          <a:stretch/>
        </p:blipFill>
        <p:spPr bwMode="auto">
          <a:xfrm>
            <a:off x="162439" y="5647086"/>
            <a:ext cx="1763058" cy="95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5462860"/>
            <a:ext cx="128588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0" descr="https://tabloid.informator.press/wp-content/uploads/sites/3/2018/08/ant-individual-1363131977792-e141282942336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1" r="3050" b="11406"/>
          <a:stretch/>
        </p:blipFill>
        <p:spPr bwMode="auto">
          <a:xfrm>
            <a:off x="3446048" y="5644787"/>
            <a:ext cx="2251903" cy="97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 descr="https://static4.depositphotos.com/1021571/365/i/950/depositphotos_3657252-stock-photo-green-grasshopper-closeup-on-whit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" r="8022" b="5831"/>
          <a:stretch/>
        </p:blipFill>
        <p:spPr bwMode="auto">
          <a:xfrm>
            <a:off x="5773121" y="5407533"/>
            <a:ext cx="1630205" cy="114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6" descr="https://ped-kopilka.ru/upload/blogs2/2016/5/1459_094160dd0fc98eb7322bf49f5c033598.jpg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10190" r="6344" b="16091"/>
          <a:stretch/>
        </p:blipFill>
        <p:spPr bwMode="auto">
          <a:xfrm>
            <a:off x="7458830" y="5605290"/>
            <a:ext cx="1572509" cy="97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20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0.01458 C -0.00503 -0.03009 0.01216 -0.06227 0.02622 -0.07245 C 0.03247 -0.08333 0.03802 -0.08819 0.04497 -0.09629 C 0.05191 -0.10463 0.05504 -0.1118 0.0625 -0.11551 C 0.06893 -0.12338 0.07413 -0.12754 0.08091 -0.1324 C 0.08907 -0.14653 0.09341 -0.14745 0.10313 -0.15162 C 0.11302 -0.1618 0.12049 -0.17963 0.13108 -0.18541 C 0.13368 -0.20208 0.14514 -0.20393 0.15209 -0.20949 C 0.16459 -0.21921 0.17535 -0.23541 0.18802 -0.24305 C 0.18924 -0.24629 0.18993 -0.25046 0.19167 -0.25254 C 0.19358 -0.25463 0.20955 -0.26759 0.2125 -0.26944 C 0.21285 -0.27176 0.2125 -0.27569 0.21372 -0.27685 C 0.21788 -0.28032 0.22674 -0.28125 0.22674 -0.28102 C 0.23299 -0.28588 0.23924 -0.29213 0.24514 -0.29815 C 0.25191 -0.31227 0.25955 -0.32291 0.26736 -0.33426 C 0.27153 -0.33981 0.27709 -0.33889 0.28143 -0.34398 C 0.29445 -0.36088 0.30782 -0.38148 0.32327 -0.38703 C 0.33108 -0.39282 0.3382 -0.40162 0.34427 -0.41365 " pathEditMode="relative" rAng="0" ptsTypes="fffffffffffffffff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86" y="-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C 0.00312 -0.01227 -0.00556 -0.02292 -0.01059 -0.03171 C -0.01337 -0.03658 -0.01528 -0.04259 -0.01789 -0.04769 C -0.01875 -0.05764 -0.01754 -0.06435 -0.02379 -0.06991 C -0.03559 -0.09352 -0.0474 -0.11667 -0.05955 -0.13958 C -0.06146 -0.14884 -0.05903 -0.14074 -0.06546 -0.14931 C -0.07466 -0.16158 -0.08334 -0.17361 -0.09393 -0.18403 C -0.09723 -0.19144 -0.09914 -0.19259 -0.10348 -0.19838 C -0.1073 -0.21088 -0.10521 -0.20347 -0.10955 -0.2206 C -0.11059 -0.225 -0.11546 -0.23171 -0.11546 -0.23171 C -0.1158 -0.23333 -0.11598 -0.23519 -0.11667 -0.23658 C -0.11754 -0.23843 -0.11945 -0.23935 -0.12014 -0.2412 C -0.12101 -0.24375 -0.12049 -0.24676 -0.12136 -0.24931 C -0.12257 -0.25278 -0.12622 -0.2588 -0.12622 -0.2588 C -0.12778 -0.26829 -0.13212 -0.27917 -0.13212 -0.28889 " pathEditMode="relative" ptsTypes="ffffffffffffff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C 0.00434 -0.00787 0.00868 -0.01574 0.01302 -0.02361 C 0.0184 -0.03333 0.02066 -0.04699 0.02604 -0.05648 C 0.04965 -0.09884 0.07344 -0.14004 0.09931 -0.17824 C 0.11233 -0.19768 0.12465 -0.21713 0.13854 -0.23472 C 0.14549 -0.24352 0.15 -0.25301 0.15816 -0.25555 C 0.16806 -0.26944 0.17847 -0.27801 0.1908 -0.28379 C 0.19653 -0.29004 0.20122 -0.30023 0.20764 -0.30278 C 0.21493 -0.30532 0.22066 -0.31088 0.22743 -0.31667 C 0.24184 -0.32963 0.25417 -0.34606 0.27049 -0.35185 C 0.27274 -0.35764 0.27361 -0.36111 0.27708 -0.36597 C 0.27951 -0.36944 0.2849 -0.37523 0.2849 -0.37477 C 0.28594 -0.37754 0.28646 -0.38032 0.2875 -0.38241 C 0.28872 -0.38449 0.29045 -0.38472 0.29132 -0.3868 C 0.29392 -0.3919 0.29479 -0.39954 0.29792 -0.40324 C 0.30087 -0.40694 0.30712 -0.41504 0.30712 -0.41481 " pathEditMode="relative" rAng="0" ptsTypes="fffffffffffffff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-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C 0.00659 -0.00903 0.01406 -0.01759 0.02187 -0.02546 C 0.02586 -0.0294 0.02639 -0.03449 0.02934 -0.03866 C 0.03368 -0.04514 0.03975 -0.05046 0.04409 -0.05648 C 0.04878 -0.06296 0.05243 -0.07292 0.05764 -0.07847 C 0.06007 -0.08125 0.06389 -0.08333 0.06614 -0.08634 C 0.06979 -0.0912 0.07395 -0.09491 0.07864 -0.09838 C 0.08298 -0.10185 0.0842 -0.10556 0.08958 -0.10718 C 0.09583 -0.11574 0.10225 -0.12454 0.11041 -0.13148 C 0.11232 -0.13657 0.11493 -0.14005 0.11909 -0.14375 C 0.12135 -0.15 0.12222 -0.15301 0.12639 -0.1581 C 0.13229 -0.17338 0.13385 -0.17407 0.13385 -0.19329 " pathEditMode="relative" rAng="0" ptsTypes="fffffffffffA"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C -0.00955 -0.00116 -0.01927 -0.00046 -0.02864 -0.00324 C -0.03437 -0.00486 -0.03889 -0.01088 -0.04409 -0.01435 C -0.05 -0.01829 -0.06198 -0.02546 -0.06198 -0.02546 C -0.07343 -0.03796 -0.07083 -0.03657 -0.0809 -0.0412 C -0.09531 -0.05556 -0.11145 -0.06227 -0.12743 -0.07292 C -0.1375 -0.07963 -0.1335 -0.0794 -0.14409 -0.08403 C -0.15416 -0.08843 -0.16319 -0.09167 -0.17257 -0.09838 C -0.1901 -0.11111 -0.20711 -0.12454 -0.225 -0.13657 C -0.23333 -0.14236 -0.24253 -0.14329 -0.25121 -0.14769 C -0.26979 -0.15718 -0.28715 -0.17083 -0.30711 -0.17292 C -0.31423 -0.17616 -0.32135 -0.17778 -0.32864 -0.1794 C -0.33663 -0.1831 -0.34409 -0.1838 -0.35243 -0.18565 C -0.36892 -0.18912 -0.38455 -0.19375 -0.40121 -0.19514 C -0.40781 -0.19676 -0.41059 -0.19861 -0.41666 -0.20162 C -0.41823 -0.20231 -0.41979 -0.20255 -0.42135 -0.20324 C -0.42257 -0.2037 -0.425 -0.20486 -0.425 -0.20486 " pathEditMode="relative" ptsTypes="ffffffffffffffffA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Методическая разработка по развитию речи на тему: ДИДАКТИЧЕСКА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0" y="0"/>
            <a:ext cx="91795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404664"/>
            <a:ext cx="57935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Gabriola" pitchFamily="82" charset="0"/>
              </a:rPr>
              <a:t>«Кто, где?»</a:t>
            </a:r>
          </a:p>
          <a:p>
            <a:pPr algn="ctr"/>
            <a:r>
              <a:rPr lang="ru-RU" sz="2400" b="1" dirty="0" smtClean="0">
                <a:latin typeface="Gabriola" pitchFamily="82" charset="0"/>
              </a:rPr>
              <a:t>Дождь закончился и насекомые вновь вышли на гулять. </a:t>
            </a:r>
          </a:p>
          <a:p>
            <a:pPr algn="ctr"/>
            <a:r>
              <a:rPr lang="ru-RU" sz="2400" b="1" dirty="0" smtClean="0">
                <a:latin typeface="Gabriola" pitchFamily="82" charset="0"/>
              </a:rPr>
              <a:t>Посмотри и скажи кто где находится.</a:t>
            </a:r>
            <a:endParaRPr lang="ru-RU" sz="2400" b="1" dirty="0">
              <a:latin typeface="Gabriola" pitchFamily="82" charset="0"/>
            </a:endParaRPr>
          </a:p>
        </p:txBody>
      </p:sp>
      <p:pic>
        <p:nvPicPr>
          <p:cNvPr id="6" name="Picture 6" descr="Бабочки для вас | Бабочки, Анимация, Гифки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24944"/>
            <a:ext cx="1748699" cy="161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Гусеница PNG изображения можно загрузить бесплатно - CrazyPNG-PNG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836712"/>
            <a:ext cx="1080120" cy="63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ᐈ Муравей вектор, векторные картинки муравей клипарт | скачать н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ᐈ Муравей вектор, векторные картинки муравей клипарт | скачать на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4" name="Picture 16" descr="Résultat de recherche d'images pour &quot;муравей клипарт&quot; | Mravenci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908" y="5229200"/>
            <a:ext cx="810089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Паук клипарт. Бесплатная загрузка. | Creazill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11" y="5769259"/>
            <a:ext cx="1334309" cy="79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Камень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48" y="5564655"/>
            <a:ext cx="2232248" cy="148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Ты попрыгунья стрекоза (Тамара Томская) / Стихи.ру» — карточка ...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5010" y="1844824"/>
            <a:ext cx="1224136" cy="96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4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8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mirdoshkolyat.ru/wp-content/uploads/2018/11/%D0%B4%D1%8E%D0%B9%D0%BC%D0%BE%D0%B2%D0%BE%D1%87%D0%BA%D0%B0-768x7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2" t="-1" r="17870" b="-3977"/>
          <a:stretch/>
        </p:blipFill>
        <p:spPr bwMode="auto">
          <a:xfrm>
            <a:off x="323528" y="2564904"/>
            <a:ext cx="2268341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3" y="1480727"/>
            <a:ext cx="61926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Gabriola" pitchFamily="82" charset="0"/>
              </a:rPr>
              <a:t>На этом наше занятие подошло к концу.</a:t>
            </a:r>
          </a:p>
          <a:p>
            <a:pPr algn="ctr"/>
            <a:r>
              <a:rPr lang="ru-RU" sz="4000" dirty="0" smtClean="0">
                <a:latin typeface="Gabriola" pitchFamily="82" charset="0"/>
              </a:rPr>
              <a:t>Давай вспомним, как называются самые маленькие животные?</a:t>
            </a:r>
          </a:p>
          <a:p>
            <a:pPr algn="ctr"/>
            <a:r>
              <a:rPr lang="ru-RU" sz="4000" dirty="0" smtClean="0">
                <a:latin typeface="Gabriola" pitchFamily="82" charset="0"/>
              </a:rPr>
              <a:t>Кого ты запомнил больше всего?</a:t>
            </a:r>
          </a:p>
          <a:p>
            <a:pPr algn="ctr"/>
            <a:endParaRPr lang="ru-RU" sz="4000" dirty="0">
              <a:latin typeface="Gabriola" pitchFamily="82" charset="0"/>
            </a:endParaRPr>
          </a:p>
          <a:p>
            <a:pPr algn="ctr"/>
            <a:r>
              <a:rPr lang="ru-RU" sz="4000" dirty="0" smtClean="0">
                <a:latin typeface="Gabriola" pitchFamily="82" charset="0"/>
              </a:rPr>
              <a:t>До свидания! </a:t>
            </a:r>
            <a:endParaRPr lang="ru-RU" sz="40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323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Обучающая презентация для детей старшей логопедической группы  «Удивительные насекомые»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Обучающая презентация для детей старшей логопедической группы  «Удивительные насекомые»</dc:title>
  <dc:creator>1</dc:creator>
  <cp:lastModifiedBy>1</cp:lastModifiedBy>
  <cp:revision>23</cp:revision>
  <dcterms:created xsi:type="dcterms:W3CDTF">2020-05-20T18:52:40Z</dcterms:created>
  <dcterms:modified xsi:type="dcterms:W3CDTF">2020-05-20T21:31:29Z</dcterms:modified>
</cp:coreProperties>
</file>