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93" r:id="rId2"/>
    <p:sldId id="257" r:id="rId3"/>
    <p:sldId id="259" r:id="rId4"/>
    <p:sldId id="318" r:id="rId5"/>
    <p:sldId id="322" r:id="rId6"/>
    <p:sldId id="319" r:id="rId7"/>
    <p:sldId id="323" r:id="rId8"/>
    <p:sldId id="320" r:id="rId9"/>
    <p:sldId id="321" r:id="rId10"/>
    <p:sldId id="324" r:id="rId11"/>
    <p:sldId id="279" r:id="rId12"/>
    <p:sldId id="286" r:id="rId13"/>
    <p:sldId id="287" r:id="rId14"/>
    <p:sldId id="288" r:id="rId15"/>
    <p:sldId id="291" r:id="rId16"/>
    <p:sldId id="292" r:id="rId17"/>
    <p:sldId id="298" r:id="rId18"/>
    <p:sldId id="304" r:id="rId19"/>
    <p:sldId id="299" r:id="rId20"/>
    <p:sldId id="300" r:id="rId21"/>
    <p:sldId id="301" r:id="rId22"/>
    <p:sldId id="302" r:id="rId23"/>
    <p:sldId id="303" r:id="rId24"/>
    <p:sldId id="315" r:id="rId25"/>
    <p:sldId id="316" r:id="rId26"/>
    <p:sldId id="317" r:id="rId27"/>
    <p:sldId id="280" r:id="rId28"/>
    <p:sldId id="281" r:id="rId29"/>
    <p:sldId id="282" r:id="rId30"/>
    <p:sldId id="283" r:id="rId31"/>
    <p:sldId id="284" r:id="rId32"/>
    <p:sldId id="308" r:id="rId33"/>
    <p:sldId id="309" r:id="rId34"/>
    <p:sldId id="310" r:id="rId35"/>
    <p:sldId id="285" r:id="rId36"/>
    <p:sldId id="277" r:id="rId37"/>
    <p:sldId id="278" r:id="rId38"/>
    <p:sldId id="312" r:id="rId39"/>
    <p:sldId id="264" r:id="rId40"/>
    <p:sldId id="314" r:id="rId41"/>
    <p:sldId id="313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6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7" autoAdjust="0"/>
    <p:restoredTop sz="94737" autoAdjust="0"/>
  </p:normalViewPr>
  <p:slideViewPr>
    <p:cSldViewPr>
      <p:cViewPr>
        <p:scale>
          <a:sx n="110" d="100"/>
          <a:sy n="110" d="100"/>
        </p:scale>
        <p:origin x="-164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D5CCC-C297-4206-9A20-D9191CBB3D5D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63443-76A7-4BA7-A245-E7A957982C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D5CCC-C297-4206-9A20-D9191CBB3D5D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63443-76A7-4BA7-A245-E7A957982C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D5CCC-C297-4206-9A20-D9191CBB3D5D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63443-76A7-4BA7-A245-E7A957982C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D5CCC-C297-4206-9A20-D9191CBB3D5D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63443-76A7-4BA7-A245-E7A957982C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D5CCC-C297-4206-9A20-D9191CBB3D5D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63443-76A7-4BA7-A245-E7A957982C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D5CCC-C297-4206-9A20-D9191CBB3D5D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63443-76A7-4BA7-A245-E7A957982C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D5CCC-C297-4206-9A20-D9191CBB3D5D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63443-76A7-4BA7-A245-E7A957982C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D5CCC-C297-4206-9A20-D9191CBB3D5D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63443-76A7-4BA7-A245-E7A957982C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D5CCC-C297-4206-9A20-D9191CBB3D5D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63443-76A7-4BA7-A245-E7A957982C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D5CCC-C297-4206-9A20-D9191CBB3D5D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63443-76A7-4BA7-A245-E7A957982C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D5CCC-C297-4206-9A20-D9191CBB3D5D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63443-76A7-4BA7-A245-E7A957982C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D5CCC-C297-4206-9A20-D9191CBB3D5D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63443-76A7-4BA7-A245-E7A957982CE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spd="slow">
    <p:cover dir="ru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gif"/><Relationship Id="rId4" Type="http://schemas.openxmlformats.org/officeDocument/2006/relationships/image" Target="../media/image29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1\Рабочий стол\РАМКИ ОФОРМЛЕНИЕНовая папка (3)\TR030007629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8286808" cy="607223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1071538" y="785794"/>
            <a:ext cx="6929486" cy="350046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kern="10" dirty="0" smtClean="0">
                <a:ln w="381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 Black"/>
              </a:rPr>
              <a:t>ЭТИ УДИВИТЕЛЬНЫЕ НАСЕКОМЫЕ</a:t>
            </a:r>
            <a:endParaRPr lang="ru-RU" sz="4800" kern="10" dirty="0">
              <a:ln w="38100">
                <a:solidFill>
                  <a:sysClr val="windowText" lastClr="000000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7290" y="4500570"/>
            <a:ext cx="62923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      ЛЕКСИКО-ГРАММАТИЧЕСКИЕ КАТЕГОРИИ ЯЗЫКА </a:t>
            </a:r>
          </a:p>
          <a:p>
            <a:r>
              <a:rPr lang="ru-RU" sz="2000" b="1" dirty="0" smtClean="0"/>
              <a:t>        В   КОРРЕКЦИИ РЕЧИ ПО ТЕМЕ «НАСЕКОМЫЕ».</a:t>
            </a:r>
          </a:p>
          <a:p>
            <a:r>
              <a:rPr lang="ru-RU" sz="2000" b="1" dirty="0" smtClean="0"/>
              <a:t>           УЧИТЕЛЬ-ЛОГОПЕД </a:t>
            </a:r>
            <a:r>
              <a:rPr lang="ru-RU" sz="2000" b="1" dirty="0" smtClean="0"/>
              <a:t>РЯБЫШЕНА С.А.</a:t>
            </a:r>
            <a:endParaRPr lang="ru-RU" sz="2000" b="1" dirty="0"/>
          </a:p>
        </p:txBody>
      </p:sp>
      <p:pic>
        <p:nvPicPr>
          <p:cNvPr id="5" name="Picture 6" descr="http://bestgif.narod.ru/jivotnie/animashki-3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714356"/>
            <a:ext cx="3143272" cy="144662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43042" y="428604"/>
            <a:ext cx="549613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dirty="0" smtClean="0">
                <a:ln w="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В ГРОЗУ.</a:t>
            </a:r>
            <a:endParaRPr lang="ru-RU" sz="4000" b="1" cap="all" spc="0" dirty="0">
              <a:ln w="0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7422" y="2214554"/>
            <a:ext cx="45720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БАРАБАНИТ ДОЖДИК В СТЕКЛА,</a:t>
            </a:r>
          </a:p>
          <a:p>
            <a:r>
              <a:rPr lang="ru-RU" sz="2400" b="1" dirty="0" smtClean="0"/>
              <a:t>НАЧАЛАСЬ ГРОЗА.</a:t>
            </a:r>
          </a:p>
          <a:p>
            <a:r>
              <a:rPr lang="ru-RU" sz="2400" b="1" dirty="0" smtClean="0"/>
              <a:t>ИСПУГАЛАСЬ И НАМОКЛА</a:t>
            </a:r>
          </a:p>
          <a:p>
            <a:r>
              <a:rPr lang="ru-RU" sz="2400" b="1" dirty="0" smtClean="0"/>
              <a:t>СТРЕКОЗА.</a:t>
            </a:r>
          </a:p>
          <a:p>
            <a:r>
              <a:rPr lang="ru-RU" sz="2400" b="1" dirty="0" smtClean="0"/>
              <a:t>МЫ ВПУСТИЛИ СТРЕКОЗУ – </a:t>
            </a:r>
          </a:p>
          <a:p>
            <a:r>
              <a:rPr lang="ru-RU" sz="2400" b="1" dirty="0" smtClean="0"/>
              <a:t>ПЕРЕЖДИ У НАС ГРОЗУ.</a:t>
            </a:r>
          </a:p>
          <a:p>
            <a:r>
              <a:rPr lang="ru-RU" sz="2400" b="1" dirty="0" smtClean="0"/>
              <a:t>ОТШУМИТ ГРОЗА –</a:t>
            </a:r>
          </a:p>
          <a:p>
            <a:r>
              <a:rPr lang="ru-RU" sz="2400" b="1" dirty="0" smtClean="0"/>
              <a:t>УЛЕТАЙ, СТРЕКОЗА!</a:t>
            </a:r>
          </a:p>
          <a:p>
            <a:r>
              <a:rPr lang="ru-RU" sz="2400" b="1" dirty="0" smtClean="0"/>
              <a:t>                                       </a:t>
            </a:r>
            <a:r>
              <a:rPr lang="ru-RU" sz="2400" b="1" i="1" dirty="0" smtClean="0"/>
              <a:t>М.ИВЕНСЕН</a:t>
            </a:r>
            <a:endParaRPr lang="ru-RU" sz="24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786050" y="1428736"/>
            <a:ext cx="3528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(ДЛЯ ЗАУЧИВАНИЯ НАИЗУСТЬ)</a:t>
            </a:r>
            <a:endParaRPr lang="ru-RU" b="1" i="1" dirty="0"/>
          </a:p>
        </p:txBody>
      </p:sp>
      <p:pic>
        <p:nvPicPr>
          <p:cNvPr id="5" name="Picture 4" descr="http://s18.rimg.info/ee1b4c744277fdf867d2aa1c0604f79a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928670"/>
            <a:ext cx="1571636" cy="20002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285728"/>
            <a:ext cx="842968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КТО КАК ОТ ВРАГОВ ПРЯЧЕТСЯ</a:t>
            </a:r>
            <a:endParaRPr lang="ru-RU" sz="5400" b="1" cap="all" spc="0" dirty="0">
              <a:ln w="0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5786" y="1928802"/>
            <a:ext cx="792961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ЦЕЛЬ.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smtClean="0"/>
              <a:t>АКТУАЛИЗАЦИЯ СЛОВАРЯ ПО ТЕМЕ «НАСЕКОМЫЕ».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400" b="1" dirty="0" smtClean="0"/>
              <a:t> ЗНАКОМСТВО ДЕТЕЙ С МИМИКРИЕЙ НАСЕКОМЫХ В ПРИРОДЕ.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400" b="1" dirty="0" smtClean="0"/>
              <a:t> ФОРМИРОВАНИЕ УМЕНИЯ ОТВЕЧАТЬ НА ВОПРОСЫ РАСПРОСТРАНЕННЫМИ ПРЕДЛОЖЕНИЯМИ.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400" b="1" dirty="0" smtClean="0"/>
              <a:t> РАЗВИТИЕ САМОКОНТРОЛЯ ЗА ЗВУКОПРОИЗНОШЕНИЕМ ПОСТАВЛЕННЫХ ЗВУКОВ.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400" b="1" dirty="0" smtClean="0"/>
              <a:t> РАЗВИТИЕ НАГЛЯДНО-ОБРАЗНОГО МЫШЛЕНИЯ, </a:t>
            </a:r>
          </a:p>
          <a:p>
            <a:pPr>
              <a:buClr>
                <a:srgbClr val="0070C0"/>
              </a:buClr>
            </a:pPr>
            <a:r>
              <a:rPr lang="ru-RU" sz="2400" b="1" dirty="0" smtClean="0"/>
              <a:t>ПАМЯТИ, ВНИМАНИЯ.</a:t>
            </a:r>
          </a:p>
          <a:p>
            <a:endParaRPr lang="ru-RU" sz="2400" b="1" dirty="0"/>
          </a:p>
        </p:txBody>
      </p:sp>
      <p:pic>
        <p:nvPicPr>
          <p:cNvPr id="2050" name="Picture 2" descr="MCj0398343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15082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85728"/>
            <a:ext cx="7786741" cy="5000660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4348" y="5429264"/>
            <a:ext cx="8001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ВРАГИ НАСЕКОМЫХ – ПТИЦЫ, ЕЖИ, ЛЯГУШКИ. ПОЭТОМУ НАСЕКОМЫМ ПРИХОДИТСЯ ПРИДУМЫВАТЬ, КАК ОТ НИХ СПАСАТЬСЯ.</a:t>
            </a:r>
            <a:endParaRPr lang="ru-RU" sz="2400" b="1" dirty="0"/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57167"/>
            <a:ext cx="3929090" cy="4572031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28597" y="5143512"/>
            <a:ext cx="40005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НАРЯД БАБОЧЕК ЯРКИЙ, ПЕСТРЫЙ, КАК ЦВЕТЫ НА ЛУГУ.</a:t>
            </a:r>
          </a:p>
          <a:p>
            <a:r>
              <a:rPr lang="ru-RU" b="1" dirty="0" smtClean="0"/>
              <a:t>СЯДЕТ БАБОЧКА НА ЦВЕТОК, КРЫЛЫШКИ СЛОЖИТ – И НЕ ЗАМЕТИТ ЕЕ ПТИЦА.</a:t>
            </a:r>
            <a:endParaRPr lang="ru-RU" b="1" dirty="0"/>
          </a:p>
        </p:txBody>
      </p:sp>
      <p:pic>
        <p:nvPicPr>
          <p:cNvPr id="4" name="Picture 2" descr="E:\RISUNKI!\MISHABOOK\2.jpg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>
            <a:off x="4929190" y="357167"/>
            <a:ext cx="3714776" cy="4572032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929190" y="5143512"/>
            <a:ext cx="37862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ХИТРАЯ ГУСЕНИЦА ПРИТВОРЯЕТСЯ ЗЕЛЕНЫМ ИЛИ ПЕСТРЫМ ЛИСТОЧКОМ ИЛИ ВЕТОЧКОЙ НА ДЕРЕВЕ ИЛИ ТРАВИНКЕ. ВОТ ТАК И ПРЯЧЕТСЯ ОТ ПТИЦ.</a:t>
            </a:r>
            <a:endParaRPr lang="ru-RU" b="1" dirty="0"/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9" y="500042"/>
            <a:ext cx="4143403" cy="4572032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57158" y="5357826"/>
            <a:ext cx="4143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А КУЗНЕЧИК ВЕСЬ ЗЕЛЕНЫЙ, ЕГО СРЕДИ ТРАВЫ И ВОВСЕ НЕ ЗАМЕТИШЬ. ДАЖЕ КОГДА ПРЫГАЕТ, КАЖЕТСЯ, ПРОСТО ЛИСТОЧЕК ПРОЛЕТЕЛ. </a:t>
            </a:r>
            <a:endParaRPr lang="ru-RU" b="1" dirty="0"/>
          </a:p>
        </p:txBody>
      </p:sp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571480"/>
            <a:ext cx="3929090" cy="4572032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786314" y="5357826"/>
            <a:ext cx="4000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БОГОМОЛА-ХИТРЕЦА НЕ ЛЕГКО СРЕДИ ТРАВЫ ЗАМЕТИТЬ. ОН ТОЖЕ ЗЕЛЕНЫЙ И НА ПАЛОЧКИ ПОХОЖ.</a:t>
            </a:r>
            <a:endParaRPr lang="ru-RU" b="1" dirty="0"/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571481"/>
            <a:ext cx="7786742" cy="4429155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28596" y="5286388"/>
            <a:ext cx="8358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И ТОЛЬКО БОЖЬЯ КОРОВКА НАРОЧНО В КРАСНЫЙ НАРЯД </a:t>
            </a:r>
          </a:p>
          <a:p>
            <a:pPr algn="ctr"/>
            <a:r>
              <a:rPr lang="ru-RU" b="1" dirty="0" smtClean="0"/>
              <a:t>ВЫРЯДИЛАСЬ. ЭТО ПОТОМУ, ЧТО ЕСЛИ ЕЕ ПТИЦА КЛЮНЕТ, ТО МОЖЕТ ОТРАВИТЬСЯ, БУКАШКА ЯДОВИТА.</a:t>
            </a:r>
            <a:endParaRPr lang="ru-RU" b="1" dirty="0"/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500042"/>
            <a:ext cx="821537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ПРОВЕРЬ СЕБЯ</a:t>
            </a:r>
            <a:endParaRPr lang="ru-RU" sz="5400" b="1" cap="all" spc="0" dirty="0">
              <a:ln w="0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8662" y="1714488"/>
            <a:ext cx="72231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400" dirty="0" smtClean="0"/>
              <a:t> </a:t>
            </a:r>
            <a:r>
              <a:rPr lang="ru-RU" sz="2400" b="1" dirty="0" smtClean="0"/>
              <a:t>КАК КУЗНЕЧИК ОТ ВРАГОВ ПРЯЧЕТСЯ?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400" b="1" dirty="0" smtClean="0"/>
              <a:t> В ЧЕМ ХИТРОСТЬ ОКРАСКИ БАБОЧКИ?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400" b="1" dirty="0" smtClean="0"/>
              <a:t> НА ЧТО ПОХОЖ БОГОМОЛ?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400" b="1" dirty="0" smtClean="0"/>
              <a:t> КТО ВРАГИ НАСЕКОМЫХ?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400" b="1" dirty="0" smtClean="0"/>
              <a:t> ПОЧЕМУ У БОЖЬЕЙ КОРОВКИ КРАСНАЯ ОКРАСКА?</a:t>
            </a:r>
            <a:endParaRPr lang="ru-RU" dirty="0"/>
          </a:p>
        </p:txBody>
      </p:sp>
      <p:pic>
        <p:nvPicPr>
          <p:cNvPr id="6" name="Рисунок 5" descr="090cdb4be6116ff009c7d43004f6442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4214818"/>
            <a:ext cx="392909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285728"/>
            <a:ext cx="807249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ЖИЛИЩА НАСЕКОМЫХ</a:t>
            </a:r>
            <a:endParaRPr lang="ru-RU" sz="5400" b="1" cap="all" spc="0" dirty="0">
              <a:ln w="0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472" y="2143116"/>
            <a:ext cx="807249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0070C0"/>
                </a:solidFill>
              </a:rPr>
              <a:t>ЦЕЛЬ.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smtClean="0"/>
              <a:t>АКТУАЛИЗАЦИЯ СЛОВАРЯ ПО ТЕМЕ «НАСЕКОМЫЕ».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400" b="1" dirty="0" smtClean="0"/>
              <a:t> УТОЧНЕНИЕ  МЕСТА ОБИТАНИЯ НЕКОТОРЫХ НАСЕКОМЫХ  ПРИ СОСТАВЛЕНИИ ПРЕДЛОЖЕНИЙ С ОПОРОЙ НА КАРТИНКИ.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400" b="1" dirty="0" smtClean="0"/>
              <a:t>  УТОЧНЕНИЕ ПРЕДЛОЖНО-ПАДЕЖНЫХ КОНСТРУКЦИИ ПРИ СОСТАВЛЕНИИ ПРЕДЛОЖЕНИЙ ПО КАРТИНКАМ.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400" b="1" dirty="0" smtClean="0"/>
              <a:t> САМОКОНТРОЛЬ ЗА ЗВУКОПРОИЗНОШЕНИЕМ ПОСТАВЛЕННЫХ ЗВУКОВ.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400" b="1" dirty="0" smtClean="0"/>
              <a:t> РАЗВИТИЕ ЗРИТЕЛЬНОГО ВОСПРИЯТИЯ, ВНИМАНИЯ, ЛОГИЧЕСКОГО МЫШЛЕНИЯ. </a:t>
            </a:r>
            <a:endParaRPr lang="ru-RU" sz="2400" b="1" dirty="0"/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857232"/>
            <a:ext cx="814331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Arial Black" pitchFamily="34" charset="0"/>
              </a:rPr>
              <a:t>ЗАДАНИЕ: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400" dirty="0" smtClean="0">
                <a:latin typeface="+mj-lt"/>
              </a:rPr>
              <a:t> </a:t>
            </a:r>
            <a:r>
              <a:rPr lang="ru-RU" sz="2400" b="1" dirty="0" smtClean="0">
                <a:latin typeface="+mj-lt"/>
              </a:rPr>
              <a:t>РАССМОТРЕТЬ КАРТИНКИ И ПРОСЛУШАТЬ ПОЯСНЕНИЯ.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400" b="1" dirty="0" smtClean="0">
                <a:latin typeface="+mj-lt"/>
              </a:rPr>
              <a:t> ОТВЕТИТЬ НА ВОПРОС «ГДЕ ОБИТАЕТ …?» ПОЛНЫМ ПРЕДЛОЖЕНИЕМ.</a:t>
            </a:r>
          </a:p>
          <a:p>
            <a:pPr>
              <a:buClr>
                <a:srgbClr val="0070C0"/>
              </a:buClr>
            </a:pPr>
            <a:endParaRPr lang="ru-RU" sz="2400" b="1" dirty="0" smtClean="0">
              <a:latin typeface="+mj-lt"/>
            </a:endParaRPr>
          </a:p>
          <a:p>
            <a:pPr>
              <a:buClr>
                <a:srgbClr val="0070C0"/>
              </a:buClr>
            </a:pPr>
            <a:r>
              <a:rPr lang="ru-RU" sz="2400" b="1" dirty="0" smtClean="0">
                <a:latin typeface="+mj-lt"/>
              </a:rPr>
              <a:t>     НАПРИМЕР:  </a:t>
            </a:r>
            <a:r>
              <a:rPr lang="ru-RU" sz="2800" b="1" dirty="0" smtClean="0">
                <a:latin typeface="+mj-lt"/>
              </a:rPr>
              <a:t>«РАЗНЫЕ ЖУКИ ОБИТАЮТ </a:t>
            </a:r>
            <a:r>
              <a:rPr lang="ru-RU" sz="2800" b="1" i="1" dirty="0" smtClean="0">
                <a:solidFill>
                  <a:srgbClr val="C00000"/>
                </a:solidFill>
                <a:latin typeface="+mj-lt"/>
              </a:rPr>
              <a:t>НА</a:t>
            </a:r>
            <a:r>
              <a:rPr lang="ru-RU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ru-RU" sz="2800" b="1" i="1" dirty="0" smtClean="0">
                <a:solidFill>
                  <a:srgbClr val="C00000"/>
                </a:solidFill>
                <a:latin typeface="+mj-lt"/>
              </a:rPr>
              <a:t>ДЕРЕВЬЯХ</a:t>
            </a:r>
            <a:r>
              <a:rPr lang="ru-RU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ru-RU" sz="2800" b="1" dirty="0" smtClean="0">
                <a:latin typeface="+mj-lt"/>
              </a:rPr>
              <a:t>СРЕДИ ЛИСТЬЕВ» </a:t>
            </a:r>
            <a:r>
              <a:rPr lang="ru-RU" sz="2400" b="1" dirty="0" smtClean="0">
                <a:latin typeface="+mj-lt"/>
              </a:rPr>
              <a:t>ИЛИ</a:t>
            </a:r>
            <a:r>
              <a:rPr lang="ru-RU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ru-RU" sz="2800" b="1" dirty="0" smtClean="0">
                <a:latin typeface="+mj-lt"/>
              </a:rPr>
              <a:t>«СТРЕКОЗЫ И КОМАРЫ ОБИТАЮТ </a:t>
            </a:r>
            <a:r>
              <a:rPr lang="ru-RU" sz="2800" b="1" i="1" dirty="0" smtClean="0">
                <a:solidFill>
                  <a:srgbClr val="C00000"/>
                </a:solidFill>
                <a:latin typeface="+mj-lt"/>
              </a:rPr>
              <a:t>В ВОДОЁМАХ</a:t>
            </a:r>
            <a:r>
              <a:rPr lang="ru-RU" sz="2800" b="1" dirty="0" smtClean="0">
                <a:solidFill>
                  <a:srgbClr val="0070C0"/>
                </a:solidFill>
                <a:latin typeface="+mj-lt"/>
              </a:rPr>
              <a:t>».</a:t>
            </a:r>
            <a:endParaRPr lang="ru-RU" sz="2400" b="1" dirty="0" smtClean="0">
              <a:solidFill>
                <a:srgbClr val="0070C0"/>
              </a:solidFill>
              <a:latin typeface="+mj-lt"/>
            </a:endParaRPr>
          </a:p>
          <a:p>
            <a:endParaRPr lang="ru-RU" sz="2400" b="1" dirty="0">
              <a:solidFill>
                <a:schemeClr val="accent1"/>
              </a:solidFill>
              <a:latin typeface="Arial Black" pitchFamily="34" charset="0"/>
            </a:endParaRPr>
          </a:p>
        </p:txBody>
      </p:sp>
      <p:pic>
        <p:nvPicPr>
          <p:cNvPr id="1026" name="Picture 2" descr="MCj0398343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72206"/>
            <a:ext cx="914400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71546"/>
            <a:ext cx="4000528" cy="4000528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7432" y="284480"/>
            <a:ext cx="3857652" cy="4573280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85720" y="5715016"/>
            <a:ext cx="82868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ЖУКИ БЫВАЮТ РАЗНЫЕ. НО ПОЧТИ ВСЕ ОНИ ЖИВУТ СРЕДИ ЛИСТЬЕВ, ВЕТОК И ТРАВИНОК. А ГДЕ ЖЕ ИМ ЕЩЕ ЖИТЬ? ВЕДЬ ОНИ И ПИТАЮТСЯ ЛИСТЬЯМИ.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57158" y="5143512"/>
            <a:ext cx="4000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Arial Black" pitchFamily="34" charset="0"/>
              </a:rPr>
              <a:t>ЖУКИ – СОЛДАТИКИ»</a:t>
            </a:r>
            <a:endParaRPr lang="ru-RU" sz="2400" b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14942" y="5000636"/>
            <a:ext cx="242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Arial Black" pitchFamily="34" charset="0"/>
              </a:rPr>
              <a:t>ЖУК - РОГАЧ</a:t>
            </a:r>
            <a:endParaRPr lang="ru-RU" sz="2400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285728"/>
            <a:ext cx="4357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ДЕРЕВЬЯ И ЛИСТЬЯ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357166"/>
            <a:ext cx="8429684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ЛЕКСИЧЕСКАЯ ТЕМА: </a:t>
            </a:r>
            <a:r>
              <a:rPr lang="ru-RU" sz="2800" b="1" dirty="0" smtClean="0">
                <a:ln w="3175">
                  <a:noFill/>
                </a:ln>
                <a:solidFill>
                  <a:srgbClr val="0070C0"/>
                </a:solidFill>
                <a:latin typeface="Arial Black" pitchFamily="34" charset="0"/>
              </a:rPr>
              <a:t>«НАСЕКОМЫЕ»</a:t>
            </a:r>
            <a:endParaRPr lang="ru-RU" sz="2000" b="1" dirty="0" smtClean="0">
              <a:ln w="3175">
                <a:noFill/>
              </a:ln>
              <a:solidFill>
                <a:srgbClr val="0070C0"/>
              </a:solidFill>
              <a:latin typeface="Arial Black" pitchFamily="34" charset="0"/>
            </a:endParaRPr>
          </a:p>
          <a:p>
            <a:r>
              <a:rPr lang="ru-RU" sz="2000" b="1" u="sng" dirty="0" smtClean="0"/>
              <a:t>ЛЕКСИЧЕСКИЙ СЛОВАРЬ</a:t>
            </a:r>
            <a:r>
              <a:rPr lang="ru-RU" sz="2000" b="1" dirty="0" smtClean="0"/>
              <a:t>. </a:t>
            </a:r>
          </a:p>
          <a:p>
            <a:r>
              <a:rPr lang="ru-RU" sz="2000" b="1" i="1" dirty="0" smtClean="0"/>
              <a:t>СУЩЕСТВИТЕЛЬНЫЕ</a:t>
            </a:r>
            <a:r>
              <a:rPr lang="ru-RU" sz="2000" b="1" dirty="0" smtClean="0"/>
              <a:t>: </a:t>
            </a:r>
            <a:r>
              <a:rPr lang="ru-RU" sz="2000" dirty="0" smtClean="0"/>
              <a:t>НАСЕКОМЫЕ, БАБОЧКА, МУРАВЕЙ, ГУСЕНИЦА, ПАУК, ЖУК, БОЖЬЯ КОРОВКА, ПАУТИНА, ВОДОЁМ, МУРАВЕЙНИК, ЖИЛИЩЕ;</a:t>
            </a:r>
          </a:p>
          <a:p>
            <a:r>
              <a:rPr lang="ru-RU" sz="2000" dirty="0" smtClean="0"/>
              <a:t>ГЛАГОЛЫ: ЛЕТАЕТ, ПОЛЗАЕТ, ПОРХАЕТ, ДОБЫВАЕТ, ПЛЕТЕТ</a:t>
            </a:r>
            <a:r>
              <a:rPr lang="ru-RU" sz="2000" b="1" dirty="0" smtClean="0"/>
              <a:t>;</a:t>
            </a:r>
          </a:p>
          <a:p>
            <a:r>
              <a:rPr lang="ru-RU" sz="2000" b="1" i="1" dirty="0" smtClean="0"/>
              <a:t>ПРИЛАГАТЕЛЬНЫЕ</a:t>
            </a:r>
            <a:r>
              <a:rPr lang="ru-RU" sz="2000" b="1" dirty="0" smtClean="0"/>
              <a:t>: </a:t>
            </a:r>
            <a:r>
              <a:rPr lang="ru-RU" sz="2000" dirty="0" smtClean="0"/>
              <a:t>РАЗНОЦВЕТНЫЕ, УДИВИТЕЛЬНЫЕ   </a:t>
            </a:r>
          </a:p>
          <a:p>
            <a:r>
              <a:rPr lang="ru-RU" sz="2000" b="1" u="sng" dirty="0" smtClean="0"/>
              <a:t>ГРАММАТИЧЕСКИЙ СТРОЙ ЯЗЫКА: </a:t>
            </a:r>
          </a:p>
          <a:p>
            <a:r>
              <a:rPr lang="ru-RU" sz="2000" dirty="0" smtClean="0"/>
              <a:t>ОБРАЗОВАНИЕ МН.ЧИСЛА СУЩ.; </a:t>
            </a:r>
          </a:p>
          <a:p>
            <a:r>
              <a:rPr lang="ru-RU" sz="2000" dirty="0" smtClean="0"/>
              <a:t>СОГЛАСОВАНИЕ РОДИТ. ПАДЕЖА СУЩ. МН.ЧИСЛА С ЧИСЛИТ. 3-4, ПРЕДЛОГИ </a:t>
            </a:r>
            <a:r>
              <a:rPr lang="ru-RU" sz="2400" dirty="0" smtClean="0"/>
              <a:t>НАД, ПОД  </a:t>
            </a:r>
            <a:r>
              <a:rPr lang="ru-RU" sz="2000" dirty="0" smtClean="0"/>
              <a:t>В ПРЕДЛОЖЕНИИ</a:t>
            </a:r>
            <a:r>
              <a:rPr lang="ru-RU" sz="2000" b="1" dirty="0" smtClean="0"/>
              <a:t>.</a:t>
            </a:r>
          </a:p>
          <a:p>
            <a:r>
              <a:rPr lang="ru-RU" sz="2000" b="1" u="sng" dirty="0" smtClean="0"/>
              <a:t>ПОДГОТОВКА К ОБУЧЕНИЮ ГРАМОТЕ:</a:t>
            </a:r>
          </a:p>
          <a:p>
            <a:r>
              <a:rPr lang="ru-RU" sz="2000" dirty="0" smtClean="0"/>
              <a:t>СЛОГОВОЙ  АНАЛИЗ СЛОВ (1, 2, 3 СЛОГА)</a:t>
            </a:r>
          </a:p>
          <a:p>
            <a:r>
              <a:rPr lang="ru-RU" sz="2000" b="1" u="sng" dirty="0" smtClean="0"/>
              <a:t>СВЯЗНАЯ РЕЧЬ</a:t>
            </a:r>
            <a:r>
              <a:rPr lang="ru-RU" sz="2000" dirty="0" smtClean="0"/>
              <a:t>: СОСТАВЛЕНИЕ РАСПРОСТРАНЕННЫХ ПРЕДЛОЖЕНИЙ С ОПОРОЙ НА КАРТИНКИ.</a:t>
            </a:r>
          </a:p>
          <a:p>
            <a:r>
              <a:rPr lang="ru-RU" sz="2000" b="1" u="sng" dirty="0" smtClean="0"/>
              <a:t>ХУДОЖЕСТВЕННАЯ ЛИТЕРАТУРА</a:t>
            </a:r>
            <a:r>
              <a:rPr lang="ru-RU" sz="2000" dirty="0" smtClean="0"/>
              <a:t>: ЗАУЧИВАНИЕ СТИХ-Й М.ИВЕНСЕНА, В.ОРЛОВА</a:t>
            </a:r>
            <a:endParaRPr lang="ru-RU" sz="2000" dirty="0"/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928670"/>
            <a:ext cx="2928958" cy="3786214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285728"/>
            <a:ext cx="3071834" cy="4214842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28728" y="4929198"/>
            <a:ext cx="371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Arial Black" pitchFamily="34" charset="0"/>
              </a:rPr>
              <a:t>ЛЕСНЫЕ ПАУКИ</a:t>
            </a:r>
            <a:endParaRPr lang="ru-RU" sz="2400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5500702"/>
            <a:ext cx="80724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ЛЕСНЫЕ ПАУКИ ТОЖЕ РАЗНЫЕ ПО ВНЕШНЕМУ ВИДУ. СВОИ ЖИЛИЩА ОНИ СТРОЯТ СЕБЕ САМИ – ПЛЕТУТ ПАУТИНУ. ЭТОЙ ЖЕ ПАУТИНОЙ ОНИ ЛОВЯТ СЕБЕ ПРОПИТАНИЕ: МУХ И МОШЕК.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00034" y="285728"/>
            <a:ext cx="2500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ПАУТИНА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7" name="Picture 3" descr="nas0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60" y="0"/>
            <a:ext cx="214314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nas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54" y="3643314"/>
            <a:ext cx="1785950" cy="1952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643050"/>
            <a:ext cx="5000660" cy="4000528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215074" y="357166"/>
            <a:ext cx="2074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ЛИСТЬЯ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29322" y="928670"/>
            <a:ext cx="28575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ГУСЕНИЦЫ ЖИВУТ НА ДЕРЕВЬЯХ, ПРЯЧУТСЯ ПОД ЛИСТЬЯМИ</a:t>
            </a:r>
          </a:p>
          <a:p>
            <a:r>
              <a:rPr lang="ru-RU" sz="2400" b="1" dirty="0" smtClean="0"/>
              <a:t>И ПИТАЮТСЯ ЛИСТЬЯМИ. ОНИ ТАКИЕ ПРОЖОРЛИВЫЕ! МНОГО ИМ ПРИХОДИТСЯ СЪЕСТЬ ЛИСТЬЕВ, ЧТОБЫ ПРЕВРАТИТЬСЯ В БАБОЧКУ.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57224" y="5857892"/>
            <a:ext cx="4476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Arial Black" pitchFamily="34" charset="0"/>
              </a:rPr>
              <a:t>ГУСЕНИЦА-ПРОЖОРКА</a:t>
            </a:r>
            <a:endParaRPr lang="ru-RU" sz="2400" b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7" name="Picture 6" descr="pt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0"/>
            <a:ext cx="2571768" cy="1690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pt0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0"/>
            <a:ext cx="171451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0" y="357166"/>
            <a:ext cx="4714908" cy="5643602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57158" y="357166"/>
            <a:ext cx="3071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МУРАВЕЙНИК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158" y="1071546"/>
            <a:ext cx="32147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МУРАВЕЙНИК – ЖИЛИЩЕ МУРАВЬЯ. В НЕМ ОБИТАЮТ МНОЖЕСТВО МУРАВЬЕВ, ОНИ САМИ И СТРОЯТ СВОЕ ЖИЛИЩЕ, СОБИРАЯ ПО ЛЕСУ СУХИЕ ВЕТОЧКИ, ХВОИНКИ, МУСОР. ПОЭТОМУ МУРАВЬЕВ НАЗЫВАЮТ  САНИТАРАМИ ЛЕСА. РАЗОРЯТЬ МУРАВЕЙНИКИ НЕЛЬЗЯ!</a:t>
            </a:r>
            <a:endParaRPr lang="ru-RU" sz="2000" b="1" dirty="0"/>
          </a:p>
        </p:txBody>
      </p:sp>
      <p:pic>
        <p:nvPicPr>
          <p:cNvPr id="5" name="Picture 8" descr="Коллекция прикольных gif анимаше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5697534"/>
            <a:ext cx="1571636" cy="116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Коллекция прикольных gif анимаше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5697534"/>
            <a:ext cx="1571636" cy="116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Коллекция прикольных gif анимаше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5697534"/>
            <a:ext cx="1571636" cy="116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Коллекция прикольных gif анимаше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6644" y="5697534"/>
            <a:ext cx="1571636" cy="116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8604"/>
            <a:ext cx="4429156" cy="5072098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786314" y="357167"/>
            <a:ext cx="371477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ВОДОЁМ.</a:t>
            </a:r>
          </a:p>
          <a:p>
            <a:pPr algn="ctr"/>
            <a:endParaRPr lang="ru-RU" sz="2400" b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2066" y="1214422"/>
            <a:ext cx="36433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ВОДОЁМ – МЕСТО ОБИТАНИЯ СТРЕКОЗ, КОМАРОВ, ЖУКОВ-ВОДОМЕРОВ. ЭТИ НАСЕКОМЫЕ И РАЗВОДЯТСЯ В ВОДЕ И ПРОПИТАНИЕ СЕБЕ ДОБЫВАЮТ НА ПОВЕРХНОСТИ ВОДЫ ИЛИ НА ВОДНЫХ РАСТЕНИЯХ.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7158" y="5857892"/>
            <a:ext cx="5211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Arial Black" pitchFamily="34" charset="0"/>
              </a:rPr>
              <a:t>СТРЕКОЗА , ЖУК-ВОДОМЕР И КОМАРЫ</a:t>
            </a:r>
            <a:endParaRPr lang="ru-RU" sz="2400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7" name="Picture 5" descr="kom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4000504"/>
            <a:ext cx="1349802" cy="1268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kom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6644" y="3357562"/>
            <a:ext cx="1278364" cy="1411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kom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64" y="4786322"/>
            <a:ext cx="1349802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500098" y="428604"/>
            <a:ext cx="92869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cap="all" dirty="0" smtClean="0">
                <a:ln w="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    Скажи одним словом</a:t>
            </a:r>
            <a:endParaRPr lang="ru-RU" sz="4400" b="1" cap="all" dirty="0">
              <a:ln w="0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7422" y="1500174"/>
            <a:ext cx="3794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/>
              <a:t>(ДИДАКТИЧЕСКОЕ УПРАЖНЕНИЕ)</a:t>
            </a:r>
            <a:endParaRPr lang="ru-RU" sz="20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428596" y="2143116"/>
            <a:ext cx="828680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0070C0"/>
                </a:solidFill>
              </a:rPr>
              <a:t>ЦЕЛЬ.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400" b="1" dirty="0" smtClean="0"/>
              <a:t> ОБРАЗОВАНИЕ СЛОЖНОГО ПРИЛАГАТЕЛЬНОГО ПО ТИПУ- ПРОСТОЕ ПРИЛАГАТЕЛЬНОЕ+СУЩЕСТВИТЕЛЬНОЕ (ЖЕЛТЫЕ КРЫЛЬЯ - ЖЕЛТОКРЫЛАЯ).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400" b="1" dirty="0" smtClean="0"/>
              <a:t> ПРАКТИЧЕСКОЕ ОСВОЕНИЕ СОСТАВЛЕНИЕ СЛОЖНОПОДЧИНЕННОГО ПРЕДЛОЖЕНИЯ С ПРИДАТОЧНЫМ ПРИЧИНЫ.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400" b="1" dirty="0" smtClean="0"/>
              <a:t> РАЗВИТИЕ САМОКОНТРОЛЯ ЗА ПРОИЗНОШЕНИЕМ ПОСТАВЛЕННЫХ ЗВУКОВ.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400" b="1" dirty="0" smtClean="0"/>
              <a:t> ВОСПИТАНИЕ ЧЕТКОЙ И ВЫРАЗИТЕЛЬНОЙ РЕЧИ.</a:t>
            </a:r>
          </a:p>
          <a:p>
            <a:endParaRPr lang="ru-RU" sz="2400" b="1" u="sng" dirty="0" smtClean="0">
              <a:solidFill>
                <a:srgbClr val="0070C0"/>
              </a:solidFill>
            </a:endParaRPr>
          </a:p>
          <a:p>
            <a:endParaRPr lang="ru-RU" sz="2400" u="sng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8604"/>
            <a:ext cx="3571900" cy="3786214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500042"/>
            <a:ext cx="3929090" cy="3714776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28596" y="4572008"/>
            <a:ext cx="4387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У БАБОЧКИ ПЕСТРЫЕ </a:t>
            </a:r>
          </a:p>
          <a:p>
            <a:r>
              <a:rPr lang="ru-RU" sz="2400" b="1" dirty="0" smtClean="0"/>
              <a:t>КРЫЛЬЯ, ПОЭТОМУ ЕЕ НАЗЫВАЮТ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57752" y="4643446"/>
            <a:ext cx="371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У КУЗНЕЧИКА ДЛИННЫЕ НОГИ, ПОЭТОМУ ЕГО НАЗЫВАЮТ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00034" y="5857892"/>
            <a:ext cx="3000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ПЕСТРОКРЫЛОЙ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29190" y="5857892"/>
            <a:ext cx="3429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ДЛИННОНОГИМ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00042"/>
            <a:ext cx="3714776" cy="3786214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642918"/>
            <a:ext cx="3500462" cy="35719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71473" y="4643446"/>
            <a:ext cx="371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У ЖУКОВ ДЛИННЫЕ УСЫ, ПОЭТОМУ ИХ НАЗЫВАЮТ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072066" y="4643446"/>
            <a:ext cx="3523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У СТРЕКОЗЫ БОЛЬШИЕ </a:t>
            </a:r>
          </a:p>
          <a:p>
            <a:r>
              <a:rPr lang="ru-RU" sz="2400" b="1" dirty="0" smtClean="0"/>
              <a:t>ГЛАЗА,  ПОЭТОМУ ЕЕ НАЗЫВАЮТ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48" y="5572140"/>
            <a:ext cx="2786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ДЛИННОУСЫМИ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6380" y="5857892"/>
            <a:ext cx="2928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БОЛЬШЕГЛАЗОЙ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357166"/>
            <a:ext cx="77153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ОДИН И МНОГО</a:t>
            </a:r>
            <a:endParaRPr lang="ru-RU" sz="5400" b="1" cap="all" spc="0" dirty="0">
              <a:ln w="0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8663" y="1857364"/>
            <a:ext cx="785818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 smtClean="0">
                <a:solidFill>
                  <a:srgbClr val="0070C0"/>
                </a:solidFill>
              </a:rPr>
              <a:t>ЦЕЛЬ.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400" b="1" dirty="0" smtClean="0"/>
              <a:t> АКТУАЛИЗАЦИЯ СЛОВАРЯ ПО ТЕМЕ «НАСЕКОМЫЕ».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400" b="1" dirty="0" smtClean="0"/>
              <a:t> ОБРАЗОВАНИЕ МНОЖЕСТВЕННОГО ЧИСЛА СУЩЕСТВИТЕЛЬНЫХ.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400" b="1" dirty="0" smtClean="0"/>
              <a:t> СОГЛАСОВАНИЕ МНОЖЕСТВЕННОГО ЧИСЛА СУЩЕСТВИТЕЛЬНЫХ С ЧИСЛИТЕЛЬНЫМИ «ТРИ – ЧЕТЫРЕ» (РОДИТЕЛЬНЫЙ ПАДЕЖ).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400" b="1" dirty="0" smtClean="0"/>
              <a:t>САМОКОНТРОЛЬ ЗА ЗВУКОПРОИЗНОШЕНИЕМ ПОСТАВЛЕННЫХ ЗВУКОВ.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400" b="1" dirty="0" smtClean="0"/>
              <a:t> РАЗВИТИЕ РЕЧЕМЫСЛИТЕЛЬНЫХ ОПЕРАЦИЙ, НАГЛЯДНО-ОБРАЗНОГО МЫШЛЕНИЯ.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714612" y="1428736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Arial" pitchFamily="34" charset="0"/>
                <a:cs typeface="Arial" pitchFamily="34" charset="0"/>
              </a:rPr>
              <a:t>(ДИДАКТИЧЕСКАЯ ИГРА)</a:t>
            </a:r>
            <a:endParaRPr lang="ru-RU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428736"/>
            <a:ext cx="3786214" cy="4714908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1643050"/>
            <a:ext cx="1670779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30" y="4214818"/>
            <a:ext cx="1670779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3214686"/>
            <a:ext cx="1670779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71472" y="500042"/>
            <a:ext cx="8379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rial Black" pitchFamily="34" charset="0"/>
              </a:rPr>
              <a:t>ЖУК   -   ЖУКИ   -   ТРИ ЖУКА</a:t>
            </a:r>
            <a:endParaRPr lang="ru-RU" sz="2800" b="1" dirty="0"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71612"/>
            <a:ext cx="4286280" cy="4857784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78" y="1571612"/>
            <a:ext cx="207170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2428868"/>
            <a:ext cx="207170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4500570"/>
            <a:ext cx="207170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85720" y="214290"/>
            <a:ext cx="8417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rial Black" pitchFamily="34" charset="0"/>
              </a:rPr>
              <a:t>КУЗНЕЧИК  -  КУЗНЕЧИКИ  -    ТРИ КУЗНЕЧИКА</a:t>
            </a:r>
            <a:endParaRPr lang="ru-RU" sz="2800" b="1" dirty="0"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1\Рабочий стол\фэнтези-картинки\мам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34" y="285728"/>
            <a:ext cx="8215370" cy="1928826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ЗДРАВСТВУЙТЕ, МОИ ДОРОГИЕ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85786" y="500042"/>
            <a:ext cx="71342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ЗДРАВСТВУЙТЕ, МОИ ДОРОГИЕ ДРУЗЬЯ! МЕНЯ ЗОВУТ ГНОМИК ТРАВКА.ПОЧЕМУ МЕНЯ ТАК ЗОВУТ? ПОТОМУ ЧТО Я ТАКОЙ МАЛЕНЬКИЙ, ЧТО ДАЖЕ СРЕДИ ТРАВЫ МЕНЯ НЕ ВИДНО. ЗАТО  СРЕДИ ТРАВЫ Я МОГУ НАБЛЮДАТЬ ЗА САМЫМИ МАЛЕНЬКИМИ ЖИВОТНЫМИ – НАСЕКОМЫМИ.</a:t>
            </a:r>
            <a:endParaRPr lang="ru-RU" sz="2000" b="1" dirty="0"/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714488"/>
            <a:ext cx="4071966" cy="4857784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643050"/>
            <a:ext cx="3857652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57158" y="285728"/>
            <a:ext cx="81439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 Black" pitchFamily="34" charset="0"/>
              </a:rPr>
              <a:t>МУРАВЕЙ  -  МУРАВЬИ  - </a:t>
            </a:r>
          </a:p>
          <a:p>
            <a:r>
              <a:rPr lang="ru-RU" sz="2800" dirty="0" smtClean="0">
                <a:latin typeface="Arial Black" pitchFamily="34" charset="0"/>
              </a:rPr>
              <a:t>ЧЕТЫРЕ МУРАВЬЯ</a:t>
            </a:r>
            <a:endParaRPr lang="ru-RU" sz="2800" dirty="0"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643050"/>
            <a:ext cx="428628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428736"/>
            <a:ext cx="1571636" cy="1627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571876"/>
            <a:ext cx="171451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206" y="2714620"/>
            <a:ext cx="1500198" cy="1770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4714884"/>
            <a:ext cx="1571636" cy="184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85720" y="357166"/>
            <a:ext cx="81439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 Black" pitchFamily="34" charset="0"/>
              </a:rPr>
              <a:t>ПЧЕЛА  -  ПЧЕЛЫ  -  ЧЕТЫРЕ </a:t>
            </a:r>
          </a:p>
          <a:p>
            <a:r>
              <a:rPr lang="ru-RU" sz="2800" dirty="0" smtClean="0">
                <a:latin typeface="Arial Black" pitchFamily="34" charset="0"/>
              </a:rPr>
              <a:t>ПЧЕЛЫ</a:t>
            </a:r>
            <a:endParaRPr lang="ru-RU" sz="2800" dirty="0"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04822" y="285728"/>
            <a:ext cx="51343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КТО ГДЕ?</a:t>
            </a:r>
            <a:endParaRPr lang="ru-RU" sz="5400" b="1" cap="all" spc="0" dirty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86050" y="1285860"/>
            <a:ext cx="35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(ДИДАКТИЧЕСКОЕ УПРАЖНЕНИЕ)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42910" y="1643050"/>
            <a:ext cx="785818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0070C0"/>
                </a:solidFill>
              </a:rPr>
              <a:t>ЦЕЛЬ</a:t>
            </a:r>
            <a:r>
              <a:rPr lang="ru-RU" sz="2400" b="1" u="sng" dirty="0" smtClean="0"/>
              <a:t>.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400" b="1" dirty="0" smtClean="0"/>
              <a:t> АКТУАЛИЗАЦИЯ СЛОВАРЯ ПО ТЕМЕ «НАСЕКОМЫЕ».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400" b="1" dirty="0" smtClean="0"/>
              <a:t> УТОЧНЕНИЕ ПРОСТРАНСТВЕННЫХ ОТНОШЕНИЙ, ВЫРАЖЕННЫХ ПРЕДЛОГАМИ </a:t>
            </a:r>
            <a:r>
              <a:rPr lang="ru-RU" sz="3200" b="1" dirty="0" smtClean="0">
                <a:solidFill>
                  <a:srgbClr val="0070C0"/>
                </a:solidFill>
              </a:rPr>
              <a:t>НАД</a:t>
            </a:r>
            <a:r>
              <a:rPr lang="ru-RU" sz="2400" b="1" dirty="0" smtClean="0"/>
              <a:t>, </a:t>
            </a:r>
            <a:r>
              <a:rPr lang="ru-RU" sz="3200" b="1" dirty="0" smtClean="0">
                <a:solidFill>
                  <a:srgbClr val="0070C0"/>
                </a:solidFill>
              </a:rPr>
              <a:t>ПОД.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400" b="1" dirty="0" smtClean="0"/>
              <a:t> СОСТАВЛЕНИЕ РАСПРОСТРАНЕННЫХ ПРЕДЛОЖЕНИЙ С  ПРЕДЛОГАМИ </a:t>
            </a:r>
            <a:r>
              <a:rPr lang="ru-RU" sz="3200" b="1" dirty="0" smtClean="0">
                <a:solidFill>
                  <a:srgbClr val="0070C0"/>
                </a:solidFill>
              </a:rPr>
              <a:t>НАД, ПОД </a:t>
            </a:r>
            <a:r>
              <a:rPr lang="ru-RU" sz="2400" b="1" dirty="0" smtClean="0"/>
              <a:t>С ОПОРОЙ НА КАРТИНКИ.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400" b="1" dirty="0" smtClean="0"/>
              <a:t> РАЗВИТИЕ ЗРИТЕЛЬНОГО ВОСПРИЯТИЯ, ВНИМАНИЯ, РЕЧЕМЫСЛИТЕЛЬНЫХ ОПЕРАЦИЙ (СРАВНЕНИЕ И АНАЛИЗ).</a:t>
            </a:r>
          </a:p>
          <a:p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42910" y="5286388"/>
            <a:ext cx="778674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0070C0"/>
                </a:solidFill>
              </a:rPr>
              <a:t>ОБРАЗЕЦ.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 РАЗНОЦВЕТНЫЕ БАБОЧКИ ПОРХАЮТ НАД ЦВЕТКОМ. ПОД ЗЕЛЕНЫМ ЛИСТОЧКОМ СПРЯТАЛСЯ ЧЕРНЫЙ ЖУК.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7308975">
            <a:off x="6916135" y="1573993"/>
            <a:ext cx="1670779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олилиния 6"/>
          <p:cNvSpPr/>
          <p:nvPr/>
        </p:nvSpPr>
        <p:spPr>
          <a:xfrm>
            <a:off x="6357950" y="428604"/>
            <a:ext cx="2483116" cy="1937118"/>
          </a:xfrm>
          <a:custGeom>
            <a:avLst/>
            <a:gdLst>
              <a:gd name="connsiteX0" fmla="*/ 260917 w 2483116"/>
              <a:gd name="connsiteY0" fmla="*/ 641718 h 1937118"/>
              <a:gd name="connsiteX1" fmla="*/ 622867 w 2483116"/>
              <a:gd name="connsiteY1" fmla="*/ 51168 h 1937118"/>
              <a:gd name="connsiteX2" fmla="*/ 832417 w 2483116"/>
              <a:gd name="connsiteY2" fmla="*/ 32118 h 1937118"/>
              <a:gd name="connsiteX3" fmla="*/ 1594417 w 2483116"/>
              <a:gd name="connsiteY3" fmla="*/ 127368 h 1937118"/>
              <a:gd name="connsiteX4" fmla="*/ 2261167 w 2483116"/>
              <a:gd name="connsiteY4" fmla="*/ 679818 h 1937118"/>
              <a:gd name="connsiteX5" fmla="*/ 2318317 w 2483116"/>
              <a:gd name="connsiteY5" fmla="*/ 908418 h 1937118"/>
              <a:gd name="connsiteX6" fmla="*/ 2413567 w 2483116"/>
              <a:gd name="connsiteY6" fmla="*/ 1937118 h 1937118"/>
              <a:gd name="connsiteX7" fmla="*/ 2318317 w 2483116"/>
              <a:gd name="connsiteY7" fmla="*/ 1765668 h 1937118"/>
              <a:gd name="connsiteX8" fmla="*/ 2204017 w 2483116"/>
              <a:gd name="connsiteY8" fmla="*/ 1727568 h 1937118"/>
              <a:gd name="connsiteX9" fmla="*/ 965767 w 2483116"/>
              <a:gd name="connsiteY9" fmla="*/ 1670418 h 1937118"/>
              <a:gd name="connsiteX10" fmla="*/ 680017 w 2483116"/>
              <a:gd name="connsiteY10" fmla="*/ 1594218 h 1937118"/>
              <a:gd name="connsiteX11" fmla="*/ 165667 w 2483116"/>
              <a:gd name="connsiteY11" fmla="*/ 1289418 h 1937118"/>
              <a:gd name="connsiteX12" fmla="*/ 108517 w 2483116"/>
              <a:gd name="connsiteY12" fmla="*/ 1213218 h 1937118"/>
              <a:gd name="connsiteX13" fmla="*/ 13267 w 2483116"/>
              <a:gd name="connsiteY13" fmla="*/ 1137018 h 1937118"/>
              <a:gd name="connsiteX14" fmla="*/ 127567 w 2483116"/>
              <a:gd name="connsiteY14" fmla="*/ 908418 h 1937118"/>
              <a:gd name="connsiteX15" fmla="*/ 375217 w 2483116"/>
              <a:gd name="connsiteY15" fmla="*/ 889368 h 1937118"/>
              <a:gd name="connsiteX16" fmla="*/ 337117 w 2483116"/>
              <a:gd name="connsiteY16" fmla="*/ 736968 h 1937118"/>
              <a:gd name="connsiteX17" fmla="*/ 279967 w 2483116"/>
              <a:gd name="connsiteY17" fmla="*/ 698868 h 1937118"/>
              <a:gd name="connsiteX18" fmla="*/ 260917 w 2483116"/>
              <a:gd name="connsiteY18" fmla="*/ 641718 h 1937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83116" h="1937118">
                <a:moveTo>
                  <a:pt x="260917" y="641718"/>
                </a:moveTo>
                <a:cubicBezTo>
                  <a:pt x="318067" y="533768"/>
                  <a:pt x="464958" y="219605"/>
                  <a:pt x="622867" y="51168"/>
                </a:cubicBezTo>
                <a:cubicBezTo>
                  <a:pt x="670837" y="0"/>
                  <a:pt x="762494" y="26634"/>
                  <a:pt x="832417" y="32118"/>
                </a:cubicBezTo>
                <a:cubicBezTo>
                  <a:pt x="1087610" y="52133"/>
                  <a:pt x="1340417" y="95618"/>
                  <a:pt x="1594417" y="127368"/>
                </a:cubicBezTo>
                <a:cubicBezTo>
                  <a:pt x="1872208" y="309001"/>
                  <a:pt x="2114884" y="387252"/>
                  <a:pt x="2261167" y="679818"/>
                </a:cubicBezTo>
                <a:cubicBezTo>
                  <a:pt x="2296293" y="750071"/>
                  <a:pt x="2299267" y="832218"/>
                  <a:pt x="2318317" y="908418"/>
                </a:cubicBezTo>
                <a:cubicBezTo>
                  <a:pt x="2437408" y="1861145"/>
                  <a:pt x="2483116" y="1519825"/>
                  <a:pt x="2413567" y="1937118"/>
                </a:cubicBezTo>
                <a:cubicBezTo>
                  <a:pt x="2394589" y="1861204"/>
                  <a:pt x="2395447" y="1819659"/>
                  <a:pt x="2318317" y="1765668"/>
                </a:cubicBezTo>
                <a:cubicBezTo>
                  <a:pt x="2285416" y="1742637"/>
                  <a:pt x="2244079" y="1730389"/>
                  <a:pt x="2204017" y="1727568"/>
                </a:cubicBezTo>
                <a:cubicBezTo>
                  <a:pt x="1791848" y="1698542"/>
                  <a:pt x="1378517" y="1689468"/>
                  <a:pt x="965767" y="1670418"/>
                </a:cubicBezTo>
                <a:cubicBezTo>
                  <a:pt x="870517" y="1645018"/>
                  <a:pt x="769020" y="1636600"/>
                  <a:pt x="680017" y="1594218"/>
                </a:cubicBezTo>
                <a:cubicBezTo>
                  <a:pt x="500083" y="1508535"/>
                  <a:pt x="165667" y="1289418"/>
                  <a:pt x="165667" y="1289418"/>
                </a:cubicBezTo>
                <a:cubicBezTo>
                  <a:pt x="146617" y="1264018"/>
                  <a:pt x="130968" y="1235669"/>
                  <a:pt x="108517" y="1213218"/>
                </a:cubicBezTo>
                <a:cubicBezTo>
                  <a:pt x="79766" y="1184467"/>
                  <a:pt x="23128" y="1176464"/>
                  <a:pt x="13267" y="1137018"/>
                </a:cubicBezTo>
                <a:cubicBezTo>
                  <a:pt x="0" y="1083949"/>
                  <a:pt x="55555" y="929598"/>
                  <a:pt x="127567" y="908418"/>
                </a:cubicBezTo>
                <a:cubicBezTo>
                  <a:pt x="206997" y="885056"/>
                  <a:pt x="292667" y="895718"/>
                  <a:pt x="375217" y="889368"/>
                </a:cubicBezTo>
                <a:cubicBezTo>
                  <a:pt x="362517" y="838568"/>
                  <a:pt x="360535" y="783803"/>
                  <a:pt x="337117" y="736968"/>
                </a:cubicBezTo>
                <a:cubicBezTo>
                  <a:pt x="326878" y="716490"/>
                  <a:pt x="294270" y="716746"/>
                  <a:pt x="279967" y="698868"/>
                </a:cubicBezTo>
                <a:cubicBezTo>
                  <a:pt x="267423" y="683188"/>
                  <a:pt x="203767" y="749668"/>
                  <a:pt x="260917" y="641718"/>
                </a:cubicBezTo>
                <a:close/>
              </a:path>
            </a:pathLst>
          </a:custGeom>
          <a:solidFill>
            <a:srgbClr val="92D05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6072198" y="714356"/>
            <a:ext cx="2476500" cy="1172289"/>
          </a:xfrm>
          <a:custGeom>
            <a:avLst/>
            <a:gdLst>
              <a:gd name="connsiteX0" fmla="*/ 2476500 w 2476500"/>
              <a:gd name="connsiteY0" fmla="*/ 1172289 h 1172289"/>
              <a:gd name="connsiteX1" fmla="*/ 2419350 w 2476500"/>
              <a:gd name="connsiteY1" fmla="*/ 1134189 h 1172289"/>
              <a:gd name="connsiteX2" fmla="*/ 1828800 w 2476500"/>
              <a:gd name="connsiteY2" fmla="*/ 696039 h 1172289"/>
              <a:gd name="connsiteX3" fmla="*/ 1619250 w 2476500"/>
              <a:gd name="connsiteY3" fmla="*/ 581739 h 1172289"/>
              <a:gd name="connsiteX4" fmla="*/ 1562100 w 2476500"/>
              <a:gd name="connsiteY4" fmla="*/ 562689 h 1172289"/>
              <a:gd name="connsiteX5" fmla="*/ 533400 w 2476500"/>
              <a:gd name="connsiteY5" fmla="*/ 543639 h 1172289"/>
              <a:gd name="connsiteX6" fmla="*/ 342900 w 2476500"/>
              <a:gd name="connsiteY6" fmla="*/ 429339 h 1172289"/>
              <a:gd name="connsiteX7" fmla="*/ 114300 w 2476500"/>
              <a:gd name="connsiteY7" fmla="*/ 467439 h 1172289"/>
              <a:gd name="connsiteX8" fmla="*/ 76200 w 2476500"/>
              <a:gd name="connsiteY8" fmla="*/ 562689 h 1172289"/>
              <a:gd name="connsiteX9" fmla="*/ 38100 w 2476500"/>
              <a:gd name="connsiteY9" fmla="*/ 676989 h 1172289"/>
              <a:gd name="connsiteX10" fmla="*/ 0 w 2476500"/>
              <a:gd name="connsiteY10" fmla="*/ 848439 h 1172289"/>
              <a:gd name="connsiteX11" fmla="*/ 152400 w 2476500"/>
              <a:gd name="connsiteY11" fmla="*/ 905589 h 1172289"/>
              <a:gd name="connsiteX12" fmla="*/ 190500 w 2476500"/>
              <a:gd name="connsiteY12" fmla="*/ 524589 h 1172289"/>
              <a:gd name="connsiteX13" fmla="*/ 228600 w 2476500"/>
              <a:gd name="connsiteY13" fmla="*/ 467439 h 1172289"/>
              <a:gd name="connsiteX14" fmla="*/ 285750 w 2476500"/>
              <a:gd name="connsiteY14" fmla="*/ 448389 h 1172289"/>
              <a:gd name="connsiteX15" fmla="*/ 476250 w 2476500"/>
              <a:gd name="connsiteY15" fmla="*/ 505539 h 1172289"/>
              <a:gd name="connsiteX16" fmla="*/ 571500 w 2476500"/>
              <a:gd name="connsiteY16" fmla="*/ 562689 h 1172289"/>
              <a:gd name="connsiteX17" fmla="*/ 1047750 w 2476500"/>
              <a:gd name="connsiteY17" fmla="*/ 581739 h 1172289"/>
              <a:gd name="connsiteX18" fmla="*/ 1104900 w 2476500"/>
              <a:gd name="connsiteY18" fmla="*/ 696039 h 1172289"/>
              <a:gd name="connsiteX19" fmla="*/ 1123950 w 2476500"/>
              <a:gd name="connsiteY19" fmla="*/ 638889 h 1172289"/>
              <a:gd name="connsiteX20" fmla="*/ 1143000 w 2476500"/>
              <a:gd name="connsiteY20" fmla="*/ 562689 h 1172289"/>
              <a:gd name="connsiteX21" fmla="*/ 1600200 w 2476500"/>
              <a:gd name="connsiteY21" fmla="*/ 734139 h 1172289"/>
              <a:gd name="connsiteX22" fmla="*/ 1638300 w 2476500"/>
              <a:gd name="connsiteY22" fmla="*/ 867489 h 1172289"/>
              <a:gd name="connsiteX23" fmla="*/ 1657350 w 2476500"/>
              <a:gd name="connsiteY23" fmla="*/ 772239 h 1172289"/>
              <a:gd name="connsiteX24" fmla="*/ 2247900 w 2476500"/>
              <a:gd name="connsiteY24" fmla="*/ 543639 h 1172289"/>
              <a:gd name="connsiteX25" fmla="*/ 2209800 w 2476500"/>
              <a:gd name="connsiteY25" fmla="*/ 543639 h 1172289"/>
              <a:gd name="connsiteX26" fmla="*/ 2095500 w 2476500"/>
              <a:gd name="connsiteY26" fmla="*/ 486489 h 1172289"/>
              <a:gd name="connsiteX27" fmla="*/ 1657350 w 2476500"/>
              <a:gd name="connsiteY27" fmla="*/ 524589 h 1172289"/>
              <a:gd name="connsiteX28" fmla="*/ 1581150 w 2476500"/>
              <a:gd name="connsiteY28" fmla="*/ 543639 h 1172289"/>
              <a:gd name="connsiteX29" fmla="*/ 1428750 w 2476500"/>
              <a:gd name="connsiteY29" fmla="*/ 524589 h 1172289"/>
              <a:gd name="connsiteX30" fmla="*/ 1504950 w 2476500"/>
              <a:gd name="connsiteY30" fmla="*/ 181689 h 1172289"/>
              <a:gd name="connsiteX31" fmla="*/ 1543050 w 2476500"/>
              <a:gd name="connsiteY31" fmla="*/ 67389 h 1172289"/>
              <a:gd name="connsiteX32" fmla="*/ 1619250 w 2476500"/>
              <a:gd name="connsiteY32" fmla="*/ 29289 h 1172289"/>
              <a:gd name="connsiteX33" fmla="*/ 1466850 w 2476500"/>
              <a:gd name="connsiteY33" fmla="*/ 48339 h 1172289"/>
              <a:gd name="connsiteX34" fmla="*/ 1390650 w 2476500"/>
              <a:gd name="connsiteY34" fmla="*/ 219789 h 1172289"/>
              <a:gd name="connsiteX35" fmla="*/ 1314450 w 2476500"/>
              <a:gd name="connsiteY35" fmla="*/ 448389 h 1172289"/>
              <a:gd name="connsiteX36" fmla="*/ 1295400 w 2476500"/>
              <a:gd name="connsiteY36" fmla="*/ 543639 h 1172289"/>
              <a:gd name="connsiteX37" fmla="*/ 971550 w 2476500"/>
              <a:gd name="connsiteY37" fmla="*/ 276939 h 1172289"/>
              <a:gd name="connsiteX38" fmla="*/ 1047750 w 2476500"/>
              <a:gd name="connsiteY38" fmla="*/ 124539 h 1172289"/>
              <a:gd name="connsiteX39" fmla="*/ 1009650 w 2476500"/>
              <a:gd name="connsiteY39" fmla="*/ 10239 h 1172289"/>
              <a:gd name="connsiteX40" fmla="*/ 990600 w 2476500"/>
              <a:gd name="connsiteY40" fmla="*/ 105489 h 1172289"/>
              <a:gd name="connsiteX41" fmla="*/ 1009650 w 2476500"/>
              <a:gd name="connsiteY41" fmla="*/ 315039 h 1172289"/>
              <a:gd name="connsiteX42" fmla="*/ 1104900 w 2476500"/>
              <a:gd name="connsiteY42" fmla="*/ 391239 h 1172289"/>
              <a:gd name="connsiteX43" fmla="*/ 1085850 w 2476500"/>
              <a:gd name="connsiteY43" fmla="*/ 543639 h 1172289"/>
              <a:gd name="connsiteX44" fmla="*/ 1085850 w 2476500"/>
              <a:gd name="connsiteY44" fmla="*/ 505539 h 1172289"/>
              <a:gd name="connsiteX45" fmla="*/ 1162050 w 2476500"/>
              <a:gd name="connsiteY45" fmla="*/ 372189 h 1172289"/>
              <a:gd name="connsiteX46" fmla="*/ 1085850 w 2476500"/>
              <a:gd name="connsiteY46" fmla="*/ 353139 h 1172289"/>
              <a:gd name="connsiteX47" fmla="*/ 1028700 w 2476500"/>
              <a:gd name="connsiteY47" fmla="*/ 372189 h 1172289"/>
              <a:gd name="connsiteX48" fmla="*/ 1123950 w 2476500"/>
              <a:gd name="connsiteY48" fmla="*/ 372189 h 1172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476500" h="1172289">
                <a:moveTo>
                  <a:pt x="2476500" y="1172289"/>
                </a:moveTo>
                <a:cubicBezTo>
                  <a:pt x="2457450" y="1159589"/>
                  <a:pt x="2437796" y="1147752"/>
                  <a:pt x="2419350" y="1134189"/>
                </a:cubicBezTo>
                <a:cubicBezTo>
                  <a:pt x="2221874" y="988986"/>
                  <a:pt x="2030503" y="835310"/>
                  <a:pt x="1828800" y="696039"/>
                </a:cubicBezTo>
                <a:cubicBezTo>
                  <a:pt x="1763326" y="650831"/>
                  <a:pt x="1690415" y="617322"/>
                  <a:pt x="1619250" y="581739"/>
                </a:cubicBezTo>
                <a:cubicBezTo>
                  <a:pt x="1601289" y="572759"/>
                  <a:pt x="1582168" y="563393"/>
                  <a:pt x="1562100" y="562689"/>
                </a:cubicBezTo>
                <a:cubicBezTo>
                  <a:pt x="1219352" y="550663"/>
                  <a:pt x="876300" y="549989"/>
                  <a:pt x="533400" y="543639"/>
                </a:cubicBezTo>
                <a:cubicBezTo>
                  <a:pt x="469900" y="505539"/>
                  <a:pt x="415759" y="442586"/>
                  <a:pt x="342900" y="429339"/>
                </a:cubicBezTo>
                <a:cubicBezTo>
                  <a:pt x="266895" y="415520"/>
                  <a:pt x="183395" y="432891"/>
                  <a:pt x="114300" y="467439"/>
                </a:cubicBezTo>
                <a:cubicBezTo>
                  <a:pt x="83714" y="482732"/>
                  <a:pt x="87886" y="530552"/>
                  <a:pt x="76200" y="562689"/>
                </a:cubicBezTo>
                <a:cubicBezTo>
                  <a:pt x="62475" y="600432"/>
                  <a:pt x="44702" y="637375"/>
                  <a:pt x="38100" y="676989"/>
                </a:cubicBezTo>
                <a:cubicBezTo>
                  <a:pt x="15749" y="811096"/>
                  <a:pt x="31264" y="754646"/>
                  <a:pt x="0" y="848439"/>
                </a:cubicBezTo>
                <a:cubicBezTo>
                  <a:pt x="50800" y="867489"/>
                  <a:pt x="124892" y="952353"/>
                  <a:pt x="152400" y="905589"/>
                </a:cubicBezTo>
                <a:cubicBezTo>
                  <a:pt x="217113" y="795577"/>
                  <a:pt x="168631" y="650335"/>
                  <a:pt x="190500" y="524589"/>
                </a:cubicBezTo>
                <a:cubicBezTo>
                  <a:pt x="194423" y="502032"/>
                  <a:pt x="210722" y="481742"/>
                  <a:pt x="228600" y="467439"/>
                </a:cubicBezTo>
                <a:cubicBezTo>
                  <a:pt x="244280" y="454895"/>
                  <a:pt x="266700" y="454739"/>
                  <a:pt x="285750" y="448389"/>
                </a:cubicBezTo>
                <a:cubicBezTo>
                  <a:pt x="374980" y="466235"/>
                  <a:pt x="392708" y="463768"/>
                  <a:pt x="476250" y="505539"/>
                </a:cubicBezTo>
                <a:cubicBezTo>
                  <a:pt x="509368" y="522098"/>
                  <a:pt x="534798" y="557795"/>
                  <a:pt x="571500" y="562689"/>
                </a:cubicBezTo>
                <a:cubicBezTo>
                  <a:pt x="728983" y="583687"/>
                  <a:pt x="889000" y="575389"/>
                  <a:pt x="1047750" y="581739"/>
                </a:cubicBezTo>
                <a:cubicBezTo>
                  <a:pt x="1066800" y="619839"/>
                  <a:pt x="1070822" y="670481"/>
                  <a:pt x="1104900" y="696039"/>
                </a:cubicBezTo>
                <a:cubicBezTo>
                  <a:pt x="1120964" y="708087"/>
                  <a:pt x="1118433" y="658197"/>
                  <a:pt x="1123950" y="638889"/>
                </a:cubicBezTo>
                <a:cubicBezTo>
                  <a:pt x="1131143" y="613715"/>
                  <a:pt x="1136650" y="588089"/>
                  <a:pt x="1143000" y="562689"/>
                </a:cubicBezTo>
                <a:cubicBezTo>
                  <a:pt x="1568343" y="582943"/>
                  <a:pt x="1507919" y="457297"/>
                  <a:pt x="1600200" y="734139"/>
                </a:cubicBezTo>
                <a:cubicBezTo>
                  <a:pt x="1614819" y="777995"/>
                  <a:pt x="1625600" y="823039"/>
                  <a:pt x="1638300" y="867489"/>
                </a:cubicBezTo>
                <a:cubicBezTo>
                  <a:pt x="1644650" y="835739"/>
                  <a:pt x="1653774" y="804420"/>
                  <a:pt x="1657350" y="772239"/>
                </a:cubicBezTo>
                <a:cubicBezTo>
                  <a:pt x="1705927" y="335042"/>
                  <a:pt x="1559330" y="520687"/>
                  <a:pt x="2247900" y="543639"/>
                </a:cubicBezTo>
                <a:cubicBezTo>
                  <a:pt x="2341565" y="637304"/>
                  <a:pt x="2313949" y="600448"/>
                  <a:pt x="2209800" y="543639"/>
                </a:cubicBezTo>
                <a:cubicBezTo>
                  <a:pt x="2172404" y="523241"/>
                  <a:pt x="2133600" y="505539"/>
                  <a:pt x="2095500" y="486489"/>
                </a:cubicBezTo>
                <a:cubicBezTo>
                  <a:pt x="1949450" y="499189"/>
                  <a:pt x="1803054" y="508400"/>
                  <a:pt x="1657350" y="524589"/>
                </a:cubicBezTo>
                <a:cubicBezTo>
                  <a:pt x="1631328" y="527480"/>
                  <a:pt x="1607332" y="543639"/>
                  <a:pt x="1581150" y="543639"/>
                </a:cubicBezTo>
                <a:cubicBezTo>
                  <a:pt x="1529955" y="543639"/>
                  <a:pt x="1479550" y="530939"/>
                  <a:pt x="1428750" y="524589"/>
                </a:cubicBezTo>
                <a:cubicBezTo>
                  <a:pt x="1454150" y="410289"/>
                  <a:pt x="1476552" y="295281"/>
                  <a:pt x="1504950" y="181689"/>
                </a:cubicBezTo>
                <a:cubicBezTo>
                  <a:pt x="1514690" y="142727"/>
                  <a:pt x="1518953" y="99518"/>
                  <a:pt x="1543050" y="67389"/>
                </a:cubicBezTo>
                <a:cubicBezTo>
                  <a:pt x="1560089" y="44671"/>
                  <a:pt x="1646800" y="36177"/>
                  <a:pt x="1619250" y="29289"/>
                </a:cubicBezTo>
                <a:cubicBezTo>
                  <a:pt x="1569583" y="16872"/>
                  <a:pt x="1517650" y="41989"/>
                  <a:pt x="1466850" y="48339"/>
                </a:cubicBezTo>
                <a:cubicBezTo>
                  <a:pt x="1400321" y="137044"/>
                  <a:pt x="1405679" y="107069"/>
                  <a:pt x="1390650" y="219789"/>
                </a:cubicBezTo>
                <a:cubicBezTo>
                  <a:pt x="1361519" y="438273"/>
                  <a:pt x="1427498" y="373024"/>
                  <a:pt x="1314450" y="448389"/>
                </a:cubicBezTo>
                <a:cubicBezTo>
                  <a:pt x="1308100" y="480139"/>
                  <a:pt x="1327779" y="543639"/>
                  <a:pt x="1295400" y="543639"/>
                </a:cubicBezTo>
                <a:cubicBezTo>
                  <a:pt x="1041690" y="543639"/>
                  <a:pt x="1046681" y="445984"/>
                  <a:pt x="971550" y="276939"/>
                </a:cubicBezTo>
                <a:cubicBezTo>
                  <a:pt x="996950" y="226139"/>
                  <a:pt x="1039718" y="180764"/>
                  <a:pt x="1047750" y="124539"/>
                </a:cubicBezTo>
                <a:cubicBezTo>
                  <a:pt x="1053430" y="84782"/>
                  <a:pt x="1047750" y="22939"/>
                  <a:pt x="1009650" y="10239"/>
                </a:cubicBezTo>
                <a:cubicBezTo>
                  <a:pt x="978933" y="0"/>
                  <a:pt x="996950" y="73739"/>
                  <a:pt x="990600" y="105489"/>
                </a:cubicBezTo>
                <a:cubicBezTo>
                  <a:pt x="996950" y="175339"/>
                  <a:pt x="983601" y="249917"/>
                  <a:pt x="1009650" y="315039"/>
                </a:cubicBezTo>
                <a:cubicBezTo>
                  <a:pt x="1024751" y="352791"/>
                  <a:pt x="1092042" y="352666"/>
                  <a:pt x="1104900" y="391239"/>
                </a:cubicBezTo>
                <a:cubicBezTo>
                  <a:pt x="1121089" y="439807"/>
                  <a:pt x="1094266" y="493140"/>
                  <a:pt x="1085850" y="543639"/>
                </a:cubicBezTo>
                <a:cubicBezTo>
                  <a:pt x="1083762" y="556166"/>
                  <a:pt x="1085850" y="518239"/>
                  <a:pt x="1085850" y="505539"/>
                </a:cubicBezTo>
                <a:cubicBezTo>
                  <a:pt x="1170730" y="272118"/>
                  <a:pt x="1162050" y="221664"/>
                  <a:pt x="1162050" y="372189"/>
                </a:cubicBezTo>
                <a:cubicBezTo>
                  <a:pt x="1136650" y="365839"/>
                  <a:pt x="1112032" y="353139"/>
                  <a:pt x="1085850" y="353139"/>
                </a:cubicBezTo>
                <a:cubicBezTo>
                  <a:pt x="1065770" y="353139"/>
                  <a:pt x="1028700" y="372189"/>
                  <a:pt x="1028700" y="372189"/>
                </a:cubicBezTo>
                <a:lnTo>
                  <a:pt x="1123950" y="372189"/>
                </a:lnTo>
              </a:path>
            </a:pathLst>
          </a:custGeom>
          <a:solidFill>
            <a:srgbClr val="00863D"/>
          </a:solidFill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8" descr="Коллекция прикольных gif анимаше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643314"/>
            <a:ext cx="1143008" cy="116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6" descr="pt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2928934"/>
            <a:ext cx="2571768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 descr="koma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0"/>
            <a:ext cx="1564116" cy="148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Овал 33"/>
          <p:cNvSpPr/>
          <p:nvPr/>
        </p:nvSpPr>
        <p:spPr>
          <a:xfrm rot="6400075" flipH="1">
            <a:off x="3288343" y="4307386"/>
            <a:ext cx="308168" cy="959072"/>
          </a:xfrm>
          <a:prstGeom prst="ellipse">
            <a:avLst/>
          </a:prstGeom>
          <a:solidFill>
            <a:srgbClr val="FF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 rot="3124348">
            <a:off x="3301091" y="4801843"/>
            <a:ext cx="398674" cy="95727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 rot="637339">
            <a:off x="3704439" y="5050476"/>
            <a:ext cx="504664" cy="91440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 rot="20935707">
            <a:off x="4224359" y="5039886"/>
            <a:ext cx="502840" cy="970508"/>
          </a:xfrm>
          <a:prstGeom prst="ellipse">
            <a:avLst/>
          </a:prstGeom>
          <a:solidFill>
            <a:srgbClr val="FF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 rot="19309229">
            <a:off x="4735751" y="4899123"/>
            <a:ext cx="443334" cy="91440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 rot="15810934">
            <a:off x="4807552" y="4336586"/>
            <a:ext cx="383352" cy="960181"/>
          </a:xfrm>
          <a:prstGeom prst="ellipse">
            <a:avLst/>
          </a:prstGeom>
          <a:solidFill>
            <a:srgbClr val="FF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олилиния 39"/>
          <p:cNvSpPr/>
          <p:nvPr/>
        </p:nvSpPr>
        <p:spPr>
          <a:xfrm>
            <a:off x="2400150" y="5638800"/>
            <a:ext cx="1981350" cy="1025839"/>
          </a:xfrm>
          <a:custGeom>
            <a:avLst/>
            <a:gdLst>
              <a:gd name="connsiteX0" fmla="*/ 1828950 w 1981350"/>
              <a:gd name="connsiteY0" fmla="*/ 0 h 1025839"/>
              <a:gd name="connsiteX1" fmla="*/ 1790850 w 1981350"/>
              <a:gd name="connsiteY1" fmla="*/ 914400 h 1025839"/>
              <a:gd name="connsiteX2" fmla="*/ 1733700 w 1981350"/>
              <a:gd name="connsiteY2" fmla="*/ 876300 h 1025839"/>
              <a:gd name="connsiteX3" fmla="*/ 1714650 w 1981350"/>
              <a:gd name="connsiteY3" fmla="*/ 781050 h 1025839"/>
              <a:gd name="connsiteX4" fmla="*/ 1676550 w 1981350"/>
              <a:gd name="connsiteY4" fmla="*/ 704850 h 1025839"/>
              <a:gd name="connsiteX5" fmla="*/ 1638450 w 1981350"/>
              <a:gd name="connsiteY5" fmla="*/ 647700 h 1025839"/>
              <a:gd name="connsiteX6" fmla="*/ 1562250 w 1981350"/>
              <a:gd name="connsiteY6" fmla="*/ 514350 h 1025839"/>
              <a:gd name="connsiteX7" fmla="*/ 1428900 w 1981350"/>
              <a:gd name="connsiteY7" fmla="*/ 419100 h 1025839"/>
              <a:gd name="connsiteX8" fmla="*/ 1352700 w 1981350"/>
              <a:gd name="connsiteY8" fmla="*/ 400050 h 1025839"/>
              <a:gd name="connsiteX9" fmla="*/ 114450 w 1981350"/>
              <a:gd name="connsiteY9" fmla="*/ 361950 h 1025839"/>
              <a:gd name="connsiteX10" fmla="*/ 457350 w 1981350"/>
              <a:gd name="connsiteY10" fmla="*/ 381000 h 1025839"/>
              <a:gd name="connsiteX11" fmla="*/ 571650 w 1981350"/>
              <a:gd name="connsiteY11" fmla="*/ 495300 h 1025839"/>
              <a:gd name="connsiteX12" fmla="*/ 647850 w 1981350"/>
              <a:gd name="connsiteY12" fmla="*/ 609600 h 1025839"/>
              <a:gd name="connsiteX13" fmla="*/ 685950 w 1981350"/>
              <a:gd name="connsiteY13" fmla="*/ 685800 h 1025839"/>
              <a:gd name="connsiteX14" fmla="*/ 914550 w 1981350"/>
              <a:gd name="connsiteY14" fmla="*/ 914400 h 1025839"/>
              <a:gd name="connsiteX15" fmla="*/ 1200300 w 1981350"/>
              <a:gd name="connsiteY15" fmla="*/ 933450 h 1025839"/>
              <a:gd name="connsiteX16" fmla="*/ 1981350 w 1981350"/>
              <a:gd name="connsiteY16" fmla="*/ 952500 h 1025839"/>
              <a:gd name="connsiteX17" fmla="*/ 1828950 w 1981350"/>
              <a:gd name="connsiteY17" fmla="*/ 933450 h 1025839"/>
              <a:gd name="connsiteX18" fmla="*/ 1809900 w 1981350"/>
              <a:gd name="connsiteY18" fmla="*/ 1009650 h 1025839"/>
              <a:gd name="connsiteX19" fmla="*/ 1848000 w 1981350"/>
              <a:gd name="connsiteY19" fmla="*/ 952500 h 1025839"/>
              <a:gd name="connsiteX20" fmla="*/ 1828950 w 1981350"/>
              <a:gd name="connsiteY20" fmla="*/ 971550 h 1025839"/>
              <a:gd name="connsiteX21" fmla="*/ 1828950 w 1981350"/>
              <a:gd name="connsiteY21" fmla="*/ 971550 h 1025839"/>
              <a:gd name="connsiteX22" fmla="*/ 1828950 w 1981350"/>
              <a:gd name="connsiteY22" fmla="*/ 971550 h 102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981350" h="1025839">
                <a:moveTo>
                  <a:pt x="1828950" y="0"/>
                </a:moveTo>
                <a:cubicBezTo>
                  <a:pt x="1816250" y="304800"/>
                  <a:pt x="1823815" y="611122"/>
                  <a:pt x="1790850" y="914400"/>
                </a:cubicBezTo>
                <a:cubicBezTo>
                  <a:pt x="1788376" y="937161"/>
                  <a:pt x="1745059" y="896179"/>
                  <a:pt x="1733700" y="876300"/>
                </a:cubicBezTo>
                <a:cubicBezTo>
                  <a:pt x="1717636" y="848187"/>
                  <a:pt x="1724889" y="811767"/>
                  <a:pt x="1714650" y="781050"/>
                </a:cubicBezTo>
                <a:cubicBezTo>
                  <a:pt x="1705670" y="754109"/>
                  <a:pt x="1690639" y="729506"/>
                  <a:pt x="1676550" y="704850"/>
                </a:cubicBezTo>
                <a:cubicBezTo>
                  <a:pt x="1665191" y="684971"/>
                  <a:pt x="1649809" y="667579"/>
                  <a:pt x="1638450" y="647700"/>
                </a:cubicBezTo>
                <a:cubicBezTo>
                  <a:pt x="1623480" y="621503"/>
                  <a:pt x="1589199" y="538305"/>
                  <a:pt x="1562250" y="514350"/>
                </a:cubicBezTo>
                <a:cubicBezTo>
                  <a:pt x="1521423" y="478059"/>
                  <a:pt x="1476855" y="445257"/>
                  <a:pt x="1428900" y="419100"/>
                </a:cubicBezTo>
                <a:cubicBezTo>
                  <a:pt x="1405915" y="406563"/>
                  <a:pt x="1378857" y="401187"/>
                  <a:pt x="1352700" y="400050"/>
                </a:cubicBezTo>
                <a:cubicBezTo>
                  <a:pt x="940144" y="382113"/>
                  <a:pt x="527302" y="370734"/>
                  <a:pt x="114450" y="361950"/>
                </a:cubicBezTo>
                <a:cubicBezTo>
                  <a:pt x="0" y="359515"/>
                  <a:pt x="343050" y="374650"/>
                  <a:pt x="457350" y="381000"/>
                </a:cubicBezTo>
                <a:cubicBezTo>
                  <a:pt x="495450" y="419100"/>
                  <a:pt x="540751" y="451159"/>
                  <a:pt x="571650" y="495300"/>
                </a:cubicBezTo>
                <a:cubicBezTo>
                  <a:pt x="679288" y="649068"/>
                  <a:pt x="496304" y="508569"/>
                  <a:pt x="647850" y="609600"/>
                </a:cubicBezTo>
                <a:cubicBezTo>
                  <a:pt x="660550" y="635000"/>
                  <a:pt x="671067" y="661615"/>
                  <a:pt x="685950" y="685800"/>
                </a:cubicBezTo>
                <a:cubicBezTo>
                  <a:pt x="750719" y="791050"/>
                  <a:pt x="784187" y="889569"/>
                  <a:pt x="914550" y="914400"/>
                </a:cubicBezTo>
                <a:cubicBezTo>
                  <a:pt x="1008325" y="932262"/>
                  <a:pt x="1104899" y="930043"/>
                  <a:pt x="1200300" y="933450"/>
                </a:cubicBezTo>
                <a:cubicBezTo>
                  <a:pt x="1460561" y="942745"/>
                  <a:pt x="1721000" y="946150"/>
                  <a:pt x="1981350" y="952500"/>
                </a:cubicBezTo>
                <a:cubicBezTo>
                  <a:pt x="1952216" y="940846"/>
                  <a:pt x="1868768" y="883677"/>
                  <a:pt x="1828950" y="933450"/>
                </a:cubicBezTo>
                <a:cubicBezTo>
                  <a:pt x="1812594" y="953894"/>
                  <a:pt x="1791387" y="991137"/>
                  <a:pt x="1809900" y="1009650"/>
                </a:cubicBezTo>
                <a:cubicBezTo>
                  <a:pt x="1826089" y="1025839"/>
                  <a:pt x="1837761" y="972978"/>
                  <a:pt x="1848000" y="952500"/>
                </a:cubicBezTo>
                <a:cubicBezTo>
                  <a:pt x="1852016" y="944468"/>
                  <a:pt x="1835300" y="965200"/>
                  <a:pt x="1828950" y="971550"/>
                </a:cubicBezTo>
                <a:lnTo>
                  <a:pt x="1828950" y="971550"/>
                </a:lnTo>
                <a:lnTo>
                  <a:pt x="1828950" y="971550"/>
                </a:lnTo>
              </a:path>
            </a:pathLst>
          </a:custGeom>
          <a:solidFill>
            <a:srgbClr val="92D050"/>
          </a:solidFill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 rot="19632576">
            <a:off x="3743718" y="4283935"/>
            <a:ext cx="321641" cy="729272"/>
          </a:xfrm>
          <a:prstGeom prst="ellipse">
            <a:avLst/>
          </a:prstGeom>
          <a:solidFill>
            <a:srgbClr val="FF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 rot="20880683" flipH="1">
            <a:off x="4076883" y="4323242"/>
            <a:ext cx="423593" cy="642541"/>
          </a:xfrm>
          <a:prstGeom prst="ellipse">
            <a:avLst/>
          </a:prstGeom>
          <a:solidFill>
            <a:srgbClr val="FF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 rot="2298994">
            <a:off x="4407484" y="4395171"/>
            <a:ext cx="343827" cy="641683"/>
          </a:xfrm>
          <a:prstGeom prst="ellipse">
            <a:avLst/>
          </a:prstGeom>
          <a:solidFill>
            <a:srgbClr val="FF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3857620" y="4714884"/>
            <a:ext cx="785818" cy="500066"/>
          </a:xfrm>
          <a:prstGeom prst="ellipse">
            <a:avLst/>
          </a:prstGeom>
          <a:solidFill>
            <a:srgbClr val="FFFF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олилиния 53"/>
          <p:cNvSpPr/>
          <p:nvPr/>
        </p:nvSpPr>
        <p:spPr>
          <a:xfrm>
            <a:off x="316871" y="1485900"/>
            <a:ext cx="3060357" cy="1028700"/>
          </a:xfrm>
          <a:custGeom>
            <a:avLst/>
            <a:gdLst>
              <a:gd name="connsiteX0" fmla="*/ 178429 w 3060357"/>
              <a:gd name="connsiteY0" fmla="*/ 457200 h 1028700"/>
              <a:gd name="connsiteX1" fmla="*/ 464179 w 3060357"/>
              <a:gd name="connsiteY1" fmla="*/ 419100 h 1028700"/>
              <a:gd name="connsiteX2" fmla="*/ 597529 w 3060357"/>
              <a:gd name="connsiteY2" fmla="*/ 285750 h 1028700"/>
              <a:gd name="connsiteX3" fmla="*/ 788029 w 3060357"/>
              <a:gd name="connsiteY3" fmla="*/ 133350 h 1028700"/>
              <a:gd name="connsiteX4" fmla="*/ 1092829 w 3060357"/>
              <a:gd name="connsiteY4" fmla="*/ 57150 h 1028700"/>
              <a:gd name="connsiteX5" fmla="*/ 1264279 w 3060357"/>
              <a:gd name="connsiteY5" fmla="*/ 19050 h 1028700"/>
              <a:gd name="connsiteX6" fmla="*/ 1454779 w 3060357"/>
              <a:gd name="connsiteY6" fmla="*/ 0 h 1028700"/>
              <a:gd name="connsiteX7" fmla="*/ 1721479 w 3060357"/>
              <a:gd name="connsiteY7" fmla="*/ 19050 h 1028700"/>
              <a:gd name="connsiteX8" fmla="*/ 2007229 w 3060357"/>
              <a:gd name="connsiteY8" fmla="*/ 133350 h 1028700"/>
              <a:gd name="connsiteX9" fmla="*/ 2102479 w 3060357"/>
              <a:gd name="connsiteY9" fmla="*/ 171450 h 1028700"/>
              <a:gd name="connsiteX10" fmla="*/ 2216779 w 3060357"/>
              <a:gd name="connsiteY10" fmla="*/ 323850 h 1028700"/>
              <a:gd name="connsiteX11" fmla="*/ 2350129 w 3060357"/>
              <a:gd name="connsiteY11" fmla="*/ 342900 h 1028700"/>
              <a:gd name="connsiteX12" fmla="*/ 2540629 w 3060357"/>
              <a:gd name="connsiteY12" fmla="*/ 381000 h 1028700"/>
              <a:gd name="connsiteX13" fmla="*/ 2883529 w 3060357"/>
              <a:gd name="connsiteY13" fmla="*/ 400050 h 1028700"/>
              <a:gd name="connsiteX14" fmla="*/ 2997829 w 3060357"/>
              <a:gd name="connsiteY14" fmla="*/ 457200 h 1028700"/>
              <a:gd name="connsiteX15" fmla="*/ 3054979 w 3060357"/>
              <a:gd name="connsiteY15" fmla="*/ 495300 h 1028700"/>
              <a:gd name="connsiteX16" fmla="*/ 3016879 w 3060357"/>
              <a:gd name="connsiteY16" fmla="*/ 685800 h 1028700"/>
              <a:gd name="connsiteX17" fmla="*/ 2959729 w 3060357"/>
              <a:gd name="connsiteY17" fmla="*/ 723900 h 1028700"/>
              <a:gd name="connsiteX18" fmla="*/ 2616829 w 3060357"/>
              <a:gd name="connsiteY18" fmla="*/ 800100 h 1028700"/>
              <a:gd name="connsiteX19" fmla="*/ 2521579 w 3060357"/>
              <a:gd name="connsiteY19" fmla="*/ 876300 h 1028700"/>
              <a:gd name="connsiteX20" fmla="*/ 2445379 w 3060357"/>
              <a:gd name="connsiteY20" fmla="*/ 952500 h 1028700"/>
              <a:gd name="connsiteX21" fmla="*/ 2273929 w 3060357"/>
              <a:gd name="connsiteY21" fmla="*/ 990600 h 1028700"/>
              <a:gd name="connsiteX22" fmla="*/ 2159629 w 3060357"/>
              <a:gd name="connsiteY22" fmla="*/ 1028700 h 1028700"/>
              <a:gd name="connsiteX23" fmla="*/ 1302379 w 3060357"/>
              <a:gd name="connsiteY23" fmla="*/ 1009650 h 1028700"/>
              <a:gd name="connsiteX24" fmla="*/ 1054729 w 3060357"/>
              <a:gd name="connsiteY24" fmla="*/ 914400 h 1028700"/>
              <a:gd name="connsiteX25" fmla="*/ 826129 w 3060357"/>
              <a:gd name="connsiteY25" fmla="*/ 876300 h 1028700"/>
              <a:gd name="connsiteX26" fmla="*/ 673729 w 3060357"/>
              <a:gd name="connsiteY26" fmla="*/ 819150 h 1028700"/>
              <a:gd name="connsiteX27" fmla="*/ 597529 w 3060357"/>
              <a:gd name="connsiteY27" fmla="*/ 781050 h 1028700"/>
              <a:gd name="connsiteX28" fmla="*/ 483229 w 3060357"/>
              <a:gd name="connsiteY28" fmla="*/ 762000 h 1028700"/>
              <a:gd name="connsiteX29" fmla="*/ 178429 w 3060357"/>
              <a:gd name="connsiteY29" fmla="*/ 704850 h 1028700"/>
              <a:gd name="connsiteX30" fmla="*/ 83179 w 3060357"/>
              <a:gd name="connsiteY30" fmla="*/ 647700 h 1028700"/>
              <a:gd name="connsiteX31" fmla="*/ 45079 w 3060357"/>
              <a:gd name="connsiteY31" fmla="*/ 400050 h 1028700"/>
              <a:gd name="connsiteX32" fmla="*/ 254629 w 3060357"/>
              <a:gd name="connsiteY32" fmla="*/ 438150 h 1028700"/>
              <a:gd name="connsiteX33" fmla="*/ 273679 w 3060357"/>
              <a:gd name="connsiteY33" fmla="*/ 381000 h 1028700"/>
              <a:gd name="connsiteX34" fmla="*/ 273679 w 3060357"/>
              <a:gd name="connsiteY34" fmla="*/ 381000 h 1028700"/>
              <a:gd name="connsiteX35" fmla="*/ 273679 w 3060357"/>
              <a:gd name="connsiteY35" fmla="*/ 38100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060357" h="1028700">
                <a:moveTo>
                  <a:pt x="178429" y="457200"/>
                </a:moveTo>
                <a:cubicBezTo>
                  <a:pt x="273679" y="444500"/>
                  <a:pt x="370374" y="439945"/>
                  <a:pt x="464179" y="419100"/>
                </a:cubicBezTo>
                <a:cubicBezTo>
                  <a:pt x="517802" y="407184"/>
                  <a:pt x="573370" y="312324"/>
                  <a:pt x="597529" y="285750"/>
                </a:cubicBezTo>
                <a:cubicBezTo>
                  <a:pt x="656107" y="221314"/>
                  <a:pt x="703587" y="158683"/>
                  <a:pt x="788029" y="133350"/>
                </a:cubicBezTo>
                <a:cubicBezTo>
                  <a:pt x="888339" y="103257"/>
                  <a:pt x="991229" y="82550"/>
                  <a:pt x="1092829" y="57150"/>
                </a:cubicBezTo>
                <a:cubicBezTo>
                  <a:pt x="1144567" y="44215"/>
                  <a:pt x="1212455" y="25960"/>
                  <a:pt x="1264279" y="19050"/>
                </a:cubicBezTo>
                <a:cubicBezTo>
                  <a:pt x="1327536" y="10616"/>
                  <a:pt x="1391279" y="6350"/>
                  <a:pt x="1454779" y="0"/>
                </a:cubicBezTo>
                <a:cubicBezTo>
                  <a:pt x="1543679" y="6350"/>
                  <a:pt x="1633671" y="3779"/>
                  <a:pt x="1721479" y="19050"/>
                </a:cubicBezTo>
                <a:cubicBezTo>
                  <a:pt x="1851511" y="41664"/>
                  <a:pt x="1896909" y="83205"/>
                  <a:pt x="2007229" y="133350"/>
                </a:cubicBezTo>
                <a:cubicBezTo>
                  <a:pt x="2038360" y="147500"/>
                  <a:pt x="2070729" y="158750"/>
                  <a:pt x="2102479" y="171450"/>
                </a:cubicBezTo>
                <a:cubicBezTo>
                  <a:pt x="2123421" y="255218"/>
                  <a:pt x="2113461" y="280801"/>
                  <a:pt x="2216779" y="323850"/>
                </a:cubicBezTo>
                <a:cubicBezTo>
                  <a:pt x="2258226" y="341120"/>
                  <a:pt x="2305952" y="334868"/>
                  <a:pt x="2350129" y="342900"/>
                </a:cubicBezTo>
                <a:cubicBezTo>
                  <a:pt x="2462128" y="363263"/>
                  <a:pt x="2402972" y="369529"/>
                  <a:pt x="2540629" y="381000"/>
                </a:cubicBezTo>
                <a:cubicBezTo>
                  <a:pt x="2654710" y="390507"/>
                  <a:pt x="2769229" y="393700"/>
                  <a:pt x="2883529" y="400050"/>
                </a:cubicBezTo>
                <a:cubicBezTo>
                  <a:pt x="2921629" y="419100"/>
                  <a:pt x="2960592" y="436513"/>
                  <a:pt x="2997829" y="457200"/>
                </a:cubicBezTo>
                <a:cubicBezTo>
                  <a:pt x="3017843" y="468319"/>
                  <a:pt x="3053078" y="472484"/>
                  <a:pt x="3054979" y="495300"/>
                </a:cubicBezTo>
                <a:cubicBezTo>
                  <a:pt x="3060357" y="559834"/>
                  <a:pt x="3041786" y="626024"/>
                  <a:pt x="3016879" y="685800"/>
                </a:cubicBezTo>
                <a:cubicBezTo>
                  <a:pt x="3008073" y="706934"/>
                  <a:pt x="2981743" y="717610"/>
                  <a:pt x="2959729" y="723900"/>
                </a:cubicBezTo>
                <a:cubicBezTo>
                  <a:pt x="2847146" y="756067"/>
                  <a:pt x="2731129" y="774700"/>
                  <a:pt x="2616829" y="800100"/>
                </a:cubicBezTo>
                <a:cubicBezTo>
                  <a:pt x="2585079" y="825500"/>
                  <a:pt x="2551969" y="849287"/>
                  <a:pt x="2521579" y="876300"/>
                </a:cubicBezTo>
                <a:cubicBezTo>
                  <a:pt x="2494731" y="900165"/>
                  <a:pt x="2477994" y="937447"/>
                  <a:pt x="2445379" y="952500"/>
                </a:cubicBezTo>
                <a:cubicBezTo>
                  <a:pt x="2392223" y="977033"/>
                  <a:pt x="2330496" y="975515"/>
                  <a:pt x="2273929" y="990600"/>
                </a:cubicBezTo>
                <a:cubicBezTo>
                  <a:pt x="2235124" y="1000948"/>
                  <a:pt x="2197729" y="1016000"/>
                  <a:pt x="2159629" y="1028700"/>
                </a:cubicBezTo>
                <a:lnTo>
                  <a:pt x="1302379" y="1009650"/>
                </a:lnTo>
                <a:cubicBezTo>
                  <a:pt x="1214403" y="1000549"/>
                  <a:pt x="1139899" y="938247"/>
                  <a:pt x="1054729" y="914400"/>
                </a:cubicBezTo>
                <a:cubicBezTo>
                  <a:pt x="980339" y="893571"/>
                  <a:pt x="826129" y="876300"/>
                  <a:pt x="826129" y="876300"/>
                </a:cubicBezTo>
                <a:cubicBezTo>
                  <a:pt x="775329" y="857250"/>
                  <a:pt x="723810" y="840017"/>
                  <a:pt x="673729" y="819150"/>
                </a:cubicBezTo>
                <a:cubicBezTo>
                  <a:pt x="647515" y="808228"/>
                  <a:pt x="624729" y="789210"/>
                  <a:pt x="597529" y="781050"/>
                </a:cubicBezTo>
                <a:cubicBezTo>
                  <a:pt x="560532" y="769951"/>
                  <a:pt x="521232" y="768910"/>
                  <a:pt x="483229" y="762000"/>
                </a:cubicBezTo>
                <a:lnTo>
                  <a:pt x="178429" y="704850"/>
                </a:lnTo>
                <a:cubicBezTo>
                  <a:pt x="146679" y="685800"/>
                  <a:pt x="106309" y="676613"/>
                  <a:pt x="83179" y="647700"/>
                </a:cubicBezTo>
                <a:cubicBezTo>
                  <a:pt x="0" y="543727"/>
                  <a:pt x="26715" y="510233"/>
                  <a:pt x="45079" y="400050"/>
                </a:cubicBezTo>
                <a:cubicBezTo>
                  <a:pt x="114929" y="412750"/>
                  <a:pt x="183879" y="444046"/>
                  <a:pt x="254629" y="438150"/>
                </a:cubicBezTo>
                <a:cubicBezTo>
                  <a:pt x="274640" y="436482"/>
                  <a:pt x="273679" y="381000"/>
                  <a:pt x="273679" y="381000"/>
                </a:cubicBezTo>
                <a:lnTo>
                  <a:pt x="273679" y="381000"/>
                </a:lnTo>
                <a:lnTo>
                  <a:pt x="273679" y="381000"/>
                </a:lnTo>
              </a:path>
            </a:pathLst>
          </a:custGeom>
          <a:solidFill>
            <a:srgbClr val="FF0000"/>
          </a:solidFill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 flipH="1">
            <a:off x="1643042" y="2571744"/>
            <a:ext cx="382910" cy="5715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олилиния 55"/>
          <p:cNvSpPr/>
          <p:nvPr/>
        </p:nvSpPr>
        <p:spPr>
          <a:xfrm>
            <a:off x="1279065" y="2974031"/>
            <a:ext cx="1083135" cy="362520"/>
          </a:xfrm>
          <a:custGeom>
            <a:avLst/>
            <a:gdLst>
              <a:gd name="connsiteX0" fmla="*/ 359235 w 1083135"/>
              <a:gd name="connsiteY0" fmla="*/ 93019 h 362520"/>
              <a:gd name="connsiteX1" fmla="*/ 130635 w 1083135"/>
              <a:gd name="connsiteY1" fmla="*/ 207319 h 362520"/>
              <a:gd name="connsiteX2" fmla="*/ 16335 w 1083135"/>
              <a:gd name="connsiteY2" fmla="*/ 226369 h 362520"/>
              <a:gd name="connsiteX3" fmla="*/ 73485 w 1083135"/>
              <a:gd name="connsiteY3" fmla="*/ 302569 h 362520"/>
              <a:gd name="connsiteX4" fmla="*/ 130635 w 1083135"/>
              <a:gd name="connsiteY4" fmla="*/ 321619 h 362520"/>
              <a:gd name="connsiteX5" fmla="*/ 473535 w 1083135"/>
              <a:gd name="connsiteY5" fmla="*/ 359719 h 362520"/>
              <a:gd name="connsiteX6" fmla="*/ 721185 w 1083135"/>
              <a:gd name="connsiteY6" fmla="*/ 340669 h 362520"/>
              <a:gd name="connsiteX7" fmla="*/ 854535 w 1083135"/>
              <a:gd name="connsiteY7" fmla="*/ 359719 h 362520"/>
              <a:gd name="connsiteX8" fmla="*/ 1025985 w 1083135"/>
              <a:gd name="connsiteY8" fmla="*/ 321619 h 362520"/>
              <a:gd name="connsiteX9" fmla="*/ 1083135 w 1083135"/>
              <a:gd name="connsiteY9" fmla="*/ 207319 h 362520"/>
              <a:gd name="connsiteX10" fmla="*/ 1064085 w 1083135"/>
              <a:gd name="connsiteY10" fmla="*/ 150169 h 362520"/>
              <a:gd name="connsiteX11" fmla="*/ 797385 w 1083135"/>
              <a:gd name="connsiteY11" fmla="*/ 112069 h 362520"/>
              <a:gd name="connsiteX12" fmla="*/ 359235 w 1083135"/>
              <a:gd name="connsiteY12" fmla="*/ 93019 h 36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135" h="362520">
                <a:moveTo>
                  <a:pt x="359235" y="93019"/>
                </a:moveTo>
                <a:cubicBezTo>
                  <a:pt x="248110" y="108894"/>
                  <a:pt x="210036" y="176441"/>
                  <a:pt x="130635" y="207319"/>
                </a:cubicBezTo>
                <a:cubicBezTo>
                  <a:pt x="94636" y="221319"/>
                  <a:pt x="36208" y="193248"/>
                  <a:pt x="16335" y="226369"/>
                </a:cubicBezTo>
                <a:cubicBezTo>
                  <a:pt x="0" y="253594"/>
                  <a:pt x="49094" y="282243"/>
                  <a:pt x="73485" y="302569"/>
                </a:cubicBezTo>
                <a:cubicBezTo>
                  <a:pt x="88911" y="315424"/>
                  <a:pt x="110756" y="318779"/>
                  <a:pt x="130635" y="321619"/>
                </a:cubicBezTo>
                <a:cubicBezTo>
                  <a:pt x="244483" y="337883"/>
                  <a:pt x="473535" y="359719"/>
                  <a:pt x="473535" y="359719"/>
                </a:cubicBezTo>
                <a:cubicBezTo>
                  <a:pt x="556085" y="353369"/>
                  <a:pt x="638391" y="340669"/>
                  <a:pt x="721185" y="340669"/>
                </a:cubicBezTo>
                <a:cubicBezTo>
                  <a:pt x="766086" y="340669"/>
                  <a:pt x="809721" y="362520"/>
                  <a:pt x="854535" y="359719"/>
                </a:cubicBezTo>
                <a:cubicBezTo>
                  <a:pt x="912965" y="356067"/>
                  <a:pt x="968835" y="334319"/>
                  <a:pt x="1025985" y="321619"/>
                </a:cubicBezTo>
                <a:cubicBezTo>
                  <a:pt x="1045248" y="292724"/>
                  <a:pt x="1083135" y="246754"/>
                  <a:pt x="1083135" y="207319"/>
                </a:cubicBezTo>
                <a:cubicBezTo>
                  <a:pt x="1083135" y="187239"/>
                  <a:pt x="1083135" y="156519"/>
                  <a:pt x="1064085" y="150169"/>
                </a:cubicBezTo>
                <a:cubicBezTo>
                  <a:pt x="978891" y="121771"/>
                  <a:pt x="886285" y="124769"/>
                  <a:pt x="797385" y="112069"/>
                </a:cubicBezTo>
                <a:cubicBezTo>
                  <a:pt x="629281" y="0"/>
                  <a:pt x="470360" y="77144"/>
                  <a:pt x="359235" y="9301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 flipH="1">
            <a:off x="1643041" y="3295650"/>
            <a:ext cx="357207" cy="10620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/>
          <p:cNvSpPr/>
          <p:nvPr/>
        </p:nvSpPr>
        <p:spPr>
          <a:xfrm>
            <a:off x="1285852" y="1714488"/>
            <a:ext cx="285752" cy="21431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/>
          <p:cNvSpPr/>
          <p:nvPr/>
        </p:nvSpPr>
        <p:spPr>
          <a:xfrm>
            <a:off x="2000232" y="2071678"/>
            <a:ext cx="285752" cy="21431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Овал 59"/>
          <p:cNvSpPr/>
          <p:nvPr/>
        </p:nvSpPr>
        <p:spPr>
          <a:xfrm>
            <a:off x="2643174" y="1928802"/>
            <a:ext cx="285752" cy="21431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1785918" y="1571612"/>
            <a:ext cx="285752" cy="21431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1428728" y="2143116"/>
            <a:ext cx="285752" cy="21431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714348" y="1928802"/>
            <a:ext cx="285752" cy="21431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 rot="5400000">
            <a:off x="1571604" y="928670"/>
            <a:ext cx="571504" cy="571504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rot="16200000" flipH="1">
            <a:off x="1964513" y="1107265"/>
            <a:ext cx="857256" cy="50006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214546" y="928670"/>
            <a:ext cx="714380" cy="71438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>
            <a:off x="1500166" y="785794"/>
            <a:ext cx="642942" cy="71438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16200000" flipV="1">
            <a:off x="1821637" y="535761"/>
            <a:ext cx="357190" cy="28575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2214546" y="500042"/>
            <a:ext cx="428628" cy="35719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2143108" y="642918"/>
            <a:ext cx="785818" cy="28575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олилиния 20"/>
          <p:cNvSpPr/>
          <p:nvPr/>
        </p:nvSpPr>
        <p:spPr>
          <a:xfrm>
            <a:off x="1391187" y="377236"/>
            <a:ext cx="1730205" cy="1290948"/>
          </a:xfrm>
          <a:custGeom>
            <a:avLst/>
            <a:gdLst>
              <a:gd name="connsiteX0" fmla="*/ 666213 w 1730205"/>
              <a:gd name="connsiteY0" fmla="*/ 327614 h 1290948"/>
              <a:gd name="connsiteX1" fmla="*/ 723363 w 1730205"/>
              <a:gd name="connsiteY1" fmla="*/ 346664 h 1290948"/>
              <a:gd name="connsiteX2" fmla="*/ 990063 w 1730205"/>
              <a:gd name="connsiteY2" fmla="*/ 327614 h 1290948"/>
              <a:gd name="connsiteX3" fmla="*/ 1028163 w 1730205"/>
              <a:gd name="connsiteY3" fmla="*/ 441914 h 1290948"/>
              <a:gd name="connsiteX4" fmla="*/ 1104363 w 1730205"/>
              <a:gd name="connsiteY4" fmla="*/ 460964 h 1290948"/>
              <a:gd name="connsiteX5" fmla="*/ 1142463 w 1730205"/>
              <a:gd name="connsiteY5" fmla="*/ 613364 h 1290948"/>
              <a:gd name="connsiteX6" fmla="*/ 971013 w 1730205"/>
              <a:gd name="connsiteY6" fmla="*/ 651464 h 1290948"/>
              <a:gd name="connsiteX7" fmla="*/ 875763 w 1730205"/>
              <a:gd name="connsiteY7" fmla="*/ 727664 h 1290948"/>
              <a:gd name="connsiteX8" fmla="*/ 856713 w 1730205"/>
              <a:gd name="connsiteY8" fmla="*/ 784814 h 1290948"/>
              <a:gd name="connsiteX9" fmla="*/ 875763 w 1730205"/>
              <a:gd name="connsiteY9" fmla="*/ 841964 h 1290948"/>
              <a:gd name="connsiteX10" fmla="*/ 799563 w 1730205"/>
              <a:gd name="connsiteY10" fmla="*/ 803864 h 1290948"/>
              <a:gd name="connsiteX11" fmla="*/ 666213 w 1730205"/>
              <a:gd name="connsiteY11" fmla="*/ 670514 h 1290948"/>
              <a:gd name="connsiteX12" fmla="*/ 609063 w 1730205"/>
              <a:gd name="connsiteY12" fmla="*/ 708614 h 1290948"/>
              <a:gd name="connsiteX13" fmla="*/ 551913 w 1730205"/>
              <a:gd name="connsiteY13" fmla="*/ 575264 h 1290948"/>
              <a:gd name="connsiteX14" fmla="*/ 418563 w 1730205"/>
              <a:gd name="connsiteY14" fmla="*/ 422864 h 1290948"/>
              <a:gd name="connsiteX15" fmla="*/ 475713 w 1730205"/>
              <a:gd name="connsiteY15" fmla="*/ 403814 h 1290948"/>
              <a:gd name="connsiteX16" fmla="*/ 532863 w 1730205"/>
              <a:gd name="connsiteY16" fmla="*/ 194264 h 1290948"/>
              <a:gd name="connsiteX17" fmla="*/ 1123413 w 1730205"/>
              <a:gd name="connsiteY17" fmla="*/ 137114 h 1290948"/>
              <a:gd name="connsiteX18" fmla="*/ 1218663 w 1730205"/>
              <a:gd name="connsiteY18" fmla="*/ 156164 h 1290948"/>
              <a:gd name="connsiteX19" fmla="*/ 1371063 w 1730205"/>
              <a:gd name="connsiteY19" fmla="*/ 403814 h 1290948"/>
              <a:gd name="connsiteX20" fmla="*/ 1409163 w 1730205"/>
              <a:gd name="connsiteY20" fmla="*/ 689564 h 1290948"/>
              <a:gd name="connsiteX21" fmla="*/ 1123413 w 1730205"/>
              <a:gd name="connsiteY21" fmla="*/ 784814 h 1290948"/>
              <a:gd name="connsiteX22" fmla="*/ 1009113 w 1730205"/>
              <a:gd name="connsiteY22" fmla="*/ 899114 h 1290948"/>
              <a:gd name="connsiteX23" fmla="*/ 990063 w 1730205"/>
              <a:gd name="connsiteY23" fmla="*/ 1013414 h 1290948"/>
              <a:gd name="connsiteX24" fmla="*/ 837663 w 1730205"/>
              <a:gd name="connsiteY24" fmla="*/ 937214 h 1290948"/>
              <a:gd name="connsiteX25" fmla="*/ 704313 w 1730205"/>
              <a:gd name="connsiteY25" fmla="*/ 918164 h 1290948"/>
              <a:gd name="connsiteX26" fmla="*/ 609063 w 1730205"/>
              <a:gd name="connsiteY26" fmla="*/ 956264 h 1290948"/>
              <a:gd name="connsiteX27" fmla="*/ 513813 w 1730205"/>
              <a:gd name="connsiteY27" fmla="*/ 1051514 h 1290948"/>
              <a:gd name="connsiteX28" fmla="*/ 361413 w 1730205"/>
              <a:gd name="connsiteY28" fmla="*/ 1032464 h 1290948"/>
              <a:gd name="connsiteX29" fmla="*/ 380463 w 1730205"/>
              <a:gd name="connsiteY29" fmla="*/ 880064 h 1290948"/>
              <a:gd name="connsiteX30" fmla="*/ 399513 w 1730205"/>
              <a:gd name="connsiteY30" fmla="*/ 727664 h 1290948"/>
              <a:gd name="connsiteX31" fmla="*/ 285213 w 1730205"/>
              <a:gd name="connsiteY31" fmla="*/ 384764 h 1290948"/>
              <a:gd name="connsiteX32" fmla="*/ 399513 w 1730205"/>
              <a:gd name="connsiteY32" fmla="*/ 251414 h 1290948"/>
              <a:gd name="connsiteX33" fmla="*/ 456663 w 1730205"/>
              <a:gd name="connsiteY33" fmla="*/ 156164 h 1290948"/>
              <a:gd name="connsiteX34" fmla="*/ 475713 w 1730205"/>
              <a:gd name="connsiteY34" fmla="*/ 99014 h 1290948"/>
              <a:gd name="connsiteX35" fmla="*/ 1085313 w 1730205"/>
              <a:gd name="connsiteY35" fmla="*/ 41864 h 1290948"/>
              <a:gd name="connsiteX36" fmla="*/ 1142463 w 1730205"/>
              <a:gd name="connsiteY36" fmla="*/ 3764 h 1290948"/>
              <a:gd name="connsiteX37" fmla="*/ 1218663 w 1730205"/>
              <a:gd name="connsiteY37" fmla="*/ 137114 h 1290948"/>
              <a:gd name="connsiteX38" fmla="*/ 1256763 w 1730205"/>
              <a:gd name="connsiteY38" fmla="*/ 232364 h 1290948"/>
              <a:gd name="connsiteX39" fmla="*/ 1447263 w 1730205"/>
              <a:gd name="connsiteY39" fmla="*/ 251414 h 1290948"/>
              <a:gd name="connsiteX40" fmla="*/ 1542513 w 1730205"/>
              <a:gd name="connsiteY40" fmla="*/ 765764 h 1290948"/>
              <a:gd name="connsiteX41" fmla="*/ 1352013 w 1730205"/>
              <a:gd name="connsiteY41" fmla="*/ 803864 h 1290948"/>
              <a:gd name="connsiteX42" fmla="*/ 1218663 w 1730205"/>
              <a:gd name="connsiteY42" fmla="*/ 956264 h 1290948"/>
              <a:gd name="connsiteX43" fmla="*/ 1199613 w 1730205"/>
              <a:gd name="connsiteY43" fmla="*/ 1051514 h 1290948"/>
              <a:gd name="connsiteX44" fmla="*/ 1218663 w 1730205"/>
              <a:gd name="connsiteY44" fmla="*/ 1261064 h 1290948"/>
              <a:gd name="connsiteX45" fmla="*/ 1142463 w 1730205"/>
              <a:gd name="connsiteY45" fmla="*/ 1280114 h 1290948"/>
              <a:gd name="connsiteX46" fmla="*/ 1009113 w 1730205"/>
              <a:gd name="connsiteY46" fmla="*/ 1165814 h 1290948"/>
              <a:gd name="connsiteX47" fmla="*/ 609063 w 1730205"/>
              <a:gd name="connsiteY47" fmla="*/ 1146764 h 1290948"/>
              <a:gd name="connsiteX48" fmla="*/ 151863 w 1730205"/>
              <a:gd name="connsiteY48" fmla="*/ 1127714 h 1290948"/>
              <a:gd name="connsiteX49" fmla="*/ 151863 w 1730205"/>
              <a:gd name="connsiteY49" fmla="*/ 384764 h 1290948"/>
              <a:gd name="connsiteX50" fmla="*/ 37563 w 1730205"/>
              <a:gd name="connsiteY50" fmla="*/ 308564 h 1290948"/>
              <a:gd name="connsiteX51" fmla="*/ 18513 w 1730205"/>
              <a:gd name="connsiteY51" fmla="*/ 232364 h 1290948"/>
              <a:gd name="connsiteX52" fmla="*/ 151863 w 1730205"/>
              <a:gd name="connsiteY52" fmla="*/ 194264 h 1290948"/>
              <a:gd name="connsiteX53" fmla="*/ 380463 w 1730205"/>
              <a:gd name="connsiteY53" fmla="*/ 156164 h 1290948"/>
              <a:gd name="connsiteX54" fmla="*/ 475713 w 1730205"/>
              <a:gd name="connsiteY54" fmla="*/ 79964 h 1290948"/>
              <a:gd name="connsiteX55" fmla="*/ 475713 w 1730205"/>
              <a:gd name="connsiteY55" fmla="*/ 79964 h 1290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730205" h="1290948">
                <a:moveTo>
                  <a:pt x="666213" y="327614"/>
                </a:moveTo>
                <a:cubicBezTo>
                  <a:pt x="685263" y="333964"/>
                  <a:pt x="703283" y="346664"/>
                  <a:pt x="723363" y="346664"/>
                </a:cubicBezTo>
                <a:cubicBezTo>
                  <a:pt x="812489" y="346664"/>
                  <a:pt x="904994" y="301030"/>
                  <a:pt x="990063" y="327614"/>
                </a:cubicBezTo>
                <a:cubicBezTo>
                  <a:pt x="1028396" y="339593"/>
                  <a:pt x="989201" y="432174"/>
                  <a:pt x="1028163" y="441914"/>
                </a:cubicBezTo>
                <a:lnTo>
                  <a:pt x="1104363" y="460964"/>
                </a:lnTo>
                <a:cubicBezTo>
                  <a:pt x="1117063" y="511764"/>
                  <a:pt x="1172491" y="570466"/>
                  <a:pt x="1142463" y="613364"/>
                </a:cubicBezTo>
                <a:cubicBezTo>
                  <a:pt x="1108890" y="661325"/>
                  <a:pt x="1024824" y="628402"/>
                  <a:pt x="971013" y="651464"/>
                </a:cubicBezTo>
                <a:cubicBezTo>
                  <a:pt x="933641" y="667481"/>
                  <a:pt x="907513" y="702264"/>
                  <a:pt x="875763" y="727664"/>
                </a:cubicBezTo>
                <a:cubicBezTo>
                  <a:pt x="869413" y="746714"/>
                  <a:pt x="856713" y="764734"/>
                  <a:pt x="856713" y="784814"/>
                </a:cubicBezTo>
                <a:cubicBezTo>
                  <a:pt x="856713" y="804894"/>
                  <a:pt x="894813" y="835614"/>
                  <a:pt x="875763" y="841964"/>
                </a:cubicBezTo>
                <a:cubicBezTo>
                  <a:pt x="848822" y="850944"/>
                  <a:pt x="821542" y="821847"/>
                  <a:pt x="799563" y="803864"/>
                </a:cubicBezTo>
                <a:cubicBezTo>
                  <a:pt x="750911" y="764058"/>
                  <a:pt x="710663" y="714964"/>
                  <a:pt x="666213" y="670514"/>
                </a:cubicBezTo>
                <a:cubicBezTo>
                  <a:pt x="647163" y="683214"/>
                  <a:pt x="626652" y="723271"/>
                  <a:pt x="609063" y="708614"/>
                </a:cubicBezTo>
                <a:cubicBezTo>
                  <a:pt x="571912" y="677655"/>
                  <a:pt x="578738" y="615502"/>
                  <a:pt x="551913" y="575264"/>
                </a:cubicBezTo>
                <a:cubicBezTo>
                  <a:pt x="514470" y="519099"/>
                  <a:pt x="463013" y="473664"/>
                  <a:pt x="418563" y="422864"/>
                </a:cubicBezTo>
                <a:cubicBezTo>
                  <a:pt x="437613" y="416514"/>
                  <a:pt x="458278" y="413777"/>
                  <a:pt x="475713" y="403814"/>
                </a:cubicBezTo>
                <a:cubicBezTo>
                  <a:pt x="595310" y="335473"/>
                  <a:pt x="551916" y="346684"/>
                  <a:pt x="532863" y="194264"/>
                </a:cubicBezTo>
                <a:cubicBezTo>
                  <a:pt x="729713" y="175214"/>
                  <a:pt x="925948" y="148084"/>
                  <a:pt x="1123413" y="137114"/>
                </a:cubicBezTo>
                <a:cubicBezTo>
                  <a:pt x="1155742" y="135318"/>
                  <a:pt x="1201693" y="128588"/>
                  <a:pt x="1218663" y="156164"/>
                </a:cubicBezTo>
                <a:cubicBezTo>
                  <a:pt x="1392004" y="437844"/>
                  <a:pt x="1154133" y="360428"/>
                  <a:pt x="1371063" y="403814"/>
                </a:cubicBezTo>
                <a:cubicBezTo>
                  <a:pt x="1383763" y="499064"/>
                  <a:pt x="1461533" y="608995"/>
                  <a:pt x="1409163" y="689564"/>
                </a:cubicBezTo>
                <a:cubicBezTo>
                  <a:pt x="1354445" y="773746"/>
                  <a:pt x="1212353" y="738227"/>
                  <a:pt x="1123413" y="784814"/>
                </a:cubicBezTo>
                <a:cubicBezTo>
                  <a:pt x="1075683" y="809815"/>
                  <a:pt x="1047213" y="861014"/>
                  <a:pt x="1009113" y="899114"/>
                </a:cubicBezTo>
                <a:cubicBezTo>
                  <a:pt x="1002763" y="937214"/>
                  <a:pt x="1027769" y="1005035"/>
                  <a:pt x="990063" y="1013414"/>
                </a:cubicBezTo>
                <a:cubicBezTo>
                  <a:pt x="934619" y="1025735"/>
                  <a:pt x="891545" y="955175"/>
                  <a:pt x="837663" y="937214"/>
                </a:cubicBezTo>
                <a:cubicBezTo>
                  <a:pt x="795066" y="923015"/>
                  <a:pt x="748763" y="924514"/>
                  <a:pt x="704313" y="918164"/>
                </a:cubicBezTo>
                <a:cubicBezTo>
                  <a:pt x="672563" y="930864"/>
                  <a:pt x="637077" y="936654"/>
                  <a:pt x="609063" y="956264"/>
                </a:cubicBezTo>
                <a:cubicBezTo>
                  <a:pt x="572278" y="982013"/>
                  <a:pt x="556729" y="1038309"/>
                  <a:pt x="513813" y="1051514"/>
                </a:cubicBezTo>
                <a:cubicBezTo>
                  <a:pt x="464882" y="1066570"/>
                  <a:pt x="412213" y="1038814"/>
                  <a:pt x="361413" y="1032464"/>
                </a:cubicBezTo>
                <a:cubicBezTo>
                  <a:pt x="249494" y="957851"/>
                  <a:pt x="324901" y="1035639"/>
                  <a:pt x="380463" y="880064"/>
                </a:cubicBezTo>
                <a:cubicBezTo>
                  <a:pt x="397682" y="831851"/>
                  <a:pt x="393163" y="778464"/>
                  <a:pt x="399513" y="727664"/>
                </a:cubicBezTo>
                <a:cubicBezTo>
                  <a:pt x="361413" y="613364"/>
                  <a:pt x="301492" y="504142"/>
                  <a:pt x="285213" y="384764"/>
                </a:cubicBezTo>
                <a:cubicBezTo>
                  <a:pt x="281605" y="358305"/>
                  <a:pt x="385183" y="270520"/>
                  <a:pt x="399513" y="251414"/>
                </a:cubicBezTo>
                <a:cubicBezTo>
                  <a:pt x="421729" y="221793"/>
                  <a:pt x="440104" y="189282"/>
                  <a:pt x="456663" y="156164"/>
                </a:cubicBezTo>
                <a:cubicBezTo>
                  <a:pt x="465643" y="138203"/>
                  <a:pt x="455956" y="102606"/>
                  <a:pt x="475713" y="99014"/>
                </a:cubicBezTo>
                <a:cubicBezTo>
                  <a:pt x="676512" y="62505"/>
                  <a:pt x="882113" y="60914"/>
                  <a:pt x="1085313" y="41864"/>
                </a:cubicBezTo>
                <a:cubicBezTo>
                  <a:pt x="1104363" y="29164"/>
                  <a:pt x="1119879" y="0"/>
                  <a:pt x="1142463" y="3764"/>
                </a:cubicBezTo>
                <a:cubicBezTo>
                  <a:pt x="1205164" y="14214"/>
                  <a:pt x="1205676" y="98153"/>
                  <a:pt x="1218663" y="137114"/>
                </a:cubicBezTo>
                <a:cubicBezTo>
                  <a:pt x="1229477" y="169555"/>
                  <a:pt x="1226177" y="217071"/>
                  <a:pt x="1256763" y="232364"/>
                </a:cubicBezTo>
                <a:cubicBezTo>
                  <a:pt x="1313842" y="260904"/>
                  <a:pt x="1383763" y="245064"/>
                  <a:pt x="1447263" y="251414"/>
                </a:cubicBezTo>
                <a:cubicBezTo>
                  <a:pt x="1670063" y="325681"/>
                  <a:pt x="1730205" y="305064"/>
                  <a:pt x="1542513" y="765764"/>
                </a:cubicBezTo>
                <a:cubicBezTo>
                  <a:pt x="1518080" y="825735"/>
                  <a:pt x="1415513" y="791164"/>
                  <a:pt x="1352013" y="803864"/>
                </a:cubicBezTo>
                <a:cubicBezTo>
                  <a:pt x="1312343" y="843534"/>
                  <a:pt x="1241920" y="909749"/>
                  <a:pt x="1218663" y="956264"/>
                </a:cubicBezTo>
                <a:cubicBezTo>
                  <a:pt x="1204183" y="985224"/>
                  <a:pt x="1205963" y="1019764"/>
                  <a:pt x="1199613" y="1051514"/>
                </a:cubicBezTo>
                <a:cubicBezTo>
                  <a:pt x="1205963" y="1121364"/>
                  <a:pt x="1235674" y="1193020"/>
                  <a:pt x="1218663" y="1261064"/>
                </a:cubicBezTo>
                <a:cubicBezTo>
                  <a:pt x="1212313" y="1286464"/>
                  <a:pt x="1166298" y="1290948"/>
                  <a:pt x="1142463" y="1280114"/>
                </a:cubicBezTo>
                <a:cubicBezTo>
                  <a:pt x="1089166" y="1255888"/>
                  <a:pt x="1065909" y="1180013"/>
                  <a:pt x="1009113" y="1165814"/>
                </a:cubicBezTo>
                <a:cubicBezTo>
                  <a:pt x="879598" y="1133435"/>
                  <a:pt x="742432" y="1152692"/>
                  <a:pt x="609063" y="1146764"/>
                </a:cubicBezTo>
                <a:lnTo>
                  <a:pt x="151863" y="1127714"/>
                </a:lnTo>
                <a:cubicBezTo>
                  <a:pt x="156080" y="1034938"/>
                  <a:pt x="194392" y="512350"/>
                  <a:pt x="151863" y="384764"/>
                </a:cubicBezTo>
                <a:cubicBezTo>
                  <a:pt x="137383" y="341323"/>
                  <a:pt x="75663" y="333964"/>
                  <a:pt x="37563" y="308564"/>
                </a:cubicBezTo>
                <a:cubicBezTo>
                  <a:pt x="31213" y="283164"/>
                  <a:pt x="0" y="250877"/>
                  <a:pt x="18513" y="232364"/>
                </a:cubicBezTo>
                <a:cubicBezTo>
                  <a:pt x="51202" y="199675"/>
                  <a:pt x="106626" y="203788"/>
                  <a:pt x="151863" y="194264"/>
                </a:cubicBezTo>
                <a:cubicBezTo>
                  <a:pt x="227457" y="178349"/>
                  <a:pt x="304263" y="168864"/>
                  <a:pt x="380463" y="156164"/>
                </a:cubicBezTo>
                <a:cubicBezTo>
                  <a:pt x="452557" y="108101"/>
                  <a:pt x="421424" y="134253"/>
                  <a:pt x="475713" y="79964"/>
                </a:cubicBezTo>
                <a:lnTo>
                  <a:pt x="475713" y="79964"/>
                </a:lnTo>
              </a:path>
            </a:pathLst>
          </a:cu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/>
          <p:cNvCxnSpPr>
            <a:stCxn id="21" idx="11"/>
          </p:cNvCxnSpPr>
          <p:nvPr/>
        </p:nvCxnSpPr>
        <p:spPr>
          <a:xfrm>
            <a:off x="2057400" y="1047750"/>
            <a:ext cx="14270" cy="1523994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 descr="nas17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1285852" y="2143116"/>
            <a:ext cx="2071702" cy="1952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олилиния 25"/>
          <p:cNvSpPr/>
          <p:nvPr/>
        </p:nvSpPr>
        <p:spPr>
          <a:xfrm>
            <a:off x="4071935" y="1596132"/>
            <a:ext cx="2747966" cy="2833000"/>
          </a:xfrm>
          <a:custGeom>
            <a:avLst/>
            <a:gdLst>
              <a:gd name="connsiteX0" fmla="*/ 2267449 w 2267449"/>
              <a:gd name="connsiteY0" fmla="*/ 632718 h 1289766"/>
              <a:gd name="connsiteX1" fmla="*/ 2019799 w 2267449"/>
              <a:gd name="connsiteY1" fmla="*/ 61218 h 1289766"/>
              <a:gd name="connsiteX2" fmla="*/ 1981699 w 2267449"/>
              <a:gd name="connsiteY2" fmla="*/ 175518 h 1289766"/>
              <a:gd name="connsiteX3" fmla="*/ 1867399 w 2267449"/>
              <a:gd name="connsiteY3" fmla="*/ 194568 h 1289766"/>
              <a:gd name="connsiteX4" fmla="*/ 1524499 w 2267449"/>
              <a:gd name="connsiteY4" fmla="*/ 118368 h 1289766"/>
              <a:gd name="connsiteX5" fmla="*/ 1543549 w 2267449"/>
              <a:gd name="connsiteY5" fmla="*/ 194568 h 1289766"/>
              <a:gd name="connsiteX6" fmla="*/ 857749 w 2267449"/>
              <a:gd name="connsiteY6" fmla="*/ 175518 h 1289766"/>
              <a:gd name="connsiteX7" fmla="*/ 724399 w 2267449"/>
              <a:gd name="connsiteY7" fmla="*/ 232668 h 1289766"/>
              <a:gd name="connsiteX8" fmla="*/ 876799 w 2267449"/>
              <a:gd name="connsiteY8" fmla="*/ 366018 h 1289766"/>
              <a:gd name="connsiteX9" fmla="*/ 133849 w 2267449"/>
              <a:gd name="connsiteY9" fmla="*/ 385068 h 1289766"/>
              <a:gd name="connsiteX10" fmla="*/ 248149 w 2267449"/>
              <a:gd name="connsiteY10" fmla="*/ 594618 h 1289766"/>
              <a:gd name="connsiteX11" fmla="*/ 743449 w 2267449"/>
              <a:gd name="connsiteY11" fmla="*/ 670818 h 1289766"/>
              <a:gd name="connsiteX12" fmla="*/ 686299 w 2267449"/>
              <a:gd name="connsiteY12" fmla="*/ 747018 h 1289766"/>
              <a:gd name="connsiteX13" fmla="*/ 667249 w 2267449"/>
              <a:gd name="connsiteY13" fmla="*/ 823218 h 1289766"/>
              <a:gd name="connsiteX14" fmla="*/ 781549 w 2267449"/>
              <a:gd name="connsiteY14" fmla="*/ 861318 h 1289766"/>
              <a:gd name="connsiteX15" fmla="*/ 972049 w 2267449"/>
              <a:gd name="connsiteY15" fmla="*/ 956568 h 1289766"/>
              <a:gd name="connsiteX16" fmla="*/ 1124449 w 2267449"/>
              <a:gd name="connsiteY16" fmla="*/ 1051818 h 1289766"/>
              <a:gd name="connsiteX17" fmla="*/ 1829299 w 2267449"/>
              <a:gd name="connsiteY17" fmla="*/ 899418 h 1289766"/>
              <a:gd name="connsiteX18" fmla="*/ 1734049 w 2267449"/>
              <a:gd name="connsiteY18" fmla="*/ 956568 h 1289766"/>
              <a:gd name="connsiteX19" fmla="*/ 1676899 w 2267449"/>
              <a:gd name="connsiteY19" fmla="*/ 975618 h 1289766"/>
              <a:gd name="connsiteX20" fmla="*/ 1772149 w 2267449"/>
              <a:gd name="connsiteY20" fmla="*/ 1261368 h 1289766"/>
              <a:gd name="connsiteX21" fmla="*/ 1924549 w 2267449"/>
              <a:gd name="connsiteY21" fmla="*/ 1242318 h 1289766"/>
              <a:gd name="connsiteX22" fmla="*/ 2095999 w 2267449"/>
              <a:gd name="connsiteY22" fmla="*/ 1070868 h 1289766"/>
              <a:gd name="connsiteX23" fmla="*/ 2076949 w 2267449"/>
              <a:gd name="connsiteY23" fmla="*/ 804168 h 1289766"/>
              <a:gd name="connsiteX24" fmla="*/ 2095999 w 2267449"/>
              <a:gd name="connsiteY24" fmla="*/ 747018 h 1289766"/>
              <a:gd name="connsiteX25" fmla="*/ 2210299 w 2267449"/>
              <a:gd name="connsiteY25" fmla="*/ 708918 h 1289766"/>
              <a:gd name="connsiteX26" fmla="*/ 2267449 w 2267449"/>
              <a:gd name="connsiteY26" fmla="*/ 670818 h 1289766"/>
              <a:gd name="connsiteX27" fmla="*/ 2267449 w 2267449"/>
              <a:gd name="connsiteY27" fmla="*/ 632718 h 1289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267449" h="1289766">
                <a:moveTo>
                  <a:pt x="2267449" y="632718"/>
                </a:moveTo>
                <a:cubicBezTo>
                  <a:pt x="2184899" y="442218"/>
                  <a:pt x="2129836" y="237277"/>
                  <a:pt x="2019799" y="61218"/>
                </a:cubicBezTo>
                <a:cubicBezTo>
                  <a:pt x="1998514" y="27162"/>
                  <a:pt x="2011923" y="149072"/>
                  <a:pt x="1981699" y="175518"/>
                </a:cubicBezTo>
                <a:cubicBezTo>
                  <a:pt x="1952630" y="200953"/>
                  <a:pt x="1905499" y="188218"/>
                  <a:pt x="1867399" y="194568"/>
                </a:cubicBezTo>
                <a:cubicBezTo>
                  <a:pt x="1856579" y="189574"/>
                  <a:pt x="1603411" y="0"/>
                  <a:pt x="1524499" y="118368"/>
                </a:cubicBezTo>
                <a:cubicBezTo>
                  <a:pt x="1509976" y="140153"/>
                  <a:pt x="1569635" y="192332"/>
                  <a:pt x="1543549" y="194568"/>
                </a:cubicBezTo>
                <a:cubicBezTo>
                  <a:pt x="1315696" y="214098"/>
                  <a:pt x="1086349" y="181868"/>
                  <a:pt x="857749" y="175518"/>
                </a:cubicBezTo>
                <a:cubicBezTo>
                  <a:pt x="813299" y="194568"/>
                  <a:pt x="719587" y="184548"/>
                  <a:pt x="724399" y="232668"/>
                </a:cubicBezTo>
                <a:cubicBezTo>
                  <a:pt x="731116" y="299834"/>
                  <a:pt x="942159" y="349151"/>
                  <a:pt x="876799" y="366018"/>
                </a:cubicBezTo>
                <a:cubicBezTo>
                  <a:pt x="636926" y="427921"/>
                  <a:pt x="381499" y="378718"/>
                  <a:pt x="133849" y="385068"/>
                </a:cubicBezTo>
                <a:cubicBezTo>
                  <a:pt x="42560" y="476357"/>
                  <a:pt x="0" y="480883"/>
                  <a:pt x="248149" y="594618"/>
                </a:cubicBezTo>
                <a:cubicBezTo>
                  <a:pt x="353410" y="642863"/>
                  <a:pt x="617145" y="659336"/>
                  <a:pt x="743449" y="670818"/>
                </a:cubicBezTo>
                <a:cubicBezTo>
                  <a:pt x="864391" y="711132"/>
                  <a:pt x="768962" y="664355"/>
                  <a:pt x="686299" y="747018"/>
                </a:cubicBezTo>
                <a:cubicBezTo>
                  <a:pt x="667786" y="765531"/>
                  <a:pt x="673599" y="797818"/>
                  <a:pt x="667249" y="823218"/>
                </a:cubicBezTo>
                <a:cubicBezTo>
                  <a:pt x="705349" y="835918"/>
                  <a:pt x="742456" y="852120"/>
                  <a:pt x="781549" y="861318"/>
                </a:cubicBezTo>
                <a:cubicBezTo>
                  <a:pt x="1007065" y="914381"/>
                  <a:pt x="1014622" y="828850"/>
                  <a:pt x="972049" y="956568"/>
                </a:cubicBezTo>
                <a:cubicBezTo>
                  <a:pt x="1022849" y="988318"/>
                  <a:pt x="1064676" y="1055803"/>
                  <a:pt x="1124449" y="1051818"/>
                </a:cubicBezTo>
                <a:cubicBezTo>
                  <a:pt x="1364296" y="1035828"/>
                  <a:pt x="1591801" y="936527"/>
                  <a:pt x="1829299" y="899418"/>
                </a:cubicBezTo>
                <a:cubicBezTo>
                  <a:pt x="1865882" y="893702"/>
                  <a:pt x="1767167" y="940009"/>
                  <a:pt x="1734049" y="956568"/>
                </a:cubicBezTo>
                <a:cubicBezTo>
                  <a:pt x="1716088" y="965548"/>
                  <a:pt x="1695949" y="969268"/>
                  <a:pt x="1676899" y="975618"/>
                </a:cubicBezTo>
                <a:cubicBezTo>
                  <a:pt x="1619065" y="1091286"/>
                  <a:pt x="1573136" y="1128693"/>
                  <a:pt x="1772149" y="1261368"/>
                </a:cubicBezTo>
                <a:cubicBezTo>
                  <a:pt x="1814746" y="1289766"/>
                  <a:pt x="1873749" y="1248668"/>
                  <a:pt x="1924549" y="1242318"/>
                </a:cubicBezTo>
                <a:cubicBezTo>
                  <a:pt x="1958212" y="1215388"/>
                  <a:pt x="2087736" y="1123198"/>
                  <a:pt x="2095999" y="1070868"/>
                </a:cubicBezTo>
                <a:cubicBezTo>
                  <a:pt x="2109899" y="982832"/>
                  <a:pt x="2083299" y="893068"/>
                  <a:pt x="2076949" y="804168"/>
                </a:cubicBezTo>
                <a:cubicBezTo>
                  <a:pt x="2083299" y="785118"/>
                  <a:pt x="2079659" y="758690"/>
                  <a:pt x="2095999" y="747018"/>
                </a:cubicBezTo>
                <a:cubicBezTo>
                  <a:pt x="2128679" y="723675"/>
                  <a:pt x="2173599" y="725229"/>
                  <a:pt x="2210299" y="708918"/>
                </a:cubicBezTo>
                <a:cubicBezTo>
                  <a:pt x="2231221" y="699619"/>
                  <a:pt x="2248399" y="683518"/>
                  <a:pt x="2267449" y="670818"/>
                </a:cubicBezTo>
                <a:lnTo>
                  <a:pt x="2267449" y="632718"/>
                </a:lnTo>
                <a:close/>
              </a:path>
            </a:pathLst>
          </a:cu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>
            <a:off x="4500562" y="2428868"/>
            <a:ext cx="2928958" cy="1214446"/>
          </a:xfrm>
          <a:custGeom>
            <a:avLst/>
            <a:gdLst>
              <a:gd name="connsiteX0" fmla="*/ 1474279 w 2083879"/>
              <a:gd name="connsiteY0" fmla="*/ 590550 h 1066207"/>
              <a:gd name="connsiteX1" fmla="*/ 1912429 w 2083879"/>
              <a:gd name="connsiteY1" fmla="*/ 666750 h 1066207"/>
              <a:gd name="connsiteX2" fmla="*/ 2007679 w 2083879"/>
              <a:gd name="connsiteY2" fmla="*/ 704850 h 1066207"/>
              <a:gd name="connsiteX3" fmla="*/ 2083879 w 2083879"/>
              <a:gd name="connsiteY3" fmla="*/ 857250 h 1066207"/>
              <a:gd name="connsiteX4" fmla="*/ 2045779 w 2083879"/>
              <a:gd name="connsiteY4" fmla="*/ 1047750 h 1066207"/>
              <a:gd name="connsiteX5" fmla="*/ 2026729 w 2083879"/>
              <a:gd name="connsiteY5" fmla="*/ 990600 h 1066207"/>
              <a:gd name="connsiteX6" fmla="*/ 1988629 w 2083879"/>
              <a:gd name="connsiteY6" fmla="*/ 914400 h 1066207"/>
              <a:gd name="connsiteX7" fmla="*/ 1721929 w 2083879"/>
              <a:gd name="connsiteY7" fmla="*/ 704850 h 1066207"/>
              <a:gd name="connsiteX8" fmla="*/ 1550479 w 2083879"/>
              <a:gd name="connsiteY8" fmla="*/ 685800 h 1066207"/>
              <a:gd name="connsiteX9" fmla="*/ 1474279 w 2083879"/>
              <a:gd name="connsiteY9" fmla="*/ 609600 h 1066207"/>
              <a:gd name="connsiteX10" fmla="*/ 1379029 w 2083879"/>
              <a:gd name="connsiteY10" fmla="*/ 590550 h 1066207"/>
              <a:gd name="connsiteX11" fmla="*/ 1112329 w 2083879"/>
              <a:gd name="connsiteY11" fmla="*/ 476250 h 1066207"/>
              <a:gd name="connsiteX12" fmla="*/ 655129 w 2083879"/>
              <a:gd name="connsiteY12" fmla="*/ 171450 h 1066207"/>
              <a:gd name="connsiteX13" fmla="*/ 712279 w 2083879"/>
              <a:gd name="connsiteY13" fmla="*/ 266700 h 1066207"/>
              <a:gd name="connsiteX14" fmla="*/ 731329 w 2083879"/>
              <a:gd name="connsiteY14" fmla="*/ 342900 h 1066207"/>
              <a:gd name="connsiteX15" fmla="*/ 521779 w 2083879"/>
              <a:gd name="connsiteY15" fmla="*/ 400050 h 1066207"/>
              <a:gd name="connsiteX16" fmla="*/ 483679 w 2083879"/>
              <a:gd name="connsiteY16" fmla="*/ 476250 h 1066207"/>
              <a:gd name="connsiteX17" fmla="*/ 807529 w 2083879"/>
              <a:gd name="connsiteY17" fmla="*/ 457200 h 1066207"/>
              <a:gd name="connsiteX18" fmla="*/ 902779 w 2083879"/>
              <a:gd name="connsiteY18" fmla="*/ 476250 h 1066207"/>
              <a:gd name="connsiteX19" fmla="*/ 883729 w 2083879"/>
              <a:gd name="connsiteY19" fmla="*/ 552450 h 1066207"/>
              <a:gd name="connsiteX20" fmla="*/ 731329 w 2083879"/>
              <a:gd name="connsiteY20" fmla="*/ 571500 h 1066207"/>
              <a:gd name="connsiteX21" fmla="*/ 655129 w 2083879"/>
              <a:gd name="connsiteY21" fmla="*/ 590550 h 1066207"/>
              <a:gd name="connsiteX22" fmla="*/ 978979 w 2083879"/>
              <a:gd name="connsiteY22" fmla="*/ 533400 h 1066207"/>
              <a:gd name="connsiteX23" fmla="*/ 1150429 w 2083879"/>
              <a:gd name="connsiteY23" fmla="*/ 514350 h 1066207"/>
              <a:gd name="connsiteX24" fmla="*/ 1150429 w 2083879"/>
              <a:gd name="connsiteY24" fmla="*/ 647700 h 1066207"/>
              <a:gd name="connsiteX25" fmla="*/ 1245679 w 2083879"/>
              <a:gd name="connsiteY25" fmla="*/ 704850 h 1066207"/>
              <a:gd name="connsiteX26" fmla="*/ 1302829 w 2083879"/>
              <a:gd name="connsiteY26" fmla="*/ 647700 h 1066207"/>
              <a:gd name="connsiteX27" fmla="*/ 1321879 w 2083879"/>
              <a:gd name="connsiteY27" fmla="*/ 590550 h 1066207"/>
              <a:gd name="connsiteX28" fmla="*/ 1245679 w 2083879"/>
              <a:gd name="connsiteY28" fmla="*/ 0 h 1066207"/>
              <a:gd name="connsiteX29" fmla="*/ 1150429 w 2083879"/>
              <a:gd name="connsiteY29" fmla="*/ 57150 h 1066207"/>
              <a:gd name="connsiteX30" fmla="*/ 1283779 w 2083879"/>
              <a:gd name="connsiteY30" fmla="*/ 228600 h 1066207"/>
              <a:gd name="connsiteX31" fmla="*/ 1264729 w 2083879"/>
              <a:gd name="connsiteY31" fmla="*/ 381000 h 1066207"/>
              <a:gd name="connsiteX32" fmla="*/ 978979 w 2083879"/>
              <a:gd name="connsiteY32" fmla="*/ 57150 h 1066207"/>
              <a:gd name="connsiteX33" fmla="*/ 940879 w 2083879"/>
              <a:gd name="connsiteY33" fmla="*/ 0 h 1066207"/>
              <a:gd name="connsiteX34" fmla="*/ 902779 w 2083879"/>
              <a:gd name="connsiteY34" fmla="*/ 114300 h 1066207"/>
              <a:gd name="connsiteX35" fmla="*/ 883729 w 2083879"/>
              <a:gd name="connsiteY35" fmla="*/ 285750 h 1066207"/>
              <a:gd name="connsiteX36" fmla="*/ 750379 w 2083879"/>
              <a:gd name="connsiteY36" fmla="*/ 266700 h 1066207"/>
              <a:gd name="connsiteX37" fmla="*/ 788479 w 2083879"/>
              <a:gd name="connsiteY37" fmla="*/ 228600 h 1066207"/>
              <a:gd name="connsiteX38" fmla="*/ 788479 w 2083879"/>
              <a:gd name="connsiteY38" fmla="*/ 228600 h 1066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083879" h="1066207">
                <a:moveTo>
                  <a:pt x="1474279" y="590550"/>
                </a:moveTo>
                <a:cubicBezTo>
                  <a:pt x="1620329" y="615950"/>
                  <a:pt x="1767477" y="635689"/>
                  <a:pt x="1912429" y="666750"/>
                </a:cubicBezTo>
                <a:cubicBezTo>
                  <a:pt x="1945866" y="673915"/>
                  <a:pt x="1984803" y="679432"/>
                  <a:pt x="2007679" y="704850"/>
                </a:cubicBezTo>
                <a:cubicBezTo>
                  <a:pt x="2045674" y="747066"/>
                  <a:pt x="2058479" y="806450"/>
                  <a:pt x="2083879" y="857250"/>
                </a:cubicBezTo>
                <a:cubicBezTo>
                  <a:pt x="2071179" y="920750"/>
                  <a:pt x="2071288" y="988228"/>
                  <a:pt x="2045779" y="1047750"/>
                </a:cubicBezTo>
                <a:cubicBezTo>
                  <a:pt x="2037869" y="1066207"/>
                  <a:pt x="2034639" y="1009057"/>
                  <a:pt x="2026729" y="990600"/>
                </a:cubicBezTo>
                <a:cubicBezTo>
                  <a:pt x="2015542" y="964498"/>
                  <a:pt x="2007110" y="935961"/>
                  <a:pt x="1988629" y="914400"/>
                </a:cubicBezTo>
                <a:cubicBezTo>
                  <a:pt x="1867193" y="772724"/>
                  <a:pt x="1859717" y="726048"/>
                  <a:pt x="1721929" y="704850"/>
                </a:cubicBezTo>
                <a:cubicBezTo>
                  <a:pt x="1665096" y="696106"/>
                  <a:pt x="1607629" y="692150"/>
                  <a:pt x="1550479" y="685800"/>
                </a:cubicBezTo>
                <a:cubicBezTo>
                  <a:pt x="1525079" y="660400"/>
                  <a:pt x="1505680" y="627045"/>
                  <a:pt x="1474279" y="609600"/>
                </a:cubicBezTo>
                <a:cubicBezTo>
                  <a:pt x="1445975" y="593875"/>
                  <a:pt x="1409411" y="601744"/>
                  <a:pt x="1379029" y="590550"/>
                </a:cubicBezTo>
                <a:cubicBezTo>
                  <a:pt x="1288272" y="557113"/>
                  <a:pt x="1196033" y="524710"/>
                  <a:pt x="1112329" y="476250"/>
                </a:cubicBezTo>
                <a:cubicBezTo>
                  <a:pt x="953816" y="384479"/>
                  <a:pt x="655129" y="171450"/>
                  <a:pt x="655129" y="171450"/>
                </a:cubicBezTo>
                <a:cubicBezTo>
                  <a:pt x="0" y="280638"/>
                  <a:pt x="405067" y="182915"/>
                  <a:pt x="712279" y="266700"/>
                </a:cubicBezTo>
                <a:cubicBezTo>
                  <a:pt x="737538" y="273589"/>
                  <a:pt x="724979" y="317500"/>
                  <a:pt x="731329" y="342900"/>
                </a:cubicBezTo>
                <a:cubicBezTo>
                  <a:pt x="661479" y="361950"/>
                  <a:pt x="593271" y="388611"/>
                  <a:pt x="521779" y="400050"/>
                </a:cubicBezTo>
                <a:cubicBezTo>
                  <a:pt x="251273" y="443331"/>
                  <a:pt x="102924" y="381061"/>
                  <a:pt x="483679" y="476250"/>
                </a:cubicBezTo>
                <a:cubicBezTo>
                  <a:pt x="591629" y="469900"/>
                  <a:pt x="699392" y="457200"/>
                  <a:pt x="807529" y="457200"/>
                </a:cubicBezTo>
                <a:cubicBezTo>
                  <a:pt x="839908" y="457200"/>
                  <a:pt x="882552" y="450966"/>
                  <a:pt x="902779" y="476250"/>
                </a:cubicBezTo>
                <a:cubicBezTo>
                  <a:pt x="919135" y="496694"/>
                  <a:pt x="906616" y="539735"/>
                  <a:pt x="883729" y="552450"/>
                </a:cubicBezTo>
                <a:cubicBezTo>
                  <a:pt x="838976" y="577313"/>
                  <a:pt x="781828" y="563084"/>
                  <a:pt x="731329" y="571500"/>
                </a:cubicBezTo>
                <a:cubicBezTo>
                  <a:pt x="705504" y="575804"/>
                  <a:pt x="680529" y="584200"/>
                  <a:pt x="655129" y="590550"/>
                </a:cubicBezTo>
                <a:cubicBezTo>
                  <a:pt x="847606" y="667541"/>
                  <a:pt x="669129" y="621928"/>
                  <a:pt x="978979" y="533400"/>
                </a:cubicBezTo>
                <a:cubicBezTo>
                  <a:pt x="1034268" y="517603"/>
                  <a:pt x="1093279" y="520700"/>
                  <a:pt x="1150429" y="514350"/>
                </a:cubicBezTo>
                <a:cubicBezTo>
                  <a:pt x="1296622" y="563081"/>
                  <a:pt x="1113396" y="481052"/>
                  <a:pt x="1150429" y="647700"/>
                </a:cubicBezTo>
                <a:cubicBezTo>
                  <a:pt x="1158461" y="683845"/>
                  <a:pt x="1213929" y="685800"/>
                  <a:pt x="1245679" y="704850"/>
                </a:cubicBezTo>
                <a:cubicBezTo>
                  <a:pt x="1264729" y="685800"/>
                  <a:pt x="1287885" y="670116"/>
                  <a:pt x="1302829" y="647700"/>
                </a:cubicBezTo>
                <a:cubicBezTo>
                  <a:pt x="1313968" y="630992"/>
                  <a:pt x="1323644" y="610553"/>
                  <a:pt x="1321879" y="590550"/>
                </a:cubicBezTo>
                <a:cubicBezTo>
                  <a:pt x="1304434" y="392836"/>
                  <a:pt x="1271079" y="196850"/>
                  <a:pt x="1245679" y="0"/>
                </a:cubicBezTo>
                <a:cubicBezTo>
                  <a:pt x="1213929" y="19050"/>
                  <a:pt x="1157691" y="20842"/>
                  <a:pt x="1150429" y="57150"/>
                </a:cubicBezTo>
                <a:cubicBezTo>
                  <a:pt x="1127650" y="171044"/>
                  <a:pt x="1217829" y="195625"/>
                  <a:pt x="1283779" y="228600"/>
                </a:cubicBezTo>
                <a:cubicBezTo>
                  <a:pt x="1277429" y="279400"/>
                  <a:pt x="1315410" y="388240"/>
                  <a:pt x="1264729" y="381000"/>
                </a:cubicBezTo>
                <a:cubicBezTo>
                  <a:pt x="992222" y="342070"/>
                  <a:pt x="1040459" y="210851"/>
                  <a:pt x="978979" y="57150"/>
                </a:cubicBezTo>
                <a:cubicBezTo>
                  <a:pt x="970476" y="35892"/>
                  <a:pt x="953579" y="19050"/>
                  <a:pt x="940879" y="0"/>
                </a:cubicBezTo>
                <a:cubicBezTo>
                  <a:pt x="928179" y="38100"/>
                  <a:pt x="910655" y="74919"/>
                  <a:pt x="902779" y="114300"/>
                </a:cubicBezTo>
                <a:cubicBezTo>
                  <a:pt x="891502" y="170685"/>
                  <a:pt x="924389" y="245090"/>
                  <a:pt x="883729" y="285750"/>
                </a:cubicBezTo>
                <a:cubicBezTo>
                  <a:pt x="851979" y="317500"/>
                  <a:pt x="750379" y="266700"/>
                  <a:pt x="750379" y="266700"/>
                </a:cubicBezTo>
                <a:lnTo>
                  <a:pt x="788479" y="228600"/>
                </a:lnTo>
                <a:lnTo>
                  <a:pt x="788479" y="228600"/>
                </a:lnTo>
              </a:path>
            </a:pathLst>
          </a:custGeom>
          <a:solidFill>
            <a:srgbClr val="00B050"/>
          </a:solidFill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Picture 9" descr="Коллекция прикольных gif анимашек"/>
          <p:cNvPicPr>
            <a:picLocks noChangeAspect="1" noChangeArrowheads="1"/>
          </p:cNvPicPr>
          <p:nvPr/>
        </p:nvPicPr>
        <p:blipFill>
          <a:blip r:embed="rId3">
            <a:lum bright="30000"/>
          </a:blip>
          <a:srcRect/>
          <a:stretch>
            <a:fillRect/>
          </a:stretch>
        </p:blipFill>
        <p:spPr bwMode="auto">
          <a:xfrm>
            <a:off x="4929190" y="0"/>
            <a:ext cx="178594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butterfly1-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2285992"/>
            <a:ext cx="1428760" cy="1185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Облако 17"/>
          <p:cNvSpPr/>
          <p:nvPr/>
        </p:nvSpPr>
        <p:spPr>
          <a:xfrm>
            <a:off x="1214414" y="5572140"/>
            <a:ext cx="4429156" cy="91440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rot="5400000" flipH="1" flipV="1">
            <a:off x="785786" y="5143512"/>
            <a:ext cx="1428760" cy="1588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5400000" flipH="1" flipV="1">
            <a:off x="678629" y="5607859"/>
            <a:ext cx="1071570" cy="1588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rot="5400000" flipH="1" flipV="1">
            <a:off x="1035819" y="5536421"/>
            <a:ext cx="1785950" cy="14287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олилиния 30"/>
          <p:cNvSpPr/>
          <p:nvPr/>
        </p:nvSpPr>
        <p:spPr>
          <a:xfrm>
            <a:off x="4400550" y="5529919"/>
            <a:ext cx="487140" cy="650453"/>
          </a:xfrm>
          <a:custGeom>
            <a:avLst/>
            <a:gdLst>
              <a:gd name="connsiteX0" fmla="*/ 342900 w 487140"/>
              <a:gd name="connsiteY0" fmla="*/ 261281 h 650453"/>
              <a:gd name="connsiteX1" fmla="*/ 38100 w 487140"/>
              <a:gd name="connsiteY1" fmla="*/ 127931 h 650453"/>
              <a:gd name="connsiteX2" fmla="*/ 0 w 487140"/>
              <a:gd name="connsiteY2" fmla="*/ 223181 h 650453"/>
              <a:gd name="connsiteX3" fmla="*/ 152400 w 487140"/>
              <a:gd name="connsiteY3" fmla="*/ 451781 h 650453"/>
              <a:gd name="connsiteX4" fmla="*/ 133350 w 487140"/>
              <a:gd name="connsiteY4" fmla="*/ 508931 h 650453"/>
              <a:gd name="connsiteX5" fmla="*/ 457200 w 487140"/>
              <a:gd name="connsiteY5" fmla="*/ 527981 h 650453"/>
              <a:gd name="connsiteX6" fmla="*/ 476250 w 487140"/>
              <a:gd name="connsiteY6" fmla="*/ 432731 h 650453"/>
              <a:gd name="connsiteX7" fmla="*/ 457200 w 487140"/>
              <a:gd name="connsiteY7" fmla="*/ 299381 h 650453"/>
              <a:gd name="connsiteX8" fmla="*/ 342900 w 487140"/>
              <a:gd name="connsiteY8" fmla="*/ 223181 h 650453"/>
              <a:gd name="connsiteX9" fmla="*/ 323850 w 487140"/>
              <a:gd name="connsiteY9" fmla="*/ 204131 h 650453"/>
              <a:gd name="connsiteX10" fmla="*/ 323850 w 487140"/>
              <a:gd name="connsiteY10" fmla="*/ 204131 h 650453"/>
              <a:gd name="connsiteX11" fmla="*/ 323850 w 487140"/>
              <a:gd name="connsiteY11" fmla="*/ 204131 h 650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7140" h="650453">
                <a:moveTo>
                  <a:pt x="342900" y="261281"/>
                </a:moveTo>
                <a:cubicBezTo>
                  <a:pt x="292666" y="226504"/>
                  <a:pt x="129479" y="0"/>
                  <a:pt x="38100" y="127931"/>
                </a:cubicBezTo>
                <a:cubicBezTo>
                  <a:pt x="18224" y="155757"/>
                  <a:pt x="12700" y="191431"/>
                  <a:pt x="0" y="223181"/>
                </a:cubicBezTo>
                <a:cubicBezTo>
                  <a:pt x="235360" y="411469"/>
                  <a:pt x="218945" y="296509"/>
                  <a:pt x="152400" y="451781"/>
                </a:cubicBezTo>
                <a:cubicBezTo>
                  <a:pt x="144490" y="470238"/>
                  <a:pt x="139700" y="489881"/>
                  <a:pt x="133350" y="508931"/>
                </a:cubicBezTo>
                <a:cubicBezTo>
                  <a:pt x="179426" y="647159"/>
                  <a:pt x="159768" y="650453"/>
                  <a:pt x="457200" y="527981"/>
                </a:cubicBezTo>
                <a:cubicBezTo>
                  <a:pt x="487140" y="515653"/>
                  <a:pt x="469900" y="464481"/>
                  <a:pt x="476250" y="432731"/>
                </a:cubicBezTo>
                <a:cubicBezTo>
                  <a:pt x="469900" y="388281"/>
                  <a:pt x="473876" y="341071"/>
                  <a:pt x="457200" y="299381"/>
                </a:cubicBezTo>
                <a:cubicBezTo>
                  <a:pt x="430116" y="231670"/>
                  <a:pt x="392615" y="248039"/>
                  <a:pt x="342900" y="223181"/>
                </a:cubicBezTo>
                <a:cubicBezTo>
                  <a:pt x="334868" y="219165"/>
                  <a:pt x="330200" y="210481"/>
                  <a:pt x="323850" y="204131"/>
                </a:cubicBezTo>
                <a:lnTo>
                  <a:pt x="323850" y="204131"/>
                </a:lnTo>
                <a:lnTo>
                  <a:pt x="323850" y="204131"/>
                </a:lnTo>
              </a:path>
            </a:pathLst>
          </a:cu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олилиния 31"/>
          <p:cNvSpPr/>
          <p:nvPr/>
        </p:nvSpPr>
        <p:spPr>
          <a:xfrm>
            <a:off x="3873801" y="5769167"/>
            <a:ext cx="553954" cy="532822"/>
          </a:xfrm>
          <a:custGeom>
            <a:avLst/>
            <a:gdLst>
              <a:gd name="connsiteX0" fmla="*/ 183849 w 553954"/>
              <a:gd name="connsiteY0" fmla="*/ 269683 h 532822"/>
              <a:gd name="connsiteX1" fmla="*/ 31449 w 553954"/>
              <a:gd name="connsiteY1" fmla="*/ 193483 h 532822"/>
              <a:gd name="connsiteX2" fmla="*/ 69549 w 553954"/>
              <a:gd name="connsiteY2" fmla="*/ 383983 h 532822"/>
              <a:gd name="connsiteX3" fmla="*/ 145749 w 553954"/>
              <a:gd name="connsiteY3" fmla="*/ 403033 h 532822"/>
              <a:gd name="connsiteX4" fmla="*/ 202899 w 553954"/>
              <a:gd name="connsiteY4" fmla="*/ 460183 h 532822"/>
              <a:gd name="connsiteX5" fmla="*/ 507699 w 553954"/>
              <a:gd name="connsiteY5" fmla="*/ 460183 h 532822"/>
              <a:gd name="connsiteX6" fmla="*/ 526749 w 553954"/>
              <a:gd name="connsiteY6" fmla="*/ 174433 h 532822"/>
              <a:gd name="connsiteX7" fmla="*/ 545799 w 553954"/>
              <a:gd name="connsiteY7" fmla="*/ 117283 h 532822"/>
              <a:gd name="connsiteX8" fmla="*/ 450549 w 553954"/>
              <a:gd name="connsiteY8" fmla="*/ 2983 h 532822"/>
              <a:gd name="connsiteX9" fmla="*/ 279099 w 553954"/>
              <a:gd name="connsiteY9" fmla="*/ 79183 h 532822"/>
              <a:gd name="connsiteX10" fmla="*/ 260049 w 553954"/>
              <a:gd name="connsiteY10" fmla="*/ 136333 h 532822"/>
              <a:gd name="connsiteX11" fmla="*/ 279099 w 553954"/>
              <a:gd name="connsiteY11" fmla="*/ 250633 h 532822"/>
              <a:gd name="connsiteX12" fmla="*/ 183849 w 553954"/>
              <a:gd name="connsiteY12" fmla="*/ 269683 h 532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3954" h="532822">
                <a:moveTo>
                  <a:pt x="183849" y="269683"/>
                </a:moveTo>
                <a:cubicBezTo>
                  <a:pt x="142574" y="260158"/>
                  <a:pt x="122657" y="29309"/>
                  <a:pt x="31449" y="193483"/>
                </a:cubicBezTo>
                <a:cubicBezTo>
                  <a:pt x="0" y="250091"/>
                  <a:pt x="38540" y="327133"/>
                  <a:pt x="69549" y="383983"/>
                </a:cubicBezTo>
                <a:cubicBezTo>
                  <a:pt x="82086" y="406968"/>
                  <a:pt x="120349" y="396683"/>
                  <a:pt x="145749" y="403033"/>
                </a:cubicBezTo>
                <a:cubicBezTo>
                  <a:pt x="164799" y="422083"/>
                  <a:pt x="180053" y="445904"/>
                  <a:pt x="202899" y="460183"/>
                </a:cubicBezTo>
                <a:cubicBezTo>
                  <a:pt x="319121" y="532822"/>
                  <a:pt x="357817" y="487434"/>
                  <a:pt x="507699" y="460183"/>
                </a:cubicBezTo>
                <a:cubicBezTo>
                  <a:pt x="514049" y="364933"/>
                  <a:pt x="516207" y="269311"/>
                  <a:pt x="526749" y="174433"/>
                </a:cubicBezTo>
                <a:cubicBezTo>
                  <a:pt x="528967" y="154475"/>
                  <a:pt x="553954" y="135633"/>
                  <a:pt x="545799" y="117283"/>
                </a:cubicBezTo>
                <a:cubicBezTo>
                  <a:pt x="525657" y="71962"/>
                  <a:pt x="482299" y="41083"/>
                  <a:pt x="450549" y="2983"/>
                </a:cubicBezTo>
                <a:cubicBezTo>
                  <a:pt x="355086" y="18894"/>
                  <a:pt x="331888" y="0"/>
                  <a:pt x="279099" y="79183"/>
                </a:cubicBezTo>
                <a:cubicBezTo>
                  <a:pt x="267960" y="95891"/>
                  <a:pt x="266399" y="117283"/>
                  <a:pt x="260049" y="136333"/>
                </a:cubicBezTo>
                <a:cubicBezTo>
                  <a:pt x="266399" y="174433"/>
                  <a:pt x="289710" y="213494"/>
                  <a:pt x="279099" y="250633"/>
                </a:cubicBezTo>
                <a:cubicBezTo>
                  <a:pt x="259641" y="318735"/>
                  <a:pt x="225124" y="279208"/>
                  <a:pt x="183849" y="269683"/>
                </a:cubicBezTo>
                <a:close/>
              </a:path>
            </a:pathLst>
          </a:cu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Блок-схема: магнитный диск 32"/>
          <p:cNvSpPr/>
          <p:nvPr/>
        </p:nvSpPr>
        <p:spPr>
          <a:xfrm>
            <a:off x="1071538" y="4143380"/>
            <a:ext cx="285752" cy="1112714"/>
          </a:xfrm>
          <a:prstGeom prst="flowChartMagneticDisk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магнитный диск 33"/>
          <p:cNvSpPr/>
          <p:nvPr/>
        </p:nvSpPr>
        <p:spPr>
          <a:xfrm>
            <a:off x="1428728" y="4000504"/>
            <a:ext cx="214314" cy="928694"/>
          </a:xfrm>
          <a:prstGeom prst="flowChartMagneticDisk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магнитный диск 34"/>
          <p:cNvSpPr/>
          <p:nvPr/>
        </p:nvSpPr>
        <p:spPr>
          <a:xfrm rot="420551">
            <a:off x="1854306" y="4335632"/>
            <a:ext cx="302216" cy="969505"/>
          </a:xfrm>
          <a:prstGeom prst="flowChartMagneticDisk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Молния 35"/>
          <p:cNvSpPr/>
          <p:nvPr/>
        </p:nvSpPr>
        <p:spPr>
          <a:xfrm rot="14517994">
            <a:off x="922864" y="5133482"/>
            <a:ext cx="1012855" cy="1185493"/>
          </a:xfrm>
          <a:prstGeom prst="lightningBolt">
            <a:avLst/>
          </a:prstGeom>
          <a:solidFill>
            <a:srgbClr val="92D050"/>
          </a:solidFill>
          <a:ln w="57150">
            <a:solidFill>
              <a:srgbClr val="008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Молния 36"/>
          <p:cNvSpPr/>
          <p:nvPr/>
        </p:nvSpPr>
        <p:spPr>
          <a:xfrm rot="15012386">
            <a:off x="1490452" y="5381490"/>
            <a:ext cx="1092918" cy="1051256"/>
          </a:xfrm>
          <a:prstGeom prst="lightningBolt">
            <a:avLst/>
          </a:prstGeom>
          <a:solidFill>
            <a:srgbClr val="92D050"/>
          </a:solidFill>
          <a:ln w="57150">
            <a:solidFill>
              <a:srgbClr val="008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 descr="butterfly1-15"/>
          <p:cNvPicPr/>
          <p:nvPr/>
        </p:nvPicPr>
        <p:blipFill>
          <a:blip r:embed="rId5">
            <a:lum bright="20000" contrast="-20000"/>
          </a:blip>
          <a:srcRect/>
          <a:stretch>
            <a:fillRect/>
          </a:stretch>
        </p:blipFill>
        <p:spPr bwMode="auto">
          <a:xfrm>
            <a:off x="2500298" y="3714752"/>
            <a:ext cx="240507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1802" y="571480"/>
            <a:ext cx="406737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ТЕРЕМОК</a:t>
            </a:r>
            <a:endParaRPr lang="ru-RU" sz="5400" b="1" cap="all" spc="0" dirty="0">
              <a:ln w="0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86182" y="1714488"/>
            <a:ext cx="307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(</a:t>
            </a:r>
            <a:r>
              <a:rPr lang="ru-RU" sz="2000" b="1" i="1" dirty="0" smtClean="0"/>
              <a:t>ДИДАКТИЧЕСКАЯ ИГРА)</a:t>
            </a:r>
            <a:endParaRPr lang="ru-RU" sz="20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714348" y="2500306"/>
            <a:ext cx="79187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ЦЕЛЬ.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400" b="1" dirty="0" smtClean="0"/>
              <a:t> АКТУАЛИЗАЦИЯ СЛОВАРЯ ПО ТЕМЕ «НАСЕКОМЫЕ».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400" b="1" dirty="0" smtClean="0"/>
              <a:t> ОТРАБОТКА  СЛОГОВОГО АНАЛИЗА СЛОВ (1,2,3 СЛОГА).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400" b="1" dirty="0" smtClean="0"/>
              <a:t> РАЗВИТИЕ РЕЧЕВОГО СЛУХА И ВНИМАНИЯ.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400" b="1" dirty="0" smtClean="0"/>
              <a:t> ФОРМИРОВАНИЕ РЕЧЕМЫСЛИТЕЛЬНЫХ ОПЕРАЦИЙ.</a:t>
            </a:r>
            <a:endParaRPr lang="ru-RU" sz="2400" b="1" dirty="0"/>
          </a:p>
        </p:txBody>
      </p:sp>
      <p:pic>
        <p:nvPicPr>
          <p:cNvPr id="5" name="Picture 2" descr="MCj0398343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29330"/>
            <a:ext cx="9144000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animashki_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000364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786182" y="1214422"/>
            <a:ext cx="48577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СТОИТ СРЕДИ ТРАВЫ ТЕРЕМОК. РЕШИЛИ НАСЕКОМЫЕ ПОСМОТРЕТЬ, КТО ЖЕ В ТЕРЕМОЧКЕ ЖИВЕТ.</a:t>
            </a:r>
          </a:p>
          <a:p>
            <a:r>
              <a:rPr lang="ru-RU" sz="2400" b="1" dirty="0" smtClean="0"/>
              <a:t>СТАЛИ В ТЕРЕМОК НАСЕКОМЫЕ ЗАПОЛЗАТЬ ПО ОЧЕРЕДИ: СНАЧАЛА ТЕ, В НАЗВАНИИ КОТОРЫХ ОДИН СЛОГ, ЗАТЕМ – У КОТОРЫХ ДВА СЛОГА, А ПОТОМ ТЕ, У КОТОРЫХ ТРИ СЛОГА.</a:t>
            </a:r>
            <a:endParaRPr lang="ru-RU" sz="2400" b="1" dirty="0"/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85720" y="285728"/>
          <a:ext cx="6500859" cy="6072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6953"/>
                <a:gridCol w="2166953"/>
                <a:gridCol w="2166953"/>
              </a:tblGrid>
              <a:tr h="202407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2407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2407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857224" y="785794"/>
            <a:ext cx="857256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786050" y="785794"/>
            <a:ext cx="642942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643306" y="785794"/>
            <a:ext cx="642942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786314" y="785794"/>
            <a:ext cx="500066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429256" y="785794"/>
            <a:ext cx="500066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072198" y="785794"/>
            <a:ext cx="500066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1" y="357167"/>
            <a:ext cx="128588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92" y="2857496"/>
            <a:ext cx="1857388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8" y="1571612"/>
            <a:ext cx="1570425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86644" y="4357694"/>
            <a:ext cx="1504609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13856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9520" y="5500702"/>
            <a:ext cx="1423989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40351E-6 L -0.74514 0.3115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00" y="1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9251E-6 L -0.48507 0.1402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00" y="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5572E-7 L -0.25695 -0.0522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00" y="-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08597E-6 L -0.51962 0.0418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0" y="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46961E-6 L -0.27222 -0.1019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00" y="-5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kotuha-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0861"/>
            <a:ext cx="3571868" cy="4089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a3c26064fc0a369d8db8119786912ebd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4000496" y="2285992"/>
            <a:ext cx="4714908" cy="4138636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643306" y="214290"/>
            <a:ext cx="51435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cs typeface="Arial" pitchFamily="34" charset="0"/>
              </a:rPr>
              <a:t>ТУТ ОТКУДА НЕ ВОЗЬМИСЬ ПОЯВИЛАСЬ МУХА-ЦОКОТУХА. ОБРАДОВАЛАСЬ ОНА ГОСТЯМ, В НОВОМ САМОВАРЕ ЧАЙ ВСКИПЯТИЛА, НА СТОЛ УГОЩЕНЬЕ ПОСТАВИЛА. И НАЧАЛОСЬ ТУТ У НИХ ВЕСЕЛЬЕ!</a:t>
            </a:r>
            <a:endParaRPr lang="ru-RU" sz="2000" b="1" dirty="0"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20" y="4714884"/>
            <a:ext cx="34290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А КОГДА НАСТАЛ ВЕЧЕР,  ГОСТИ МУХУ ПОБЛАГОДАРИЛИ И ПО СВОИМ ЖИЛИЩАМ РАСПОЛЗЛИСЬ.</a:t>
            </a:r>
            <a:endParaRPr lang="ru-RU" sz="2000" b="1" dirty="0"/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4572032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000629" y="5143512"/>
            <a:ext cx="37147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ПОСМОТРИ НА МОИХ ДРУЗЕЙ И НАЗОВИ ИХ ОДНИМ СЛОВОМ.</a:t>
            </a:r>
            <a:endParaRPr lang="ru-RU" sz="2000" b="1" dirty="0"/>
          </a:p>
        </p:txBody>
      </p:sp>
      <p:pic>
        <p:nvPicPr>
          <p:cNvPr id="1026" name="Picture 2" descr="C:\Documents and Settings\1\Рабочий стол\фэнтези-картинки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57166"/>
            <a:ext cx="4000528" cy="44291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Мои документы\Corel User Files\TMP\Untitled-4 copy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500034" y="1428736"/>
            <a:ext cx="3786214" cy="4500594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00034" y="428604"/>
            <a:ext cx="41434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БАБОЧКА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357298"/>
            <a:ext cx="3714776" cy="4572032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857752" y="428604"/>
            <a:ext cx="3929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ЖУК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285728"/>
            <a:ext cx="822962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dirty="0" smtClean="0">
                <a:ln w="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МУРАВЕЙ И КУЗНЕЧИК</a:t>
            </a:r>
            <a:endParaRPr lang="ru-RU" sz="3600" b="1" cap="all" spc="0" dirty="0">
              <a:ln w="0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28860" y="1000108"/>
            <a:ext cx="3429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/>
              <a:t>( ТВОРЧЕСКАЯ РАСКРАСКА)</a:t>
            </a:r>
            <a:endParaRPr lang="ru-RU" sz="2000" b="1" i="1" dirty="0"/>
          </a:p>
        </p:txBody>
      </p:sp>
      <p:pic>
        <p:nvPicPr>
          <p:cNvPr id="1026" name="Picture 2" descr="1232304927_00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428736"/>
            <a:ext cx="5715040" cy="5143536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215074" y="1357298"/>
            <a:ext cx="27268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0070C0"/>
                </a:solidFill>
              </a:rPr>
              <a:t>РЕКОМЕНДАЦИИ:</a:t>
            </a:r>
          </a:p>
          <a:p>
            <a:r>
              <a:rPr lang="ru-RU" sz="2000" b="1" dirty="0" smtClean="0"/>
              <a:t>- РАСПЕЧАТАТЬ;</a:t>
            </a:r>
          </a:p>
          <a:p>
            <a:pPr>
              <a:buFontTx/>
              <a:buChar char="-"/>
            </a:pPr>
            <a:r>
              <a:rPr lang="ru-RU" sz="2000" b="1" dirty="0" smtClean="0"/>
              <a:t>ПРЕДЛОЖИТЬ ДЕТЯМ</a:t>
            </a:r>
          </a:p>
          <a:p>
            <a:r>
              <a:rPr lang="ru-RU" sz="2000" b="1" dirty="0" smtClean="0"/>
              <a:t>РАСКРАСИТЬ КАРТИНКУ ПО ЖЕЛАНИЮ;</a:t>
            </a:r>
          </a:p>
          <a:p>
            <a:r>
              <a:rPr lang="ru-RU" sz="2000" b="1" dirty="0" smtClean="0"/>
              <a:t>- ПОПЫТАТЬСЯ ПРИДУМАТЬ СКАЗКУ ПО ДАННОМУ СЮЖЕТУ.</a:t>
            </a:r>
          </a:p>
          <a:p>
            <a:endParaRPr lang="ru-RU" sz="2400" dirty="0" smtClean="0"/>
          </a:p>
          <a:p>
            <a:endParaRPr lang="ru-RU" sz="2400" dirty="0"/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g_8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3214686"/>
            <a:ext cx="678661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004822" y="1071546"/>
            <a:ext cx="499607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cap="all" dirty="0" smtClean="0">
                <a:ln w="1270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КОНЕЦ</a:t>
            </a:r>
            <a:endParaRPr lang="ru-RU" sz="8800" b="1" cap="all" spc="0" dirty="0">
              <a:ln w="12700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428604"/>
            <a:ext cx="542469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ЖУК.</a:t>
            </a:r>
            <a:endParaRPr lang="ru-RU" sz="4400" b="1" cap="all" spc="0" dirty="0">
              <a:ln w="0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57356" y="1214422"/>
            <a:ext cx="5762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(АВТОМАТИЗАЦИЯ ЗВУКА</a:t>
            </a:r>
            <a:r>
              <a:rPr lang="ru-RU" b="1" i="1" dirty="0" smtClean="0">
                <a:solidFill>
                  <a:srgbClr val="0070C0"/>
                </a:solidFill>
              </a:rPr>
              <a:t>  </a:t>
            </a:r>
            <a:r>
              <a:rPr lang="en-US" sz="2800" b="1" i="1" dirty="0" smtClean="0">
                <a:solidFill>
                  <a:srgbClr val="0070C0"/>
                </a:solidFill>
              </a:rPr>
              <a:t>[</a:t>
            </a:r>
            <a:r>
              <a:rPr lang="ru-RU" sz="2800" b="1" i="1" dirty="0" smtClean="0">
                <a:solidFill>
                  <a:srgbClr val="0070C0"/>
                </a:solidFill>
              </a:rPr>
              <a:t>Ш</a:t>
            </a:r>
            <a:r>
              <a:rPr lang="en-US" sz="2800" b="1" i="1" dirty="0" smtClean="0">
                <a:solidFill>
                  <a:srgbClr val="0070C0"/>
                </a:solidFill>
              </a:rPr>
              <a:t>] </a:t>
            </a:r>
            <a:r>
              <a:rPr lang="ru-RU" sz="2800" b="1" i="1" dirty="0" smtClean="0">
                <a:solidFill>
                  <a:srgbClr val="0070C0"/>
                </a:solidFill>
              </a:rPr>
              <a:t> </a:t>
            </a:r>
            <a:r>
              <a:rPr lang="ru-RU" b="1" i="1" dirty="0" smtClean="0"/>
              <a:t>В СТИХОТВОРЕНИИ)</a:t>
            </a:r>
            <a:endParaRPr lang="ru-RU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571472" y="1928802"/>
            <a:ext cx="69294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ЖУЧИНА-КРОШКА ВЛЕТЕЛ В ОКОШКО,</a:t>
            </a:r>
          </a:p>
          <a:p>
            <a:r>
              <a:rPr lang="ru-RU" sz="2000" b="1" dirty="0" smtClean="0"/>
              <a:t>ВОЗЛЕ МЕНЯ ПОЛЕТАЛ НЕМНОЖКО,</a:t>
            </a:r>
          </a:p>
          <a:p>
            <a:r>
              <a:rPr lang="ru-RU" sz="2000" b="1" dirty="0" smtClean="0"/>
              <a:t>ПОТОМ УСЕЛСЯ НА УХО КОШКИ,</a:t>
            </a:r>
          </a:p>
          <a:p>
            <a:r>
              <a:rPr lang="ru-RU" sz="2000" b="1" dirty="0" smtClean="0"/>
              <a:t>ПОТОМ ПОПИЛ КОМПОТА ИЗ ЛОЖКИ,</a:t>
            </a:r>
          </a:p>
          <a:p>
            <a:r>
              <a:rPr lang="ru-RU" sz="2000" b="1" dirty="0" smtClean="0"/>
              <a:t>ПОТОМ ПОПРОБОВАЛ ХЛЕБНЫЕ КРОШКИ</a:t>
            </a:r>
          </a:p>
          <a:p>
            <a:r>
              <a:rPr lang="ru-RU" sz="2000" b="1" dirty="0" smtClean="0"/>
              <a:t>ВОЗЛЕ ОСТАВЛЕННОЙ КЕМ-ТО ЛЕПЕШКИ,</a:t>
            </a:r>
          </a:p>
          <a:p>
            <a:r>
              <a:rPr lang="ru-RU" sz="2000" b="1" dirty="0" smtClean="0"/>
              <a:t>ПОТОМ НАЕЛСЯ ВАРЕНОЙ КАРТОШКИ,</a:t>
            </a:r>
          </a:p>
          <a:p>
            <a:r>
              <a:rPr lang="ru-RU" sz="2000" b="1" dirty="0" smtClean="0"/>
              <a:t>ПОТОМ СЛЕГКА ИСКУПАЛСЯ В ОКРОШКЕ…</a:t>
            </a:r>
          </a:p>
          <a:p>
            <a:r>
              <a:rPr lang="ru-RU" sz="2000" b="1" dirty="0" smtClean="0"/>
              <a:t>          И ОЧЕНЬ ДОВОЛЬНЫЙ, ЧТО СЫТ И ЦЕЛ,</a:t>
            </a:r>
          </a:p>
          <a:p>
            <a:r>
              <a:rPr lang="ru-RU" sz="2000" b="1" dirty="0" smtClean="0"/>
              <a:t>          ЗАПЕЛ ПО-ЖУЧЬИ И УЛЕТЕЛ.</a:t>
            </a:r>
          </a:p>
          <a:p>
            <a:r>
              <a:rPr lang="ru-RU" sz="2000" b="1" dirty="0" smtClean="0"/>
              <a:t>                                                                    </a:t>
            </a:r>
            <a:r>
              <a:rPr lang="ru-RU" sz="2000" b="1" i="1" dirty="0" smtClean="0"/>
              <a:t>В.ЛУНИН</a:t>
            </a:r>
            <a:endParaRPr lang="ru-RU" sz="2000" b="1" i="1" dirty="0"/>
          </a:p>
        </p:txBody>
      </p:sp>
      <p:pic>
        <p:nvPicPr>
          <p:cNvPr id="5" name="Picture 8" descr="http://s17.rimg.info/f3e001e15944b12be51f6787cffeed3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1857364"/>
            <a:ext cx="2428892" cy="335758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500034" y="1285860"/>
            <a:ext cx="3929090" cy="5000660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5000628" y="1285860"/>
            <a:ext cx="3714776" cy="5000660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00034" y="428604"/>
            <a:ext cx="4000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БОЖЬЯ КОРОВКА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628" y="428604"/>
            <a:ext cx="371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ПАУК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3042" y="571480"/>
            <a:ext cx="46434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dirty="0" smtClean="0">
                <a:ln w="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ПАУЧОК </a:t>
            </a:r>
            <a:r>
              <a:rPr lang="ru-RU" sz="3600" b="1" cap="all" dirty="0" smtClean="0">
                <a:ln w="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.</a:t>
            </a:r>
            <a:endParaRPr lang="ru-RU" sz="3600" b="1" cap="all" spc="0" dirty="0">
              <a:ln w="0">
                <a:solidFill>
                  <a:srgbClr val="002060"/>
                </a:solidFill>
              </a:ln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71736" y="1285860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( ДЛЯ ЗАУЧИВАНИЯ НАИЗУСТЬ)</a:t>
            </a:r>
            <a:endParaRPr lang="ru-RU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428860" y="1857364"/>
            <a:ext cx="46434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У ТРОПИНКИ ПОД РЯБИНКОЙ</a:t>
            </a:r>
          </a:p>
          <a:p>
            <a:r>
              <a:rPr lang="ru-RU" sz="2400" b="1" dirty="0" smtClean="0"/>
              <a:t>СЕТЬ РАСКИНУЛ ПАУЧОК,</a:t>
            </a:r>
          </a:p>
          <a:p>
            <a:r>
              <a:rPr lang="ru-RU" sz="2400" b="1" dirty="0" smtClean="0"/>
              <a:t>НИТЬ ПРОЗРАЧНОЙ ПАУТИНЫ</a:t>
            </a:r>
          </a:p>
          <a:p>
            <a:r>
              <a:rPr lang="ru-RU" sz="2400" b="1" dirty="0" smtClean="0"/>
              <a:t>НАМОТАЛ НА КУЛАЧОК.</a:t>
            </a:r>
          </a:p>
          <a:p>
            <a:r>
              <a:rPr lang="ru-RU" sz="2400" b="1" dirty="0" smtClean="0"/>
              <a:t>ЕСЛИ МУХА ПРИЛЕТИТ,</a:t>
            </a:r>
          </a:p>
          <a:p>
            <a:r>
              <a:rPr lang="ru-RU" sz="2400" b="1" dirty="0" smtClean="0"/>
              <a:t>ПАУТИНА ЗАДРОЖИТ, И ОХОТНИК ИЗ ЗАСАДЫ</a:t>
            </a:r>
          </a:p>
          <a:p>
            <a:r>
              <a:rPr lang="ru-RU" sz="2400" b="1" dirty="0" smtClean="0"/>
              <a:t>ЗА ДОБЫЧЕЙ ПОБЕЖИТ.</a:t>
            </a:r>
          </a:p>
          <a:p>
            <a:r>
              <a:rPr lang="ru-RU" sz="2400" b="1" dirty="0" smtClean="0"/>
              <a:t>                                    </a:t>
            </a:r>
            <a:r>
              <a:rPr lang="ru-RU" sz="2000" b="1" i="1" dirty="0" smtClean="0"/>
              <a:t>Е.СТЮАРТ</a:t>
            </a:r>
            <a:endParaRPr lang="ru-RU" sz="2400" b="1" i="1" dirty="0"/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4929190" y="1357298"/>
            <a:ext cx="3786214" cy="4929222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>
            <a:off x="428596" y="1357298"/>
            <a:ext cx="3857652" cy="5000660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28596" y="571480"/>
            <a:ext cx="3857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КОМАР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29190" y="500042"/>
            <a:ext cx="3786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МУХА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14422"/>
            <a:ext cx="4000528" cy="5143536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4857752" y="1214422"/>
            <a:ext cx="3857652" cy="5143536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28596" y="285728"/>
            <a:ext cx="3929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МУРАВЕЙ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2066" y="357166"/>
            <a:ext cx="357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СТРЕКОЗА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1046</TotalTime>
  <Words>1218</Words>
  <Application>Microsoft Office PowerPoint</Application>
  <PresentationFormat>Экран (4:3)</PresentationFormat>
  <Paragraphs>169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123</dc:creator>
  <cp:lastModifiedBy>Пользователь</cp:lastModifiedBy>
  <cp:revision>131</cp:revision>
  <dcterms:created xsi:type="dcterms:W3CDTF">2010-11-03T09:00:08Z</dcterms:created>
  <dcterms:modified xsi:type="dcterms:W3CDTF">2020-05-20T07:50:18Z</dcterms:modified>
</cp:coreProperties>
</file>