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5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CED60-392A-4439-BA3F-1930E41AFDAE}" v="30" dt="2020-05-13T17:41:07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99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38A03-36BB-41D6-AF95-8EB130D3009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0-tub-ru.yandex.net/i?id=def345085bdb78f5849c74ab651b4054-l&amp;n=13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1" y="0"/>
            <a:ext cx="9190397" cy="69294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9058" y="571480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Презентация </a:t>
            </a:r>
          </a:p>
          <a:p>
            <a:pPr algn="ctr"/>
            <a:r>
              <a:rPr lang="ru-RU" sz="3600" b="1" dirty="0"/>
              <a:t>«Цветы луговые»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2310" y="5612438"/>
            <a:ext cx="3071802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800" b="1" dirty="0">
                <a:cs typeface="Calibri"/>
              </a:rPr>
              <a:t>Курбанова Анфиса</a:t>
            </a:r>
          </a:p>
          <a:p>
            <a:endParaRPr lang="ru-RU" sz="2800" b="1" dirty="0"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857364"/>
            <a:ext cx="41434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>
                <a:latin typeface="Cambria" pitchFamily="18" charset="0"/>
              </a:rPr>
              <a:t>Растет повсеместно в тропических и умеренных районах земного шара. В горах пастушья сумка поднимается до высоты 2700 м.</a:t>
            </a:r>
          </a:p>
          <a:p>
            <a:pPr indent="449263" algn="just"/>
            <a:r>
              <a:rPr lang="ru-RU" sz="2000" b="1" dirty="0">
                <a:latin typeface="Cambria" pitchFamily="18" charset="0"/>
              </a:rPr>
              <a:t>Это растение широко используется в медицине, как в традиционной, так и в народной. Пастушья сумка обладает уникальным кровоостанавливающим действием .</a:t>
            </a:r>
          </a:p>
          <a:p>
            <a:pPr indent="449263" algn="just"/>
            <a:br>
              <a:rPr lang="ru-RU" sz="2000" b="1" dirty="0">
                <a:latin typeface="Cambria" pitchFamily="18" charset="0"/>
              </a:rPr>
            </a:br>
            <a:endParaRPr lang="ru-RU" sz="2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00042"/>
            <a:ext cx="621510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Пастушья сумочка</a:t>
            </a:r>
          </a:p>
        </p:txBody>
      </p:sp>
      <p:pic>
        <p:nvPicPr>
          <p:cNvPr id="10242" name="Picture 2" descr="https://im0-tub-ru.yandex.net/i?id=84fab1f9b8cedaacade297b432641f8b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9045" y="2206650"/>
            <a:ext cx="4344987" cy="4722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/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285860"/>
            <a:ext cx="77153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 fontAlgn="base"/>
            <a:br>
              <a:rPr lang="ru-RU" sz="2000" b="1" dirty="0">
                <a:latin typeface="Cambria" pitchFamily="18" charset="0"/>
              </a:rPr>
            </a:br>
            <a:r>
              <a:rPr lang="ru-RU" sz="2000" b="1" dirty="0">
                <a:latin typeface="Cambria" pitchFamily="18" charset="0"/>
              </a:rPr>
              <a:t>        Колокольчик – красивое растение, которое было названо так из-за формы цветков, похожей на колокол.</a:t>
            </a:r>
          </a:p>
          <a:p>
            <a:pPr indent="449263" algn="just" fontAlgn="base"/>
            <a:r>
              <a:rPr lang="ru-RU" sz="2000" b="1" dirty="0">
                <a:latin typeface="Cambria" pitchFamily="18" charset="0"/>
              </a:rPr>
              <a:t>Такие цветы начали прорастать в горных местностях, а затем появились и в лесах, и на полях. Даже в пустынных местах и на скалах можно встретить колокольчик.</a:t>
            </a:r>
          </a:p>
          <a:p>
            <a:pPr indent="449263" algn="just" fontAlgn="base"/>
            <a:r>
              <a:rPr lang="ru-RU" sz="2000" b="1" dirty="0">
                <a:latin typeface="Cambria" pitchFamily="18" charset="0"/>
              </a:rPr>
              <a:t>В России насчитывается около 150 видов колокольчика!</a:t>
            </a:r>
          </a:p>
          <a:p>
            <a:pPr indent="449263" algn="just"/>
            <a:endParaRPr lang="ru-RU" sz="2000" b="1" dirty="0"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00042"/>
            <a:ext cx="54292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Колокольчик</a:t>
            </a:r>
          </a:p>
        </p:txBody>
      </p:sp>
      <p:pic>
        <p:nvPicPr>
          <p:cNvPr id="9218" name="Picture 2" descr="https://im0-tub-ru.yandex.net/i?id=a8977845a850478067a8e68cfb068d8e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48064"/>
            <a:ext cx="5143504" cy="342900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14942" y="4000504"/>
            <a:ext cx="3429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>
                <a:latin typeface="Cambria" pitchFamily="18" charset="0"/>
              </a:rPr>
              <a:t>Очень часто применяют настой из колокольчика для лечения ангины.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1285860"/>
            <a:ext cx="7929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>
                <a:latin typeface="Cambria" pitchFamily="18" charset="0"/>
              </a:rPr>
              <a:t>Растёт по сухим лугам, канавам, балкам, по берегам рек и озёр, в посадках, на опушках леса и среди кустарников, около дорог и близ жилья, по мусорным местам, на межах.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00042"/>
            <a:ext cx="54292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Пижма обычная</a:t>
            </a:r>
          </a:p>
        </p:txBody>
      </p:sp>
      <p:pic>
        <p:nvPicPr>
          <p:cNvPr id="8194" name="Picture 2" descr="https://im0-tub-ru.yandex.net/i?id=1b3620bca4c9cf8605a7a5df5a9b17a3-l&amp;n=13"/>
          <p:cNvPicPr>
            <a:picLocks noChangeAspect="1" noChangeArrowheads="1"/>
          </p:cNvPicPr>
          <p:nvPr/>
        </p:nvPicPr>
        <p:blipFill>
          <a:blip r:embed="rId3"/>
          <a:srcRect l="10958" t="10081" r="17813"/>
          <a:stretch>
            <a:fillRect/>
          </a:stretch>
        </p:blipFill>
        <p:spPr bwMode="auto">
          <a:xfrm>
            <a:off x="0" y="2597602"/>
            <a:ext cx="4643438" cy="439638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786314" y="2285992"/>
            <a:ext cx="41434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>
                <a:latin typeface="Cambria" pitchFamily="18" charset="0"/>
              </a:rPr>
              <a:t>В давние времена, когда не было холодильников, при недостаче соли или её отсутствии, для сохранения свежего мяса пользовались порошком из цветов пижмы и её листьев, добавляя к этой смеси листья крапивы. </a:t>
            </a:r>
          </a:p>
          <a:p>
            <a:pPr indent="449263" algn="just"/>
            <a:endParaRPr lang="ru-RU" sz="2000" b="1" dirty="0">
              <a:latin typeface="Cambria" pitchFamily="18" charset="0"/>
            </a:endParaRPr>
          </a:p>
          <a:p>
            <a:pPr indent="449263" algn="just"/>
            <a:r>
              <a:rPr lang="ru-RU" sz="2000" b="1" dirty="0">
                <a:latin typeface="Cambria" pitchFamily="18" charset="0"/>
              </a:rPr>
              <a:t>Считается, что пижма обыкновенная отгоняет мух, поэтому её целесообразно высаживать возле помещений для скота.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/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285860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>
                <a:latin typeface="Cambria" pitchFamily="18" charset="0"/>
              </a:rPr>
              <a:t>это многолетнее растение, которого насчитывается несколько видов.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00042"/>
            <a:ext cx="54292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Синеголовник</a:t>
            </a:r>
          </a:p>
        </p:txBody>
      </p:sp>
      <p:pic>
        <p:nvPicPr>
          <p:cNvPr id="7172" name="Picture 4" descr="https://im0-tub-ru.yandex.net/i?id=708fd0f10e10154460dbc426d36cc636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24"/>
            <a:ext cx="4714876" cy="47148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929190" y="1857364"/>
            <a:ext cx="37862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err="1">
                <a:latin typeface="Cambria" pitchFamily="18" charset="0"/>
              </a:rPr>
              <a:t>Синеголовик</a:t>
            </a:r>
            <a:r>
              <a:rPr lang="ru-RU" sz="2000" b="1" dirty="0">
                <a:latin typeface="Cambria" pitchFamily="18" charset="0"/>
              </a:rPr>
              <a:t> - это уникальное растение, которое издревле применяли для лечения различных заболеваний. Его препараты помогали преодолеть головную и зубную боль.</a:t>
            </a:r>
          </a:p>
          <a:p>
            <a:pPr indent="449263" algn="just"/>
            <a:endParaRPr lang="ru-RU" sz="2000" b="1" dirty="0">
              <a:latin typeface="Cambria" pitchFamily="18" charset="0"/>
            </a:endParaRPr>
          </a:p>
          <a:p>
            <a:pPr indent="449263" algn="just"/>
            <a:r>
              <a:rPr lang="ru-RU" sz="2000" b="1" dirty="0">
                <a:latin typeface="Cambria" pitchFamily="18" charset="0"/>
              </a:rPr>
              <a:t>Согласно поверьям, если композицию из синеголовника разместить в своем доме, то она отведет порчу и сглаз.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/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285860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>
                <a:latin typeface="Cambria" pitchFamily="18" charset="0"/>
              </a:rPr>
              <a:t>Растет по всему земному шару, предпочитая места с умеренным климатом. Сурепка встречается вдоль дорог, на полях, лугах и огородах как сорняк. Сурепку используют в качестве пряности или салатной зелени в кулинарии, а также в качестве целебного средства в народной и официальной медицине.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00042"/>
            <a:ext cx="54292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Сурепка обычная</a:t>
            </a:r>
          </a:p>
        </p:txBody>
      </p:sp>
      <p:pic>
        <p:nvPicPr>
          <p:cNvPr id="6146" name="Picture 2" descr="https://im0-tub-ru.yandex.net/i?id=a0ba12ad45d78542485da064c644aea2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071834"/>
            <a:ext cx="5143504" cy="385762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1472" y="3286124"/>
            <a:ext cx="32861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>
                <a:latin typeface="Cambria" pitchFamily="18" charset="0"/>
              </a:rPr>
              <a:t>Растение считается условно ядовитым, но большую опасность представляет для насекомых и птиц: при соблюдении умеренности во время употребления человеку сурепка не вредна.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1285860"/>
            <a:ext cx="79296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>
                <a:latin typeface="Cambria" pitchFamily="18" charset="0"/>
              </a:rPr>
              <a:t>Растёт на лугах, в луговых степях, в светлых лесах, вдоль дорог почти по всей России. </a:t>
            </a:r>
          </a:p>
          <a:p>
            <a:pPr indent="449263" algn="just"/>
            <a:r>
              <a:rPr lang="ru-RU" sz="2000" b="1" dirty="0">
                <a:latin typeface="Cambria" pitchFamily="18" charset="0"/>
              </a:rPr>
              <a:t>Листьев у тысячелистника не тысяча, а гораздо меньше. Но каждый изрезан, рассечён на множество долек. Вот и кажется, что их очень много.</a:t>
            </a:r>
          </a:p>
          <a:p>
            <a:pPr indent="449263" algn="just"/>
            <a:r>
              <a:rPr lang="ru-RU" sz="2000" b="1" dirty="0">
                <a:latin typeface="Cambria" pitchFamily="18" charset="0"/>
              </a:rPr>
              <a:t>Ещё 900 лет назад греческий врач </a:t>
            </a:r>
            <a:r>
              <a:rPr lang="ru-RU" sz="2000" b="1" dirty="0" err="1">
                <a:latin typeface="Cambria" pitchFamily="18" charset="0"/>
              </a:rPr>
              <a:t>Диоскорид</a:t>
            </a:r>
            <a:r>
              <a:rPr lang="ru-RU" sz="2000" b="1" dirty="0">
                <a:latin typeface="Cambria" pitchFamily="18" charset="0"/>
              </a:rPr>
              <a:t> писал, что тысячелистник заживляет раны и останавливает кровотечения.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00042"/>
            <a:ext cx="54292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Тысячелистник</a:t>
            </a:r>
          </a:p>
        </p:txBody>
      </p:sp>
      <p:pic>
        <p:nvPicPr>
          <p:cNvPr id="5122" name="Picture 2" descr="https://im0-tub-ru.yandex.net/i?id=d518d45924123515dc49c95cb01a8890-l&amp;n=13"/>
          <p:cNvPicPr>
            <a:picLocks noChangeAspect="1" noChangeArrowheads="1"/>
          </p:cNvPicPr>
          <p:nvPr/>
        </p:nvPicPr>
        <p:blipFill>
          <a:blip r:embed="rId3"/>
          <a:srcRect t="22271"/>
          <a:stretch>
            <a:fillRect/>
          </a:stretch>
        </p:blipFill>
        <p:spPr bwMode="auto">
          <a:xfrm>
            <a:off x="12699" y="3937553"/>
            <a:ext cx="5773747" cy="299190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857884" y="4000504"/>
            <a:ext cx="2857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Cambria" pitchFamily="18" charset="0"/>
              </a:rPr>
              <a:t>В годы Великой Отечественной войны отвары и настои растения применялись при лечении раненых воинов.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214422"/>
            <a:ext cx="8215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>
                <a:latin typeface="Cambria" pitchFamily="18" charset="0"/>
              </a:rPr>
              <a:t>Встречается</a:t>
            </a:r>
            <a:r>
              <a:rPr lang="ru-RU" sz="2000" dirty="0"/>
              <a:t> </a:t>
            </a:r>
            <a:r>
              <a:rPr lang="ru-RU" sz="2000" b="1" dirty="0">
                <a:latin typeface="Cambria" pitchFamily="18" charset="0"/>
              </a:rPr>
              <a:t>практически всюду — в азиатской и европейской частях Евразии, в Новой Зеландии, Африке, Австралии, Индии, Южной Америке, России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00042"/>
            <a:ext cx="54292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Цикорий обычный</a:t>
            </a:r>
          </a:p>
        </p:txBody>
      </p:sp>
      <p:pic>
        <p:nvPicPr>
          <p:cNvPr id="4098" name="Picture 2" descr="https://im0-tub-ru.yandex.net/i?id=ed74492eb3b9ffdc2039b6cfde1b5da9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5357851" cy="3571900"/>
          </a:xfrm>
          <a:prstGeom prst="rect">
            <a:avLst/>
          </a:prstGeom>
          <a:noFill/>
        </p:spPr>
      </p:pic>
      <p:pic>
        <p:nvPicPr>
          <p:cNvPr id="5122" name="Picture 2" descr="http://www.business-resurs.com.ua/admin/upload_images/proizvodstvo-tsikori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71744"/>
            <a:ext cx="2847975" cy="20764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500694" y="2714620"/>
            <a:ext cx="34290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 </a:t>
            </a:r>
            <a:r>
              <a:rPr lang="ru-RU" sz="2000" b="1" dirty="0">
                <a:latin typeface="Cambria" pitchFamily="18" charset="0"/>
              </a:rPr>
              <a:t>Корень используют как заменитель кофе. Высушенные и обжаренные корни добавляют к натуральному кофе для улучшения его вкуса. Сироп из корней используется в кондитерской, консервной отрасли и в кулинарии.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1214422"/>
            <a:ext cx="76438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>
                <a:latin typeface="Cambria" pitchFamily="18" charset="0"/>
              </a:rPr>
              <a:t>Из него готовят лекарственный чайный напиток, который обладает мощным оздоровительным эффектом. Это растение высоко ценится по всему миру, ведь одним из его главных преимуществ является наличие в нем витамина С в 6 раз больше, чем в лимоне.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500042"/>
            <a:ext cx="54292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Иван-чай</a:t>
            </a:r>
          </a:p>
        </p:txBody>
      </p:sp>
      <p:pic>
        <p:nvPicPr>
          <p:cNvPr id="4098" name="Picture 2" descr="https://avatars.mds.yandex.net/get-pdb/231404/b2140fe9-f8de-4d5d-9485-f51b572df948/s1200"/>
          <p:cNvPicPr>
            <a:picLocks noChangeAspect="1" noChangeArrowheads="1"/>
          </p:cNvPicPr>
          <p:nvPr/>
        </p:nvPicPr>
        <p:blipFill>
          <a:blip r:embed="rId3"/>
          <a:srcRect r="20721" b="24402"/>
          <a:stretch>
            <a:fillRect/>
          </a:stretch>
        </p:blipFill>
        <p:spPr bwMode="auto">
          <a:xfrm>
            <a:off x="0" y="2890705"/>
            <a:ext cx="6286512" cy="4038757"/>
          </a:xfrm>
          <a:prstGeom prst="rect">
            <a:avLst/>
          </a:prstGeom>
          <a:noFill/>
        </p:spPr>
      </p:pic>
      <p:pic>
        <p:nvPicPr>
          <p:cNvPr id="4100" name="Picture 4" descr="https://b1.culture.ru/c/6808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5374" y="2714620"/>
            <a:ext cx="4268626" cy="3202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214422"/>
            <a:ext cx="8286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Cambria" pitchFamily="18" charset="0"/>
              </a:rPr>
              <a:t>Это  многолетнее растение, которое  растет на одном месте около 10 лет.  Его часто можно увидеть на лесных опушках, растет на лугах, вдоль дорог. Реже встречается и в горной местности. Высота растения около 130 см. Корни длинные, разветвленные. Могут уходить вглубь земли на два метра.</a:t>
            </a:r>
          </a:p>
          <a:p>
            <a:pPr algn="just"/>
            <a:r>
              <a:rPr lang="ru-RU" sz="2000" b="1" dirty="0">
                <a:latin typeface="Cambria" pitchFamily="18" charset="0"/>
              </a:rPr>
              <a:t>Сельскохозяйственные производители используют его для откорма скота.</a:t>
            </a:r>
          </a:p>
          <a:p>
            <a:pPr algn="just"/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357166"/>
            <a:ext cx="585791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Мышиный горошек</a:t>
            </a:r>
          </a:p>
        </p:txBody>
      </p:sp>
      <p:pic>
        <p:nvPicPr>
          <p:cNvPr id="3074" name="Picture 2" descr="https://2.bp.blogspot.com/-wR0kWq3Hqno/Whb2h_ZON4I/AAAAAAAAATg/49EdSd2LrpMe5tlcVfY8cBeESY-vAbtAACLcBGAs/s640/323011b27a27078dddb57a1c84bcccf8-10.jpg"/>
          <p:cNvPicPr>
            <a:picLocks noChangeAspect="1" noChangeArrowheads="1"/>
          </p:cNvPicPr>
          <p:nvPr/>
        </p:nvPicPr>
        <p:blipFill>
          <a:blip r:embed="rId3"/>
          <a:srcRect l="12891" t="14934" r="13281" b="15375"/>
          <a:stretch>
            <a:fillRect/>
          </a:stretch>
        </p:blipFill>
        <p:spPr bwMode="auto">
          <a:xfrm>
            <a:off x="4107621" y="3571876"/>
            <a:ext cx="5036379" cy="335758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2910" y="3857628"/>
            <a:ext cx="34290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ambria" pitchFamily="18" charset="0"/>
              </a:rPr>
              <a:t>Пчелы охотно собирают нектар с этого растения. Мед, полученный из мышиного горошка считается лечебным.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https://im0-tub-ru.yandex.net/i?id=59441cd1cf4fc981d2f0020f734bd28b-l&amp;n=13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 flipH="1">
            <a:off x="4181260" y="500042"/>
            <a:ext cx="4605582" cy="635795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14348" y="1071546"/>
            <a:ext cx="378621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3300"/>
                </a:solidFill>
                <a:latin typeface="Segoe Print" pitchFamily="2" charset="0"/>
              </a:rPr>
              <a:t>Теперь</a:t>
            </a:r>
            <a:r>
              <a:rPr lang="ru-RU" sz="2800" dirty="0"/>
              <a:t> </a:t>
            </a:r>
            <a:r>
              <a:rPr lang="ru-RU" sz="2400" b="1" dirty="0">
                <a:solidFill>
                  <a:srgbClr val="003300"/>
                </a:solidFill>
                <a:latin typeface="Segoe Print" pitchFamily="2" charset="0"/>
              </a:rPr>
              <a:t>мы знаем много названий и полезных свойств луговых цветов.</a:t>
            </a:r>
          </a:p>
          <a:p>
            <a:pPr algn="just"/>
            <a:endParaRPr lang="ru-RU" sz="2400" b="1" dirty="0">
              <a:solidFill>
                <a:srgbClr val="003300"/>
              </a:solidFill>
              <a:latin typeface="Segoe Print" pitchFamily="2" charset="0"/>
            </a:endParaRPr>
          </a:p>
          <a:p>
            <a:pPr algn="just"/>
            <a:r>
              <a:rPr lang="ru-RU" sz="2400" b="1" dirty="0">
                <a:solidFill>
                  <a:srgbClr val="003300"/>
                </a:solidFill>
                <a:latin typeface="Segoe Print" pitchFamily="2" charset="0"/>
              </a:rPr>
              <a:t>А самое главное: «не рвите цветы, не рвите, пусть будет нарядна Земля, а вместо букетов дарите васильковые, незабудковые и ромашковые поля.» *</a:t>
            </a:r>
          </a:p>
          <a:p>
            <a:pPr algn="just"/>
            <a:r>
              <a:rPr lang="ru-RU" b="1" dirty="0">
                <a:solidFill>
                  <a:srgbClr val="003300"/>
                </a:solidFill>
                <a:latin typeface="Segoe Print" pitchFamily="2" charset="0"/>
              </a:rPr>
              <a:t>* Юрий Антонов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417870"/>
            <a:ext cx="600079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>
                <a:solidFill>
                  <a:srgbClr val="003300"/>
                </a:solidFill>
                <a:latin typeface="Segoe Print" pitchFamily="2" charset="0"/>
              </a:rPr>
              <a:t>Луговые цветы растут на зеленых солнечных лугах и полях, а так же на опушках леса. И вы не раз их видели, когда приезжали в гости к бабушке и дедушке в деревню, ездили с родителями на дачу или в турпоход. Вы могли слышать об их полезных свойствах. А может быть даже пробовали душистый чай из луговых трав?</a:t>
            </a:r>
          </a:p>
          <a:p>
            <a:pPr algn="just"/>
            <a:endParaRPr lang="ru-RU" sz="2000" b="1" dirty="0">
              <a:solidFill>
                <a:srgbClr val="003300"/>
              </a:solidFill>
              <a:latin typeface="Segoe Print" pitchFamily="2" charset="0"/>
            </a:endParaRPr>
          </a:p>
          <a:p>
            <a:pPr indent="449263" algn="just"/>
            <a:r>
              <a:rPr lang="ru-RU" sz="2000" b="1" dirty="0">
                <a:solidFill>
                  <a:srgbClr val="003300"/>
                </a:solidFill>
                <a:latin typeface="Segoe Print" pitchFamily="2" charset="0"/>
              </a:rPr>
              <a:t>Да, действительно многие из луговых цветов и растений относятся к лекарственным травам, которые вы можете собрать, а затем дома приготовить полезные отвары и чаи.</a:t>
            </a:r>
          </a:p>
          <a:p>
            <a:pPr indent="449263" algn="just"/>
            <a:br>
              <a:rPr lang="ru-RU" sz="2000" b="1" dirty="0">
                <a:solidFill>
                  <a:srgbClr val="003300"/>
                </a:solidFill>
                <a:latin typeface="Segoe Print" pitchFamily="2" charset="0"/>
              </a:rPr>
            </a:br>
            <a:r>
              <a:rPr lang="ru-RU" sz="2000" b="1" dirty="0">
                <a:solidFill>
                  <a:srgbClr val="003300"/>
                </a:solidFill>
                <a:latin typeface="Segoe Print" pitchFamily="2" charset="0"/>
              </a:rPr>
              <a:t>        Луговые цветы поражают своим многообразием, простотой и красотой.</a:t>
            </a:r>
          </a:p>
          <a:p>
            <a:pPr indent="449263" algn="just"/>
            <a:r>
              <a:rPr lang="ru-RU" sz="2000" b="1" dirty="0">
                <a:solidFill>
                  <a:srgbClr val="003300"/>
                </a:solidFill>
                <a:latin typeface="Segoe Print" pitchFamily="2" charset="0"/>
              </a:rPr>
              <a:t>Сегодня мы познакомимся с наиболее известными из них.</a:t>
            </a:r>
          </a:p>
        </p:txBody>
      </p:sp>
      <p:pic>
        <p:nvPicPr>
          <p:cNvPr id="11274" name="Picture 10" descr="https://im0-tub-ru.yandex.net/i?id=9cc60100b46e0c0385f5e5ca739d0738&amp;n=33&amp;w=117&amp;h=15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FE4"/>
              </a:clrFrom>
              <a:clrTo>
                <a:srgbClr val="FBFFE4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0" y="3835664"/>
            <a:ext cx="2357422" cy="3022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0-tub-ru.yandex.net/i?id=f43075e97316ff79ad66ed44307e9e69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1"/>
            <a:ext cx="9144000" cy="69294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1285860"/>
            <a:ext cx="4429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Спасибо за внимание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214422"/>
            <a:ext cx="50720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>
                <a:solidFill>
                  <a:srgbClr val="003300"/>
                </a:solidFill>
                <a:latin typeface="Cambria" pitchFamily="18" charset="0"/>
              </a:rPr>
              <a:t>Произрастает практически на всех континентах нашей планеты. Листики у этой травы собраны по трое, образуя характерный трилистник. Но встречаются и четырехлистные виды клевера.</a:t>
            </a:r>
          </a:p>
          <a:p>
            <a:pPr indent="449263" algn="just"/>
            <a:r>
              <a:rPr lang="ru-RU" sz="2000" b="1" dirty="0">
                <a:solidFill>
                  <a:srgbClr val="003300"/>
                </a:solidFill>
                <a:latin typeface="Cambria" pitchFamily="18" charset="0"/>
              </a:rPr>
              <a:t>Клевер – весьма популярное в сельской местности растение, является отличным кормом для животных. </a:t>
            </a:r>
          </a:p>
        </p:txBody>
      </p:sp>
      <p:pic>
        <p:nvPicPr>
          <p:cNvPr id="18434" name="Picture 2" descr="https://im0-tub-ru.yandex.net/i?id=fb10668d26e92a9a4365d5f43f8539b4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2962"/>
            <a:ext cx="4143372" cy="26465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928926" y="357166"/>
            <a:ext cx="264320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Клевер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357694"/>
            <a:ext cx="39290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Cambria" pitchFamily="18" charset="0"/>
              </a:rPr>
              <a:t>	В народной медицине клевер до сих пор применяется как средство от головной боли и головокружения.</a:t>
            </a:r>
          </a:p>
        </p:txBody>
      </p:sp>
      <p:pic>
        <p:nvPicPr>
          <p:cNvPr id="2" name="Picture 2" descr="https://im0-tub-ru.yandex.net/i?id=ad44e1618f2716657f7cbc0072c6652a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9956" y="857232"/>
            <a:ext cx="3394044" cy="2545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285860"/>
            <a:ext cx="85011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>
                <a:solidFill>
                  <a:srgbClr val="003300"/>
                </a:solidFill>
                <a:latin typeface="Cambria" pitchFamily="18" charset="0"/>
              </a:rPr>
              <a:t>имеет довольно широкое распространение в Евразии, Австралии, Южной Африке, Америке. </a:t>
            </a:r>
          </a:p>
          <a:p>
            <a:pPr indent="449263" algn="just"/>
            <a:r>
              <a:rPr lang="ru-RU" sz="2000" b="1" dirty="0">
                <a:solidFill>
                  <a:srgbClr val="003300"/>
                </a:solidFill>
                <a:latin typeface="Cambria" pitchFamily="18" charset="0"/>
              </a:rPr>
              <a:t>В медицине препараты на основе ромашки используют при многих болезнях взрослых и детей. Настои и отвары из этого растения помогают при лечении простуды.</a:t>
            </a:r>
          </a:p>
        </p:txBody>
      </p:sp>
      <p:pic>
        <p:nvPicPr>
          <p:cNvPr id="19458" name="Picture 2" descr="https://im0-tub-ru.yandex.net/i?id=596c45ac3a0d155201b23aeb2c53c4fd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0989" y="3500438"/>
            <a:ext cx="6223011" cy="350044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786050" y="500042"/>
            <a:ext cx="35719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Ромашка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158" y="3571876"/>
            <a:ext cx="25003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3300"/>
                </a:solidFill>
                <a:latin typeface="Cambria" pitchFamily="18" charset="0"/>
              </a:rPr>
              <a:t>Этот цветок считается символом России. Поэтому ромашке посвящено много известных стихов и песен. 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142984"/>
            <a:ext cx="82153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>
                <a:solidFill>
                  <a:srgbClr val="003300"/>
                </a:solidFill>
                <a:latin typeface="Cambria" pitchFamily="18" charset="0"/>
              </a:rPr>
              <a:t>Василёк луговой растёт в европейской части страны и на Алтае на лугах, лесных полянах, среди кустарников.</a:t>
            </a:r>
          </a:p>
          <a:p>
            <a:pPr indent="449263" algn="just"/>
            <a:br>
              <a:rPr lang="ru-RU" sz="2000" b="1" dirty="0">
                <a:solidFill>
                  <a:srgbClr val="003300"/>
                </a:solidFill>
                <a:latin typeface="Cambria" pitchFamily="18" charset="0"/>
              </a:rPr>
            </a:br>
            <a:r>
              <a:rPr lang="ru-RU" sz="2000" b="1" dirty="0">
                <a:solidFill>
                  <a:srgbClr val="003300"/>
                </a:solidFill>
                <a:latin typeface="Cambria" pitchFamily="18" charset="0"/>
              </a:rPr>
              <a:t>Русское название цветка произошло от имени удалого парня Василя. Согласно легенде единственный сын бедной женщины был околдован русалкой: увлечённый ею в поле, он превратился в синий, напоминающий студёный омут цветок.</a:t>
            </a:r>
          </a:p>
          <a:p>
            <a:pPr indent="449263" algn="just"/>
            <a:r>
              <a:rPr lang="ru-RU" sz="2000" b="1" dirty="0">
                <a:solidFill>
                  <a:srgbClr val="003300"/>
                </a:solidFill>
                <a:latin typeface="Segoe Print" pitchFamily="2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500042"/>
            <a:ext cx="35719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Василек</a:t>
            </a:r>
          </a:p>
        </p:txBody>
      </p:sp>
      <p:pic>
        <p:nvPicPr>
          <p:cNvPr id="20484" name="Picture 4" descr="https://im0-tub-ru.yandex.net/i?id=1b63f0edab8025baabf018c6adf80109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5500693" cy="36075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15008" y="3714752"/>
            <a:ext cx="300039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3300"/>
                </a:solidFill>
                <a:latin typeface="Cambria" pitchFamily="18" charset="0"/>
              </a:rPr>
              <a:t>Цветки могут быть использованы для получения красок - </a:t>
            </a:r>
            <a:r>
              <a:rPr lang="ru-RU" sz="2000" b="1" dirty="0" err="1">
                <a:solidFill>
                  <a:srgbClr val="003300"/>
                </a:solidFill>
                <a:latin typeface="Cambria" pitchFamily="18" charset="0"/>
              </a:rPr>
              <a:t>голубой</a:t>
            </a:r>
            <a:r>
              <a:rPr lang="ru-RU" sz="2000" b="1" dirty="0">
                <a:solidFill>
                  <a:srgbClr val="003300"/>
                </a:solidFill>
                <a:latin typeface="Cambria" pitchFamily="18" charset="0"/>
              </a:rPr>
              <a:t> и синей (для шерстяных тканей)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/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428736"/>
            <a:ext cx="7786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>
                <a:solidFill>
                  <a:srgbClr val="003300"/>
                </a:solidFill>
                <a:latin typeface="Cambria" pitchFamily="18" charset="0"/>
              </a:rPr>
              <a:t>Это весенний цветок яркого солнечно-жёлтого цвета. Они начинают цвести одними из первых цветов. Ещё в самом начале весны одуванчиками укрываются все свободные лужайки, клумбы и скверики.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500042"/>
            <a:ext cx="35719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Одуванчик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5786" y="2857496"/>
            <a:ext cx="30718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3300"/>
                </a:solidFill>
                <a:latin typeface="Cambria" pitchFamily="18" charset="0"/>
              </a:rPr>
              <a:t>Одуванчики имеют лечебные свойства. Корни, листья и сок помогают излечиться от многих болезней. Их можно употреблять в пищу, делать из них салаты или же сварить вкусное и полезное варенье.</a:t>
            </a:r>
          </a:p>
        </p:txBody>
      </p:sp>
      <p:pic>
        <p:nvPicPr>
          <p:cNvPr id="15362" name="Picture 2" descr="https://im0-tub-ru.yandex.net/i?id=55e7e949d3b34fa830a564d1d1b161ae-l&amp;n=13"/>
          <p:cNvPicPr>
            <a:picLocks noChangeAspect="1" noChangeArrowheads="1"/>
          </p:cNvPicPr>
          <p:nvPr/>
        </p:nvPicPr>
        <p:blipFill>
          <a:blip r:embed="rId3"/>
          <a:srcRect l="10526" r="7368"/>
          <a:stretch>
            <a:fillRect/>
          </a:stretch>
        </p:blipFill>
        <p:spPr bwMode="auto">
          <a:xfrm>
            <a:off x="3929058" y="2857496"/>
            <a:ext cx="5214942" cy="4174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285860"/>
            <a:ext cx="80724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>
                <a:solidFill>
                  <a:srgbClr val="003300"/>
                </a:solidFill>
                <a:latin typeface="Cambria" pitchFamily="18" charset="0"/>
              </a:rPr>
              <a:t>По легенде, в цветок превратилась девушка Анюта, которая очень долгое время ждала своего жениха с войны, но который так и не вернулся обратно. Так и по сей день, анютины глазки мы видим у дороги, они всматриваются вдаль, с надеждой увидеть любимого.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00042"/>
            <a:ext cx="54292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Анютины глазки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472" y="3357562"/>
            <a:ext cx="38576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3300"/>
                </a:solidFill>
                <a:latin typeface="Cambria" pitchFamily="18" charset="0"/>
              </a:rPr>
              <a:t>Анютины глазки относятся к съедобным цветам, что позволяет поварам мира готовить из них самые разнообразные блюда.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786058"/>
            <a:ext cx="445246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00042"/>
            <a:ext cx="54292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Льнянка обычная</a:t>
            </a:r>
          </a:p>
        </p:txBody>
      </p:sp>
      <p:pic>
        <p:nvPicPr>
          <p:cNvPr id="12292" name="Picture 4" descr="https://im0-tub-ru.yandex.net/i?id=f6dd689d4efbc339e367a80aba29a2f3-l&amp;n=13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0" y="1214422"/>
            <a:ext cx="4143372" cy="573883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86248" y="1071546"/>
            <a:ext cx="45005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Cambria" pitchFamily="18" charset="0"/>
              </a:rPr>
              <a:t>Народные названия собачки или львиный зев.</a:t>
            </a:r>
          </a:p>
          <a:p>
            <a:pPr algn="just"/>
            <a:endParaRPr lang="ru-RU" sz="2000" b="1" dirty="0">
              <a:latin typeface="Cambria" pitchFamily="18" charset="0"/>
            </a:endParaRPr>
          </a:p>
          <a:p>
            <a:pPr algn="just"/>
            <a:r>
              <a:rPr lang="ru-RU" sz="2000" b="1" dirty="0">
                <a:latin typeface="Cambria" pitchFamily="18" charset="0"/>
              </a:rPr>
              <a:t>Его можно встретить на сухих лугах и опушках, на заброшенных полях и степных осыпях.</a:t>
            </a:r>
          </a:p>
          <a:p>
            <a:pPr algn="just"/>
            <a:endParaRPr lang="ru-RU" sz="2000" b="1" dirty="0">
              <a:latin typeface="Cambria" pitchFamily="18" charset="0"/>
            </a:endParaRPr>
          </a:p>
          <a:p>
            <a:pPr algn="just"/>
            <a:r>
              <a:rPr lang="ru-RU" sz="2000" b="1" dirty="0">
                <a:latin typeface="Cambria" pitchFamily="18" charset="0"/>
              </a:rPr>
              <a:t>В полях льнянка обыкновенная является распространенным сорняком. Растение быстро разрастается благодаря большому количеству семян. Пчелы и шмели приспособились получать нектар из его сложных цветков. </a:t>
            </a:r>
          </a:p>
          <a:p>
            <a:pPr algn="just"/>
            <a:endParaRPr lang="ru-RU" sz="2000" b="1" dirty="0">
              <a:latin typeface="Cambria" pitchFamily="18" charset="0"/>
            </a:endParaRPr>
          </a:p>
          <a:p>
            <a:pPr algn="just"/>
            <a:r>
              <a:rPr lang="ru-RU" sz="2000" b="1" dirty="0">
                <a:latin typeface="Cambria" pitchFamily="18" charset="0"/>
              </a:rPr>
              <a:t>Не стоит забывать, что растение ядовитое.</a:t>
            </a:r>
          </a:p>
          <a:p>
            <a:pPr algn="just"/>
            <a:endParaRPr lang="ru-RU" sz="20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1285860"/>
            <a:ext cx="792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dirty="0">
                <a:latin typeface="Cambria" pitchFamily="18" charset="0"/>
              </a:rPr>
              <a:t>         Внешне он напоминает одуванчик, но мать-и-мачеха меньше и всегда растет кучками. Цветок мать-и-мачехи желтый и пушистый.</a:t>
            </a:r>
          </a:p>
          <a:p>
            <a:pPr indent="449263" algn="just"/>
            <a:r>
              <a:rPr lang="ru-RU" sz="2000" b="1" dirty="0">
                <a:latin typeface="Cambria" pitchFamily="18" charset="0"/>
              </a:rPr>
              <a:t>Мать-и-мачеха встречается по всей территории нашей страны. Она селится на влажных берегах водоемов, оврагов, на лугах. Цветет мать-и-мачеха ранней весной.</a:t>
            </a:r>
            <a:endParaRPr lang="ru-RU" sz="2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00042"/>
            <a:ext cx="54292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Мать-и-мачеха</a:t>
            </a:r>
          </a:p>
        </p:txBody>
      </p:sp>
      <p:sp>
        <p:nvSpPr>
          <p:cNvPr id="2" name="AutoShape 2" descr="https://im0-tub-ru.yandex.net/i?id=92e58bf2bd6ad41c45bcf696ab19b5dd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4" descr="https://im0-tub-ru.yandex.net/i?id=ee79d629bb2b3e4d59b159910f55c05b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788175"/>
            <a:ext cx="4714876" cy="314128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2910" y="3500438"/>
            <a:ext cx="3571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Cambria" pitchFamily="18" charset="0"/>
              </a:rPr>
              <a:t>Листья мать-и-мачехи помогают от кашля. Правильно приготовленный настой очищает легкие от инфекции, облегчает кашель и лечит больное горло.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984</Words>
  <Application>Microsoft Office PowerPoint</Application>
  <PresentationFormat>Экран (4:3)</PresentationFormat>
  <Paragraphs>80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чук</cp:lastModifiedBy>
  <cp:revision>74</cp:revision>
  <dcterms:created xsi:type="dcterms:W3CDTF">2019-04-17T08:59:32Z</dcterms:created>
  <dcterms:modified xsi:type="dcterms:W3CDTF">2020-05-13T17:41:37Z</dcterms:modified>
</cp:coreProperties>
</file>