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86" r:id="rId4"/>
    <p:sldId id="282" r:id="rId5"/>
    <p:sldId id="278" r:id="rId6"/>
    <p:sldId id="288" r:id="rId7"/>
    <p:sldId id="273" r:id="rId8"/>
    <p:sldId id="276" r:id="rId9"/>
    <p:sldId id="275" r:id="rId10"/>
    <p:sldId id="279" r:id="rId11"/>
    <p:sldId id="266" r:id="rId12"/>
    <p:sldId id="272" r:id="rId13"/>
    <p:sldId id="257" r:id="rId14"/>
    <p:sldId id="287" r:id="rId15"/>
    <p:sldId id="271" r:id="rId16"/>
    <p:sldId id="264" r:id="rId17"/>
    <p:sldId id="274" r:id="rId18"/>
    <p:sldId id="262" r:id="rId19"/>
    <p:sldId id="259" r:id="rId20"/>
    <p:sldId id="285" r:id="rId21"/>
    <p:sldId id="289"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02F56F0-C27B-4D97-90F8-84DC8507BF0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2F56F0-C27B-4D97-90F8-84DC8507BF0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2F56F0-C27B-4D97-90F8-84DC8507BF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3DE280C1-9414-4953-A6EA-07341A212F61}" type="datetimeFigureOut">
              <a:rPr lang="ru-RU" smtClean="0"/>
              <a:pPr/>
              <a:t>23.04.2020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02F56F0-C27B-4D97-90F8-84DC8507BF0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E280C1-9414-4953-A6EA-07341A212F61}" type="datetimeFigureOut">
              <a:rPr lang="ru-RU" smtClean="0"/>
              <a:pPr/>
              <a:t>23.04.2020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2F56F0-C27B-4D97-90F8-84DC8507BF0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z8.invisionfree.com/Fishpondinfo/ar/t4521.htm"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B%D0%B0%D1%82%D0%B8%D0%BD%D1%81%D0%BA%D0%B8%D0%B9_%D1%8F%D0%B7%D1%8B%D0%BA"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124744"/>
            <a:ext cx="7851648" cy="3384376"/>
          </a:xfrm>
          <a:effectLst>
            <a:glow rad="228600">
              <a:schemeClr val="accent6">
                <a:satMod val="175000"/>
                <a:alpha val="40000"/>
              </a:schemeClr>
            </a:glow>
          </a:effectLst>
        </p:spPr>
        <p:txBody>
          <a:bodyPr>
            <a:normAutofit fontScale="90000"/>
            <a:scene3d>
              <a:camera prst="orthographicFront"/>
              <a:lightRig rig="freezing" dir="t">
                <a:rot lat="0" lon="0" rev="5640000"/>
              </a:lightRig>
            </a:scene3d>
            <a:sp3d prstMaterial="flat">
              <a:bevelT w="38100" h="38100"/>
              <a:contourClr>
                <a:schemeClr val="tx2"/>
              </a:contourClr>
            </a:sp3d>
          </a:bodyPr>
          <a:lstStyle/>
          <a:p>
            <a:pPr algn="ctr"/>
            <a:r>
              <a:rPr lang="ru-RU" dirty="0"/>
              <a:t/>
            </a:r>
            <a:br>
              <a:rPr lang="ru-RU" dirty="0"/>
            </a:br>
            <a:r>
              <a:rPr lang="ru-RU" dirty="0"/>
              <a:t/>
            </a:r>
            <a:br>
              <a:rPr lang="ru-RU" dirty="0"/>
            </a:br>
            <a:r>
              <a:rPr lang="ru-RU" dirty="0"/>
              <a:t>Презентация</a:t>
            </a:r>
            <a:br>
              <a:rPr lang="ru-RU" dirty="0"/>
            </a:br>
            <a:r>
              <a:rPr lang="ru-RU" dirty="0"/>
              <a:t/>
            </a:r>
            <a:br>
              <a:rPr lang="ru-RU" dirty="0"/>
            </a:br>
            <a:r>
              <a:rPr lang="ru-RU" sz="6700" dirty="0"/>
              <a:t>ЧУДЕСНЫЕ РАКОВИНЫ</a:t>
            </a:r>
            <a:br>
              <a:rPr lang="ru-RU" sz="6700" dirty="0"/>
            </a:br>
            <a:r>
              <a:rPr lang="ru-RU" sz="6700" dirty="0"/>
              <a:t/>
            </a:r>
            <a:br>
              <a:rPr lang="ru-RU" sz="6700" dirty="0"/>
            </a:br>
            <a:r>
              <a:rPr lang="ru-RU" sz="3100" dirty="0"/>
              <a:t>к занятию по лепке</a:t>
            </a:r>
          </a:p>
        </p:txBody>
      </p:sp>
      <p:sp>
        <p:nvSpPr>
          <p:cNvPr id="3" name="Подзаголовок 2"/>
          <p:cNvSpPr>
            <a:spLocks noGrp="1"/>
          </p:cNvSpPr>
          <p:nvPr>
            <p:ph type="subTitle" idx="1"/>
          </p:nvPr>
        </p:nvSpPr>
        <p:spPr>
          <a:xfrm>
            <a:off x="611560" y="4797152"/>
            <a:ext cx="7854696" cy="1752600"/>
          </a:xfrm>
          <a:effectLst>
            <a:glow rad="228600">
              <a:schemeClr val="accent4">
                <a:satMod val="175000"/>
                <a:alpha val="40000"/>
              </a:schemeClr>
            </a:glow>
          </a:effectLst>
        </p:spPr>
        <p:txBody>
          <a:bodyPr/>
          <a:lstStyle/>
          <a:p>
            <a:pPr algn="ctr"/>
            <a:r>
              <a:rPr lang="ru-RU" dirty="0">
                <a:solidFill>
                  <a:srgbClr val="002060"/>
                </a:solidFill>
              </a:rPr>
              <a:t>Подготовила: воспитатель</a:t>
            </a:r>
          </a:p>
          <a:p>
            <a:pPr algn="ctr"/>
            <a:r>
              <a:rPr lang="ru-RU" dirty="0"/>
              <a:t> </a:t>
            </a:r>
            <a:r>
              <a:rPr lang="ru-RU" sz="3600" dirty="0" smtClean="0">
                <a:solidFill>
                  <a:srgbClr val="FFFF00"/>
                </a:solidFill>
                <a:latin typeface="Times New Roman" pitchFamily="18" charset="0"/>
                <a:cs typeface="Times New Roman" pitchFamily="18" charset="0"/>
              </a:rPr>
              <a:t>Абрамова Елена Анатольевна</a:t>
            </a:r>
            <a:endParaRPr lang="ru-RU" sz="3600"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79512" y="75398"/>
            <a:ext cx="8712968"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37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Жемчужины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делают моллюски-жемчужницы (а в редких случаях и другие моллюски). Мантия — часть моллюска, которая выделяет вещество, превращающееся в раковину, вырабатывает также гладкий переливающийся перламутр, которым покрываются внутренние слои раковины. Если в мантию попадет какое-то раздражающее вещество, например песчинка, мантия начинает, выделять перламутр, чтобы покрыть им раздражитель. На таком инородном веществе перламутр накапливается слой за слоем и в конце образует жемчужина. Больше всего ценятся круглые жемчужины. Большинство жемчужин, которые мы видим, имеют не совсем белый, а слегка кремовый оттенок. Но они могут быть разных цветов. Некоторые виды жемчужниц вырабатывают перламутр черного цвета.</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370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Люди могут создавать условия, способствующие образованию жемчужин у моллюсков. Они делают крошечный разрез в мантии моллюска и вводят в разрез вещество-раздражитель. Потом они ждут почти три года, пока образуется жемчужина. Жемчужины, получаемые при таком способе, называются выращенными искусственно, а те, которые вырастают без вмешательства человека, называются натуральными. </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3937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3314" name="Picture 2" descr="http://atelie42.kz/uploads/blog/8238_3024.jpg"/>
          <p:cNvPicPr>
            <a:picLocks noChangeAspect="1" noChangeArrowheads="1"/>
          </p:cNvPicPr>
          <p:nvPr/>
        </p:nvPicPr>
        <p:blipFill>
          <a:blip r:embed="rId2" cstate="print"/>
          <a:srcRect l="23529" r="17647"/>
          <a:stretch>
            <a:fillRect/>
          </a:stretch>
        </p:blipFill>
        <p:spPr bwMode="auto">
          <a:xfrm>
            <a:off x="107504" y="4221088"/>
            <a:ext cx="2160240" cy="2461090"/>
          </a:xfrm>
          <a:prstGeom prst="rect">
            <a:avLst/>
          </a:prstGeom>
          <a:noFill/>
        </p:spPr>
      </p:pic>
      <p:pic>
        <p:nvPicPr>
          <p:cNvPr id="13316" name="Picture 4" descr="http://lady.gazeta.kz/getImage/?id=133"/>
          <p:cNvPicPr>
            <a:picLocks noChangeAspect="1" noChangeArrowheads="1"/>
          </p:cNvPicPr>
          <p:nvPr/>
        </p:nvPicPr>
        <p:blipFill>
          <a:blip r:embed="rId3" cstate="print"/>
          <a:srcRect/>
          <a:stretch>
            <a:fillRect/>
          </a:stretch>
        </p:blipFill>
        <p:spPr bwMode="auto">
          <a:xfrm>
            <a:off x="6107022" y="4221088"/>
            <a:ext cx="2857465" cy="2487036"/>
          </a:xfrm>
          <a:prstGeom prst="rect">
            <a:avLst/>
          </a:prstGeom>
          <a:noFill/>
        </p:spPr>
      </p:pic>
      <p:pic>
        <p:nvPicPr>
          <p:cNvPr id="13318" name="Picture 6" descr="http://oire.me/tournament/images/dam/8.jpg"/>
          <p:cNvPicPr>
            <a:picLocks noChangeAspect="1" noChangeArrowheads="1"/>
          </p:cNvPicPr>
          <p:nvPr/>
        </p:nvPicPr>
        <p:blipFill>
          <a:blip r:embed="rId4" cstate="print"/>
          <a:srcRect/>
          <a:stretch>
            <a:fillRect/>
          </a:stretch>
        </p:blipFill>
        <p:spPr bwMode="auto">
          <a:xfrm>
            <a:off x="2267744" y="4077072"/>
            <a:ext cx="3905250" cy="2520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bika.ru/uploads/cache/jk17_1_display360.jpg"/>
          <p:cNvPicPr>
            <a:picLocks noChangeAspect="1" noChangeArrowheads="1"/>
          </p:cNvPicPr>
          <p:nvPr/>
        </p:nvPicPr>
        <p:blipFill>
          <a:blip r:embed="rId2" cstate="print"/>
          <a:srcRect/>
          <a:stretch>
            <a:fillRect/>
          </a:stretch>
        </p:blipFill>
        <p:spPr bwMode="auto">
          <a:xfrm>
            <a:off x="251520" y="332656"/>
            <a:ext cx="3744416" cy="2304256"/>
          </a:xfrm>
          <a:prstGeom prst="rect">
            <a:avLst/>
          </a:prstGeom>
          <a:noFill/>
        </p:spPr>
      </p:pic>
      <p:sp>
        <p:nvSpPr>
          <p:cNvPr id="3" name="TextBox 2"/>
          <p:cNvSpPr txBox="1"/>
          <p:nvPr/>
        </p:nvSpPr>
        <p:spPr>
          <a:xfrm>
            <a:off x="2483768" y="260648"/>
            <a:ext cx="3888432" cy="369332"/>
          </a:xfrm>
          <a:prstGeom prst="rect">
            <a:avLst/>
          </a:prstGeom>
          <a:noFill/>
        </p:spPr>
        <p:txBody>
          <a:bodyPr wrap="square" rtlCol="0">
            <a:spAutoFit/>
          </a:bodyPr>
          <a:lstStyle/>
          <a:p>
            <a:pPr algn="ctr"/>
            <a:r>
              <a:rPr lang="ru-RU" b="1" dirty="0">
                <a:solidFill>
                  <a:srgbClr val="C00000"/>
                </a:solidFill>
              </a:rPr>
              <a:t>МИДИЯ</a:t>
            </a:r>
          </a:p>
        </p:txBody>
      </p:sp>
      <p:sp>
        <p:nvSpPr>
          <p:cNvPr id="4" name="Прямоугольник 3"/>
          <p:cNvSpPr/>
          <p:nvPr/>
        </p:nvSpPr>
        <p:spPr>
          <a:xfrm>
            <a:off x="323528" y="2636912"/>
            <a:ext cx="8640960" cy="3785652"/>
          </a:xfrm>
          <a:prstGeom prst="rect">
            <a:avLst/>
          </a:prstGeom>
        </p:spPr>
        <p:txBody>
          <a:bodyPr wrap="square">
            <a:spAutoFit/>
          </a:bodyPr>
          <a:lstStyle/>
          <a:p>
            <a:pPr algn="ctr"/>
            <a:r>
              <a:rPr lang="ru-RU" sz="1600" b="1" i="1" dirty="0">
                <a:solidFill>
                  <a:srgbClr val="002060"/>
                </a:solidFill>
                <a:latin typeface="Times New Roman" pitchFamily="18" charset="0"/>
                <a:cs typeface="Times New Roman" pitchFamily="18" charset="0"/>
              </a:rPr>
              <a:t>Мидии</a:t>
            </a:r>
            <a:r>
              <a:rPr lang="ru-RU" sz="1600" dirty="0">
                <a:solidFill>
                  <a:srgbClr val="002060"/>
                </a:solidFill>
                <a:latin typeface="Times New Roman" pitchFamily="18" charset="0"/>
                <a:cs typeface="Times New Roman" pitchFamily="18" charset="0"/>
              </a:rPr>
              <a:t> подразделяются на две группы: морские и пресноводные. У мидии – двустворчатые ракушки.  Они не скреплены между собой прочной, образованной из мышечной ткани петелькой. Раковина гладкая, скользкая, удлиненная, клиновидной формы, суженная у вершины, называемой макушкой, и расширенная снизу. Окраска темная, иногда иссиня-черная. Длина ракушки морской мидии – около пяти сантиметров. Пресноводные немного крупнее морских. Вся поверхность ее покрыта более или менее отчетливыми концентрическими линиями нарастания, возникающими вследствие неравномерности роста моллюска. На раковинах мидий удается различить зоны роста, или так называемые годичные кольца, по которым можно судить о возрасте моллюска.</a:t>
            </a:r>
          </a:p>
          <a:p>
            <a:pPr algn="ctr"/>
            <a:r>
              <a:rPr lang="ru-RU" sz="1600" dirty="0">
                <a:solidFill>
                  <a:srgbClr val="002060"/>
                </a:solidFill>
                <a:latin typeface="Times New Roman" pitchFamily="18" charset="0"/>
                <a:cs typeface="Times New Roman" pitchFamily="18" charset="0"/>
              </a:rPr>
              <a:t>Все мидии — морские обитатели, предпочитающие небольшие глубины с твердым дном. Это вполне понятно, поскольку мидия является </a:t>
            </a:r>
            <a:r>
              <a:rPr lang="ru-RU" sz="1600" dirty="0" err="1">
                <a:solidFill>
                  <a:srgbClr val="002060"/>
                </a:solidFill>
                <a:latin typeface="Times New Roman" pitchFamily="18" charset="0"/>
                <a:cs typeface="Times New Roman" pitchFamily="18" charset="0"/>
              </a:rPr>
              <a:t>фильтратором</a:t>
            </a:r>
            <a:r>
              <a:rPr lang="ru-RU" sz="1600" dirty="0">
                <a:solidFill>
                  <a:srgbClr val="002060"/>
                </a:solidFill>
                <a:latin typeface="Times New Roman" pitchFamily="18" charset="0"/>
                <a:cs typeface="Times New Roman" pitchFamily="18" charset="0"/>
              </a:rPr>
              <a:t>, а значит, на илистых грунтах у нее легко могут засоряться жабры. Мидии предпочитают чистую, хорошо перемешиваемую воду.  Морские мидии могут прикрепляться к камням, песку и даже к другим моллюскам, с помощью специального органа – «виссона».У пресноводных мидий нет виссона, поэтому они не могут крепиться к камням.</a:t>
            </a:r>
            <a:endParaRPr lang="ru-RU" sz="1400" dirty="0">
              <a:solidFill>
                <a:srgbClr val="002060"/>
              </a:solidFill>
              <a:latin typeface="Times New Roman" pitchFamily="18" charset="0"/>
              <a:cs typeface="Times New Roman" pitchFamily="18" charset="0"/>
            </a:endParaRPr>
          </a:p>
        </p:txBody>
      </p:sp>
      <p:pic>
        <p:nvPicPr>
          <p:cNvPr id="4100" name="Picture 4" descr="http://thetasteofit.files.wordpress.com/2012/05/d0bcd0b8d0b4d0b8d0b8.jpg"/>
          <p:cNvPicPr>
            <a:picLocks noChangeAspect="1" noChangeArrowheads="1"/>
          </p:cNvPicPr>
          <p:nvPr/>
        </p:nvPicPr>
        <p:blipFill>
          <a:blip r:embed="rId3" cstate="print"/>
          <a:srcRect/>
          <a:stretch>
            <a:fillRect/>
          </a:stretch>
        </p:blipFill>
        <p:spPr bwMode="auto">
          <a:xfrm>
            <a:off x="4932040" y="338087"/>
            <a:ext cx="4211960" cy="234344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019.radikal.ru/i614/1204/9e/7269be842760.jpg"/>
          <p:cNvPicPr>
            <a:picLocks noChangeAspect="1" noChangeArrowheads="1"/>
          </p:cNvPicPr>
          <p:nvPr/>
        </p:nvPicPr>
        <p:blipFill>
          <a:blip r:embed="rId2" cstate="print"/>
          <a:srcRect/>
          <a:stretch>
            <a:fillRect/>
          </a:stretch>
        </p:blipFill>
        <p:spPr bwMode="auto">
          <a:xfrm>
            <a:off x="179512" y="764704"/>
            <a:ext cx="3264361" cy="2448272"/>
          </a:xfrm>
          <a:prstGeom prst="rect">
            <a:avLst/>
          </a:prstGeom>
          <a:noFill/>
        </p:spPr>
      </p:pic>
      <p:sp>
        <p:nvSpPr>
          <p:cNvPr id="3" name="TextBox 2"/>
          <p:cNvSpPr txBox="1"/>
          <p:nvPr/>
        </p:nvSpPr>
        <p:spPr>
          <a:xfrm>
            <a:off x="2627784" y="188640"/>
            <a:ext cx="381642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ПЕРЛОВИЦА</a:t>
            </a:r>
          </a:p>
        </p:txBody>
      </p:sp>
      <p:sp>
        <p:nvSpPr>
          <p:cNvPr id="4" name="Прямоугольник 3"/>
          <p:cNvSpPr/>
          <p:nvPr/>
        </p:nvSpPr>
        <p:spPr>
          <a:xfrm>
            <a:off x="3563888" y="476672"/>
            <a:ext cx="5400600" cy="6032421"/>
          </a:xfrm>
          <a:prstGeom prst="rect">
            <a:avLst/>
          </a:prstGeom>
        </p:spPr>
        <p:txBody>
          <a:bodyPr wrap="square">
            <a:spAutoFit/>
          </a:bodyPr>
          <a:lstStyle/>
          <a:p>
            <a:endParaRPr lang="ru-RU" dirty="0"/>
          </a:p>
          <a:p>
            <a:pPr algn="ctr"/>
            <a:r>
              <a:rPr lang="ru-RU" sz="1600" dirty="0">
                <a:solidFill>
                  <a:srgbClr val="002060"/>
                </a:solidFill>
                <a:latin typeface="Times New Roman" pitchFamily="18" charset="0"/>
                <a:cs typeface="Times New Roman" pitchFamily="18" charset="0"/>
              </a:rPr>
              <a:t>В раковине </a:t>
            </a:r>
            <a:r>
              <a:rPr lang="ru-RU" sz="1600" b="1" i="1" dirty="0">
                <a:solidFill>
                  <a:srgbClr val="002060"/>
                </a:solidFill>
                <a:latin typeface="Times New Roman" pitchFamily="18" charset="0"/>
                <a:cs typeface="Times New Roman" pitchFamily="18" charset="0"/>
              </a:rPr>
              <a:t>перловицы</a:t>
            </a:r>
            <a:r>
              <a:rPr lang="ru-RU" sz="1600" dirty="0">
                <a:solidFill>
                  <a:srgbClr val="002060"/>
                </a:solidFill>
                <a:latin typeface="Times New Roman" pitchFamily="18" charset="0"/>
                <a:cs typeface="Times New Roman" pitchFamily="18" charset="0"/>
              </a:rPr>
              <a:t> два отверстия – выводящие и вводящие. Через вводящие отверстие перловицы могут фильтровать пищу из воды и дышать в то время, как выводящие отверстие служит для выведения продуктов жизнедеятельности моллюска.</a:t>
            </a:r>
          </a:p>
          <a:p>
            <a:pPr algn="ctr"/>
            <a:r>
              <a:rPr lang="ru-RU" sz="1600" dirty="0">
                <a:solidFill>
                  <a:srgbClr val="002060"/>
                </a:solidFill>
                <a:latin typeface="Times New Roman" pitchFamily="18" charset="0"/>
                <a:cs typeface="Times New Roman" pitchFamily="18" charset="0"/>
              </a:rPr>
              <a:t>Перловицы не могут передвигаться на большие расстояния, поэтому они нашли прекрасный способ избежать перенаселения участка водоема, на котором живут. Они мечут икру, которая прикрепляется на чешую рыб и долгое время паразитирует на рыбах. По достижении определенного возраста перловица отцепляется от рыбы и оседает на дно, формируя ракушку.</a:t>
            </a:r>
          </a:p>
          <a:p>
            <a:pPr algn="ctr"/>
            <a:r>
              <a:rPr lang="ru-RU" sz="1600" dirty="0">
                <a:solidFill>
                  <a:srgbClr val="002060"/>
                </a:solidFill>
                <a:latin typeface="Times New Roman" pitchFamily="18" charset="0"/>
                <a:cs typeface="Times New Roman" pitchFamily="18" charset="0"/>
              </a:rPr>
              <a:t>Ракушка перловица считается самой неприхотливой из всего семейства двустворчатых. Для нормального роста и размножения ей нужно только песчаное дно для размещения раковины и отсутствие сильного течения. Питается перловица мелкими ракообразными, живущими в воде, а также остатками водорослей, поэтому нехватки пищи, никогда не испытывает. Именно рисунок на раковине служит показателем продолжительности жизни моллюска, так как новая полоса формируется, когда моллюск вырастает и формирует новый продольный слой панциря, как бы доращивая его.</a:t>
            </a:r>
          </a:p>
        </p:txBody>
      </p:sp>
      <p:pic>
        <p:nvPicPr>
          <p:cNvPr id="29700" name="Picture 4" descr="ракушка перловица"/>
          <p:cNvPicPr>
            <a:picLocks noChangeAspect="1" noChangeArrowheads="1"/>
          </p:cNvPicPr>
          <p:nvPr/>
        </p:nvPicPr>
        <p:blipFill>
          <a:blip r:embed="rId3" cstate="print"/>
          <a:srcRect/>
          <a:stretch>
            <a:fillRect/>
          </a:stretch>
        </p:blipFill>
        <p:spPr bwMode="auto">
          <a:xfrm>
            <a:off x="179512" y="3284984"/>
            <a:ext cx="3248025" cy="32480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188640"/>
            <a:ext cx="381642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УСТРИЦА</a:t>
            </a:r>
          </a:p>
        </p:txBody>
      </p:sp>
      <p:sp>
        <p:nvSpPr>
          <p:cNvPr id="6" name="Прямоугольник 5"/>
          <p:cNvSpPr/>
          <p:nvPr/>
        </p:nvSpPr>
        <p:spPr>
          <a:xfrm>
            <a:off x="3707904" y="620688"/>
            <a:ext cx="5148064" cy="5755422"/>
          </a:xfrm>
          <a:prstGeom prst="rect">
            <a:avLst/>
          </a:prstGeom>
        </p:spPr>
        <p:txBody>
          <a:bodyPr wrap="square">
            <a:spAutoFit/>
          </a:bodyPr>
          <a:lstStyle/>
          <a:p>
            <a:pPr algn="ctr"/>
            <a:r>
              <a:rPr lang="ru-RU" sz="1600" b="1" i="1" dirty="0" err="1">
                <a:solidFill>
                  <a:srgbClr val="002060"/>
                </a:solidFill>
                <a:latin typeface="Times New Roman" pitchFamily="18" charset="0"/>
                <a:cs typeface="Times New Roman" pitchFamily="18" charset="0"/>
              </a:rPr>
              <a:t>У́стрицы</a:t>
            </a:r>
            <a:r>
              <a:rPr lang="ru-RU" sz="1600" dirty="0">
                <a:solidFill>
                  <a:srgbClr val="002060"/>
                </a:solidFill>
                <a:latin typeface="Times New Roman" pitchFamily="18" charset="0"/>
                <a:cs typeface="Times New Roman" pitchFamily="18" charset="0"/>
              </a:rPr>
              <a:t> (</a:t>
            </a:r>
            <a:r>
              <a:rPr lang="ru-RU" sz="1600" dirty="0">
                <a:solidFill>
                  <a:srgbClr val="002060"/>
                </a:solidFill>
                <a:latin typeface="Times New Roman" pitchFamily="18" charset="0"/>
                <a:cs typeface="Times New Roman" pitchFamily="18" charset="0"/>
                <a:hlinkClick r:id="rId2" tooltip="Латинский язык"/>
              </a:rPr>
              <a:t>лат.</a:t>
            </a:r>
            <a:r>
              <a:rPr lang="ru-RU" sz="1600" dirty="0">
                <a:solidFill>
                  <a:srgbClr val="002060"/>
                </a:solidFill>
                <a:latin typeface="Times New Roman" pitchFamily="18" charset="0"/>
                <a:cs typeface="Times New Roman" pitchFamily="18" charset="0"/>
              </a:rPr>
              <a:t> </a:t>
            </a:r>
            <a:r>
              <a:rPr lang="ru-RU" sz="1600" i="1" dirty="0" err="1">
                <a:solidFill>
                  <a:srgbClr val="002060"/>
                </a:solidFill>
                <a:latin typeface="Times New Roman" pitchFamily="18" charset="0"/>
                <a:cs typeface="Times New Roman" pitchFamily="18" charset="0"/>
              </a:rPr>
              <a:t>Ostreidae</a:t>
            </a:r>
            <a:r>
              <a:rPr lang="ru-RU" sz="1600" dirty="0">
                <a:solidFill>
                  <a:srgbClr val="002060"/>
                </a:solidFill>
                <a:latin typeface="Times New Roman" pitchFamily="18" charset="0"/>
                <a:cs typeface="Times New Roman" pitchFamily="18" charset="0"/>
              </a:rPr>
              <a:t>) — семейство морских двустворчатых моллюсков. Одни из самых популярных среди промысловых групп морских беспозвоночных. Тело устрицы полностью закрыто массивной известковой пластинчатой раковиной, состоящей  из двух створок. Форма раковины изменчива и зависит от условий обитания. Устрицы  обычно обитают в неглубоких прибрежных водах или вблизи устьев рек. Они способны прикрепляться к камням или к другим ракушкам. Когда устрица ест, створки ракушки чуть приоткрываются. Почувствовав опасность, устрицы прячутся в свои ракушки. Мантия устрицы предохраняет внутренние органы моллюска: сердце, желудок, почки и жабры. У устриц нет головы. Но, несмотря на это, у них есть ротовое отверстие. Устрица добывает себе пищу из воды, пропуская её между мягким телом и прочной мантией. Питается водорослями и микроорганизмами. Поскольку взрослые устрицы ведут абсолютно неподвижный образ жизни, на их раковинах обычно поселяются различные беспозвоночные: живущие в известковых трубках кольчатые черви, мшанки и другие</a:t>
            </a:r>
            <a:r>
              <a:rPr lang="ru-RU" sz="1600" dirty="0">
                <a:latin typeface="Times New Roman" pitchFamily="18" charset="0"/>
                <a:cs typeface="Times New Roman" pitchFamily="18" charset="0"/>
              </a:rPr>
              <a:t>.</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11270" name="Picture 6" descr="https://encrypted-tbn2.gstatic.com/images?q=tbn:ANd9GcT1qIR_jfkqXW1HeTv2lL1OOMbXaKR0tE-PeY872dwFB-aToi65"/>
          <p:cNvPicPr>
            <a:picLocks noChangeAspect="1" noChangeArrowheads="1"/>
          </p:cNvPicPr>
          <p:nvPr/>
        </p:nvPicPr>
        <p:blipFill>
          <a:blip r:embed="rId3" cstate="print"/>
          <a:srcRect/>
          <a:stretch>
            <a:fillRect/>
          </a:stretch>
        </p:blipFill>
        <p:spPr bwMode="auto">
          <a:xfrm>
            <a:off x="323528" y="4365104"/>
            <a:ext cx="2925732" cy="2365308"/>
          </a:xfrm>
          <a:prstGeom prst="rect">
            <a:avLst/>
          </a:prstGeom>
          <a:noFill/>
        </p:spPr>
      </p:pic>
      <p:pic>
        <p:nvPicPr>
          <p:cNvPr id="11272" name="Picture 8" descr="https://encrypted-tbn2.gstatic.com/images?q=tbn:ANd9GcRdxIOy3ucArJ0SeXG-aBn8wbGwhnLJYQc-MqBvdyyuHuqK4rLr"/>
          <p:cNvPicPr>
            <a:picLocks noChangeAspect="1" noChangeArrowheads="1"/>
          </p:cNvPicPr>
          <p:nvPr/>
        </p:nvPicPr>
        <p:blipFill>
          <a:blip r:embed="rId4" cstate="print"/>
          <a:srcRect/>
          <a:stretch>
            <a:fillRect/>
          </a:stretch>
        </p:blipFill>
        <p:spPr bwMode="auto">
          <a:xfrm>
            <a:off x="539552" y="2276872"/>
            <a:ext cx="2808312" cy="2057401"/>
          </a:xfrm>
          <a:prstGeom prst="rect">
            <a:avLst/>
          </a:prstGeom>
          <a:noFill/>
        </p:spPr>
      </p:pic>
      <p:pic>
        <p:nvPicPr>
          <p:cNvPr id="11274" name="Picture 10" descr="Pacific oysters 01.jpg"/>
          <p:cNvPicPr>
            <a:picLocks noChangeAspect="1" noChangeArrowheads="1"/>
          </p:cNvPicPr>
          <p:nvPr/>
        </p:nvPicPr>
        <p:blipFill>
          <a:blip r:embed="rId5" cstate="print"/>
          <a:srcRect/>
          <a:stretch>
            <a:fillRect/>
          </a:stretch>
        </p:blipFill>
        <p:spPr bwMode="auto">
          <a:xfrm>
            <a:off x="179512" y="476672"/>
            <a:ext cx="3168352" cy="19145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festival.1september.ru/articles/651205/presentation/0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3" name="Picture 2" descr="http://pwpt.ru/uploads/presentation_screenshots/74ddf8d33010ef5b7b957ae6c68888fe.JPG"/>
          <p:cNvPicPr>
            <a:picLocks noChangeAspect="1" noChangeArrowheads="1"/>
          </p:cNvPicPr>
          <p:nvPr/>
        </p:nvPicPr>
        <p:blipFill>
          <a:blip r:embed="rId3" cstate="print"/>
          <a:srcRect l="15545" t="17963" r="17093" b="6038"/>
          <a:stretch>
            <a:fillRect/>
          </a:stretch>
        </p:blipFill>
        <p:spPr bwMode="auto">
          <a:xfrm>
            <a:off x="6300192" y="0"/>
            <a:ext cx="2843808" cy="18278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116632"/>
            <a:ext cx="3528392"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КАТУШКА</a:t>
            </a:r>
          </a:p>
        </p:txBody>
      </p:sp>
      <p:pic>
        <p:nvPicPr>
          <p:cNvPr id="28676" name="Picture 4" descr="http://content.onliner.by/forum/fd7/35c/368536/800x800/2cd30af1eb0a658dafa48d6170292e0e.jpg"/>
          <p:cNvPicPr>
            <a:picLocks noChangeAspect="1" noChangeArrowheads="1"/>
          </p:cNvPicPr>
          <p:nvPr/>
        </p:nvPicPr>
        <p:blipFill>
          <a:blip r:embed="rId2" cstate="print"/>
          <a:srcRect l="28346" b="11986"/>
          <a:stretch>
            <a:fillRect/>
          </a:stretch>
        </p:blipFill>
        <p:spPr bwMode="auto">
          <a:xfrm>
            <a:off x="179512" y="3717033"/>
            <a:ext cx="3312368" cy="2562398"/>
          </a:xfrm>
          <a:prstGeom prst="rect">
            <a:avLst/>
          </a:prstGeom>
          <a:noFill/>
        </p:spPr>
      </p:pic>
      <p:sp>
        <p:nvSpPr>
          <p:cNvPr id="5" name="Прямоугольник 4"/>
          <p:cNvSpPr/>
          <p:nvPr/>
        </p:nvSpPr>
        <p:spPr>
          <a:xfrm>
            <a:off x="3491880" y="476672"/>
            <a:ext cx="5472608" cy="6647974"/>
          </a:xfrm>
          <a:prstGeom prst="rect">
            <a:avLst/>
          </a:prstGeom>
        </p:spPr>
        <p:txBody>
          <a:bodyPr wrap="square">
            <a:spAutoFit/>
          </a:bodyPr>
          <a:lstStyle/>
          <a:p>
            <a:pPr algn="ctr"/>
            <a:r>
              <a:rPr lang="ru-RU" sz="1600" b="1" i="1" dirty="0">
                <a:solidFill>
                  <a:srgbClr val="002060"/>
                </a:solidFill>
                <a:latin typeface="Times New Roman" pitchFamily="18" charset="0"/>
                <a:ea typeface="MingLiU-ExtB" pitchFamily="18" charset="-120"/>
                <a:cs typeface="Times New Roman" pitchFamily="18" charset="0"/>
              </a:rPr>
              <a:t>Катушки. </a:t>
            </a:r>
            <a:r>
              <a:rPr lang="ru-RU" sz="1600" dirty="0">
                <a:solidFill>
                  <a:srgbClr val="002060"/>
                </a:solidFill>
                <a:latin typeface="Times New Roman" pitchFamily="18" charset="0"/>
                <a:ea typeface="MingLiU-ExtB" pitchFamily="18" charset="-120"/>
                <a:cs typeface="Times New Roman" pitchFamily="18" charset="0"/>
              </a:rPr>
              <a:t>Бывают полосатые (</a:t>
            </a:r>
            <a:r>
              <a:rPr lang="ru-RU" sz="1600" dirty="0" err="1">
                <a:solidFill>
                  <a:srgbClr val="002060"/>
                </a:solidFill>
                <a:latin typeface="Times New Roman" pitchFamily="18" charset="0"/>
                <a:ea typeface="MingLiU-ExtB" pitchFamily="18" charset="-120"/>
                <a:cs typeface="Times New Roman" pitchFamily="18" charset="0"/>
              </a:rPr>
              <a:t>маризы</a:t>
            </a:r>
            <a:r>
              <a:rPr lang="ru-RU" sz="1600" dirty="0">
                <a:solidFill>
                  <a:srgbClr val="002060"/>
                </a:solidFill>
                <a:latin typeface="Times New Roman" pitchFamily="18" charset="0"/>
                <a:ea typeface="MingLiU-ExtB" pitchFamily="18" charset="-120"/>
                <a:cs typeface="Times New Roman" pitchFamily="18" charset="0"/>
              </a:rPr>
              <a:t>) и обычные (коричнево-бордовые). К условиям воды не требовательны.</a:t>
            </a:r>
            <a:endParaRPr lang="ru-RU" sz="1600" b="1" dirty="0">
              <a:solidFill>
                <a:srgbClr val="002060"/>
              </a:solidFill>
              <a:latin typeface="Times New Roman" pitchFamily="18" charset="0"/>
              <a:ea typeface="MingLiU-ExtB" pitchFamily="18" charset="-120"/>
              <a:cs typeface="Times New Roman" pitchFamily="18" charset="0"/>
            </a:endParaRPr>
          </a:p>
          <a:p>
            <a:pPr algn="ctr"/>
            <a:r>
              <a:rPr lang="ru-RU" sz="1600" dirty="0">
                <a:solidFill>
                  <a:srgbClr val="002060"/>
                </a:solidFill>
                <a:latin typeface="Times New Roman" pitchFamily="18" charset="0"/>
                <a:ea typeface="MingLiU-ExtB" pitchFamily="18" charset="-120"/>
                <a:cs typeface="Times New Roman" pitchFamily="18" charset="0"/>
              </a:rPr>
              <a:t>Диаметр раковины катушки роговой красной — до 20 мм, роговой — до 35 мм, толщина до 10 мм. Само животное имеет коническую, удлиненную  форму и ползает на широкой, плоской ноге. Голова его снабжена двумя длинными рожками, тонкими щупальцами, при основании которых на внутренней стороне помещены глаза. Рот расположен снизу головы.</a:t>
            </a:r>
            <a:br>
              <a:rPr lang="ru-RU" sz="1600" dirty="0">
                <a:solidFill>
                  <a:srgbClr val="002060"/>
                </a:solidFill>
                <a:latin typeface="Times New Roman" pitchFamily="18" charset="0"/>
                <a:ea typeface="MingLiU-ExtB" pitchFamily="18" charset="-120"/>
                <a:cs typeface="Times New Roman" pitchFamily="18" charset="0"/>
              </a:rPr>
            </a:br>
            <a:r>
              <a:rPr lang="ru-RU" sz="1600" dirty="0">
                <a:solidFill>
                  <a:srgbClr val="002060"/>
                </a:solidFill>
                <a:latin typeface="Times New Roman" pitchFamily="18" charset="0"/>
                <a:ea typeface="MingLiU-ExtB" pitchFamily="18" charset="-120"/>
                <a:cs typeface="Times New Roman" pitchFamily="18" charset="0"/>
              </a:rPr>
              <a:t>Эта улитка хорошо очищает аквариум, так как питаясь нитчаткой и водорослями, счищает их со стекол аквариума.  Двигаясь по растениям, она с аппетитом пожирает насевший на них густой зеленый налет. Ее язык, скользя по стеклу, как лопатка, сгребает этот налет и быстро отправляет его в рот.</a:t>
            </a:r>
            <a:br>
              <a:rPr lang="ru-RU" sz="1600" dirty="0">
                <a:solidFill>
                  <a:srgbClr val="002060"/>
                </a:solidFill>
                <a:latin typeface="Times New Roman" pitchFamily="18" charset="0"/>
                <a:ea typeface="MingLiU-ExtB" pitchFamily="18" charset="-120"/>
                <a:cs typeface="Times New Roman" pitchFamily="18" charset="0"/>
              </a:rPr>
            </a:br>
            <a:r>
              <a:rPr lang="ru-RU" sz="1600" dirty="0">
                <a:solidFill>
                  <a:srgbClr val="002060"/>
                </a:solidFill>
                <a:latin typeface="Times New Roman" pitchFamily="18" charset="0"/>
                <a:ea typeface="MingLiU-ExtB" pitchFamily="18" charset="-120"/>
                <a:cs typeface="Times New Roman" pitchFamily="18" charset="0"/>
              </a:rPr>
              <a:t>Наевшись вдоволь, она втягивает тело в раковину и всплывает на поверхность. Здесь она лежит совсем без движения, перевернувшись раковиной вниз, а слизистой ногой кверху. Но если её тронуть, то она поползет по воде, как по твердой поверхности, причем  достаточно быстро. Причина этого ползания катушки заключается в том, что, требуя для своего дыхания очень много кислорода, она должна запасаться им и непосредственно из атмосферного воздуха</a:t>
            </a:r>
            <a:r>
              <a:rPr lang="ru-RU" sz="1400" dirty="0">
                <a:solidFill>
                  <a:srgbClr val="002060"/>
                </a:solidFill>
                <a:latin typeface="Arial Unicode MS" pitchFamily="34" charset="-128"/>
                <a:ea typeface="Arial Unicode MS" pitchFamily="34" charset="-128"/>
                <a:cs typeface="Arial Unicode MS" pitchFamily="34" charset="-128"/>
              </a:rPr>
              <a:t>.</a:t>
            </a:r>
            <a:r>
              <a:rPr lang="ru-RU" sz="1400" dirty="0"/>
              <a:t/>
            </a:r>
            <a:br>
              <a:rPr lang="ru-RU" sz="1400" dirty="0"/>
            </a:br>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28677" name="Rectangle 5"/>
          <p:cNvSpPr>
            <a:spLocks noChangeArrowheads="1"/>
          </p:cNvSpPr>
          <p:nvPr/>
        </p:nvSpPr>
        <p:spPr bwMode="auto">
          <a:xfrm>
            <a:off x="899592" y="692696"/>
            <a:ext cx="237626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533099"/>
                </a:solidFill>
                <a:effectLst/>
                <a:latin typeface="Arial" pitchFamily="34" charset="0"/>
                <a:cs typeface="Arial" pitchFamily="34" charset="0"/>
                <a:hlinkClick r:id="rId3"/>
              </a:rPr>
              <a:t>  </a:t>
            </a:r>
            <a:r>
              <a:rPr kumimoji="0" lang="ru-RU" sz="6700" b="0" i="0" u="none" strike="noStrike" cap="none" normalizeH="0" baseline="0" dirty="0">
                <a:ln>
                  <a:noFill/>
                </a:ln>
                <a:solidFill>
                  <a:srgbClr val="533099"/>
                </a:solidFill>
                <a:effectLst/>
                <a:latin typeface="Arial" pitchFamily="34" charset="0"/>
                <a:cs typeface="Arial" pitchFamily="34" charset="0"/>
              </a:rPr>
              <a:t> </a:t>
            </a:r>
            <a:r>
              <a:rPr kumimoji="0" lang="ru-RU" sz="900" b="0" i="0" u="none" strike="noStrike" cap="none" normalizeH="0" baseline="0" dirty="0">
                <a:ln>
                  <a:noFill/>
                </a:ln>
                <a:solidFill>
                  <a:srgbClr val="533099"/>
                </a:solidFill>
                <a:effectLst/>
                <a:latin typeface="Arial" pitchFamily="34" charset="0"/>
                <a:cs typeface="Arial" pitchFamily="34" charset="0"/>
              </a:rPr>
              <a:t>                                            </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a:ln>
                <a:noFill/>
              </a:ln>
              <a:solidFill>
                <a:srgbClr val="533099"/>
              </a:solidFill>
              <a:effectLst/>
              <a:latin typeface="Arial" pitchFamily="34" charset="0"/>
              <a:cs typeface="Arial" pitchFamily="34" charset="0"/>
            </a:endParaRPr>
          </a:p>
        </p:txBody>
      </p:sp>
      <p:pic>
        <p:nvPicPr>
          <p:cNvPr id="28678" name="Picture 6" descr="http://im1-tub-ru.yandex.net/i?id=59fd3ade607f6bf2dfe8257d78d14728-143-144">
            <a:hlinkClick r:id="rId3"/>
          </p:cNvPr>
          <p:cNvPicPr>
            <a:picLocks noChangeAspect="1" noChangeArrowheads="1"/>
          </p:cNvPicPr>
          <p:nvPr/>
        </p:nvPicPr>
        <p:blipFill>
          <a:blip r:embed="rId4" cstate="print"/>
          <a:srcRect/>
          <a:stretch>
            <a:fillRect/>
          </a:stretch>
        </p:blipFill>
        <p:spPr bwMode="auto">
          <a:xfrm>
            <a:off x="179512" y="764704"/>
            <a:ext cx="3312368" cy="2473235"/>
          </a:xfrm>
          <a:prstGeom prst="rect">
            <a:avLst/>
          </a:prstGeom>
          <a:noFill/>
        </p:spPr>
      </p:pic>
      <p:sp>
        <p:nvSpPr>
          <p:cNvPr id="28679" name="Rectangle 7"/>
          <p:cNvSpPr>
            <a:spLocks noChangeArrowheads="1"/>
          </p:cNvSpPr>
          <p:nvPr/>
        </p:nvSpPr>
        <p:spPr bwMode="auto">
          <a:xfrm>
            <a:off x="4067944" y="908720"/>
            <a:ext cx="48245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533099"/>
                </a:solidFill>
                <a:effectLst/>
                <a:latin typeface="Arial" pitchFamily="34" charset="0"/>
                <a:cs typeface="Arial" pitchFamily="34" charset="0"/>
                <a:hlinkClick r:id="rId3"/>
              </a:rPr>
              <a:t>  </a:t>
            </a:r>
            <a:r>
              <a:rPr kumimoji="0" lang="ru-RU" sz="6700" b="0" i="0" u="none" strike="noStrike" cap="none" normalizeH="0" baseline="0" dirty="0">
                <a:ln>
                  <a:noFill/>
                </a:ln>
                <a:solidFill>
                  <a:srgbClr val="533099"/>
                </a:solidFill>
                <a:effectLst/>
                <a:latin typeface="Arial" pitchFamily="34" charset="0"/>
                <a:cs typeface="Arial" pitchFamily="34" charset="0"/>
              </a:rPr>
              <a:t> </a:t>
            </a:r>
            <a:r>
              <a:rPr kumimoji="0" lang="ru-RU" sz="900" b="0" i="0" u="none" strike="noStrike" cap="none" normalizeH="0" baseline="0" dirty="0">
                <a:ln>
                  <a:noFill/>
                </a:ln>
                <a:solidFill>
                  <a:srgbClr val="533099"/>
                </a:solidFill>
                <a:effectLst/>
                <a:latin typeface="Arial" pitchFamily="34" charset="0"/>
                <a:cs typeface="Arial" pitchFamily="34" charset="0"/>
              </a:rPr>
              <a:t>                                            </a:t>
            </a:r>
            <a:endParaRPr kumimoji="0" lang="ru-RU"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a:ln>
                <a:noFill/>
              </a:ln>
              <a:solidFill>
                <a:srgbClr val="533099"/>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orum.vitawater.ru/sites/default/files/imagepicker/29310/c6550c0ae700.jpg"/>
          <p:cNvPicPr>
            <a:picLocks noChangeAspect="1" noChangeArrowheads="1"/>
          </p:cNvPicPr>
          <p:nvPr/>
        </p:nvPicPr>
        <p:blipFill>
          <a:blip r:embed="rId2" cstate="print"/>
          <a:srcRect/>
          <a:stretch>
            <a:fillRect/>
          </a:stretch>
        </p:blipFill>
        <p:spPr bwMode="auto">
          <a:xfrm>
            <a:off x="179512" y="3861048"/>
            <a:ext cx="3648406" cy="2736304"/>
          </a:xfrm>
          <a:prstGeom prst="rect">
            <a:avLst/>
          </a:prstGeom>
          <a:noFill/>
        </p:spPr>
      </p:pic>
      <p:sp>
        <p:nvSpPr>
          <p:cNvPr id="3" name="TextBox 2"/>
          <p:cNvSpPr txBox="1"/>
          <p:nvPr/>
        </p:nvSpPr>
        <p:spPr>
          <a:xfrm>
            <a:off x="2555776" y="116632"/>
            <a:ext cx="417646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ЛУЖАНКА</a:t>
            </a:r>
          </a:p>
        </p:txBody>
      </p:sp>
      <p:sp>
        <p:nvSpPr>
          <p:cNvPr id="4" name="Прямоугольник 3"/>
          <p:cNvSpPr/>
          <p:nvPr/>
        </p:nvSpPr>
        <p:spPr>
          <a:xfrm>
            <a:off x="3959424" y="620688"/>
            <a:ext cx="5077072" cy="5755422"/>
          </a:xfrm>
          <a:prstGeom prst="rect">
            <a:avLst/>
          </a:prstGeom>
        </p:spPr>
        <p:txBody>
          <a:bodyPr wrap="square">
            <a:spAutoFit/>
          </a:bodyPr>
          <a:lstStyle/>
          <a:p>
            <a:pPr algn="ctr" fontAlgn="base"/>
            <a:r>
              <a:rPr lang="ru-RU" sz="1600" b="1" i="1" dirty="0" err="1">
                <a:solidFill>
                  <a:srgbClr val="002060"/>
                </a:solidFill>
                <a:latin typeface="Times New Roman" pitchFamily="18" charset="0"/>
                <a:cs typeface="Times New Roman" pitchFamily="18" charset="0"/>
              </a:rPr>
              <a:t>Лужанки</a:t>
            </a:r>
            <a:r>
              <a:rPr lang="ru-RU" sz="1600" b="1" i="1" dirty="0">
                <a:solidFill>
                  <a:srgbClr val="002060"/>
                </a:solidFill>
                <a:latin typeface="Times New Roman" pitchFamily="18" charset="0"/>
                <a:cs typeface="Times New Roman" pitchFamily="18" charset="0"/>
              </a:rPr>
              <a:t> (</a:t>
            </a:r>
            <a:r>
              <a:rPr lang="ru-RU" sz="1600" dirty="0">
                <a:solidFill>
                  <a:srgbClr val="002060"/>
                </a:solidFill>
                <a:latin typeface="Times New Roman" pitchFamily="18" charset="0"/>
                <a:cs typeface="Times New Roman" pitchFamily="18" charset="0"/>
              </a:rPr>
              <a:t>семейство </a:t>
            </a:r>
            <a:r>
              <a:rPr lang="ru-RU" sz="1600" i="1" dirty="0" err="1">
                <a:solidFill>
                  <a:srgbClr val="002060"/>
                </a:solidFill>
                <a:latin typeface="Times New Roman" pitchFamily="18" charset="0"/>
                <a:cs typeface="Times New Roman" pitchFamily="18" charset="0"/>
              </a:rPr>
              <a:t>Viviparidae</a:t>
            </a:r>
            <a:r>
              <a:rPr lang="ru-RU" sz="1600" i="1" dirty="0">
                <a:solidFill>
                  <a:srgbClr val="002060"/>
                </a:solidFill>
                <a:latin typeface="Times New Roman" pitchFamily="18" charset="0"/>
                <a:cs typeface="Times New Roman" pitchFamily="18" charset="0"/>
              </a:rPr>
              <a:t>) </a:t>
            </a:r>
            <a:r>
              <a:rPr lang="ru-RU" sz="1600" dirty="0">
                <a:solidFill>
                  <a:srgbClr val="002060"/>
                </a:solidFill>
                <a:latin typeface="Times New Roman" pitchFamily="18" charset="0"/>
                <a:cs typeface="Times New Roman" pitchFamily="18" charset="0"/>
              </a:rPr>
              <a:t>принадлежат к переднежаберным моллюскам, которые извлекают кислород из воды при помощи скрытого под раковиной жаберного аппарата. У нас распространены такие виды, как: </a:t>
            </a:r>
            <a:r>
              <a:rPr lang="ru-RU" sz="1600" i="1" dirty="0">
                <a:solidFill>
                  <a:srgbClr val="002060"/>
                </a:solidFill>
                <a:latin typeface="Times New Roman" pitchFamily="18" charset="0"/>
                <a:cs typeface="Times New Roman" pitchFamily="18" charset="0"/>
              </a:rPr>
              <a:t>настоящая лужайка, </a:t>
            </a:r>
            <a:r>
              <a:rPr lang="ru-RU" sz="1600" dirty="0">
                <a:solidFill>
                  <a:srgbClr val="002060"/>
                </a:solidFill>
                <a:latin typeface="Times New Roman" pitchFamily="18" charset="0"/>
                <a:cs typeface="Times New Roman" pitchFamily="18" charset="0"/>
              </a:rPr>
              <a:t>живущая в стоячих водах, и более мелкая </a:t>
            </a:r>
            <a:r>
              <a:rPr lang="ru-RU" sz="1600" i="1" dirty="0">
                <a:solidFill>
                  <a:srgbClr val="002060"/>
                </a:solidFill>
                <a:latin typeface="Times New Roman" pitchFamily="18" charset="0"/>
                <a:cs typeface="Times New Roman" pitchFamily="18" charset="0"/>
              </a:rPr>
              <a:t>полосатая - </a:t>
            </a:r>
            <a:r>
              <a:rPr lang="ru-RU" sz="1600" dirty="0">
                <a:solidFill>
                  <a:srgbClr val="002060"/>
                </a:solidFill>
                <a:latin typeface="Times New Roman" pitchFamily="18" charset="0"/>
                <a:cs typeface="Times New Roman" pitchFamily="18" charset="0"/>
              </a:rPr>
              <a:t>обитатель проточных водоемов.</a:t>
            </a:r>
          </a:p>
          <a:p>
            <a:pPr algn="ctr" fontAlgn="base"/>
            <a:r>
              <a:rPr lang="ru-RU" sz="1600" dirty="0">
                <a:solidFill>
                  <a:srgbClr val="002060"/>
                </a:solidFill>
                <a:latin typeface="Times New Roman" pitchFamily="18" charset="0"/>
                <a:cs typeface="Times New Roman" pitchFamily="18" charset="0"/>
              </a:rPr>
              <a:t>Настоящая </a:t>
            </a:r>
            <a:r>
              <a:rPr lang="ru-RU" sz="1600" dirty="0" err="1">
                <a:solidFill>
                  <a:srgbClr val="002060"/>
                </a:solidFill>
                <a:latin typeface="Times New Roman" pitchFamily="18" charset="0"/>
                <a:cs typeface="Times New Roman" pitchFamily="18" charset="0"/>
              </a:rPr>
              <a:t>лужанка</a:t>
            </a:r>
            <a:r>
              <a:rPr lang="ru-RU" sz="1600" dirty="0">
                <a:solidFill>
                  <a:srgbClr val="002060"/>
                </a:solidFill>
                <a:latin typeface="Times New Roman" pitchFamily="18" charset="0"/>
                <a:cs typeface="Times New Roman" pitchFamily="18" charset="0"/>
              </a:rPr>
              <a:t> — крупная улитка с раковиной в виде тупого желтовато-бурого конуса (высота до 40 мм). По оборотам раковины проходят три темно-коричневые полосы. Отверстие запирается роговой крышечкой. Полосатая </a:t>
            </a:r>
            <a:r>
              <a:rPr lang="ru-RU" sz="1600" dirty="0" err="1">
                <a:solidFill>
                  <a:srgbClr val="002060"/>
                </a:solidFill>
                <a:latin typeface="Times New Roman" pitchFamily="18" charset="0"/>
                <a:cs typeface="Times New Roman" pitchFamily="18" charset="0"/>
              </a:rPr>
              <a:t>лужанка</a:t>
            </a:r>
            <a:r>
              <a:rPr lang="ru-RU" sz="1600" dirty="0">
                <a:solidFill>
                  <a:srgbClr val="002060"/>
                </a:solidFill>
                <a:latin typeface="Times New Roman" pitchFamily="18" charset="0"/>
                <a:cs typeface="Times New Roman" pitchFamily="18" charset="0"/>
              </a:rPr>
              <a:t> имеет раковину с притуплённой верхушкой и заостренным кверху отверстием.</a:t>
            </a:r>
          </a:p>
          <a:p>
            <a:pPr algn="ctr" fontAlgn="base"/>
            <a:r>
              <a:rPr lang="ru-RU" sz="1600" dirty="0" err="1">
                <a:solidFill>
                  <a:srgbClr val="002060"/>
                </a:solidFill>
                <a:latin typeface="Times New Roman" pitchFamily="18" charset="0"/>
                <a:cs typeface="Times New Roman" pitchFamily="18" charset="0"/>
              </a:rPr>
              <a:t>Лужанки</a:t>
            </a:r>
            <a:r>
              <a:rPr lang="ru-RU" sz="1600" dirty="0">
                <a:solidFill>
                  <a:srgbClr val="002060"/>
                </a:solidFill>
                <a:latin typeface="Times New Roman" pitchFamily="18" charset="0"/>
                <a:cs typeface="Times New Roman" pitchFamily="18" charset="0"/>
              </a:rPr>
              <a:t> обычно встречаются в водоемах с илистым дном. При помощи широкой плоской ноги улитка медленно перемещается по дну. Для </a:t>
            </a:r>
            <a:r>
              <a:rPr lang="ru-RU" sz="1600" dirty="0" err="1">
                <a:solidFill>
                  <a:srgbClr val="002060"/>
                </a:solidFill>
                <a:latin typeface="Times New Roman" pitchFamily="18" charset="0"/>
                <a:cs typeface="Times New Roman" pitchFamily="18" charset="0"/>
              </a:rPr>
              <a:t>лужанок</a:t>
            </a:r>
            <a:r>
              <a:rPr lang="ru-RU" sz="1600" dirty="0">
                <a:solidFill>
                  <a:srgbClr val="002060"/>
                </a:solidFill>
                <a:latin typeface="Times New Roman" pitchFamily="18" charset="0"/>
                <a:cs typeface="Times New Roman" pitchFamily="18" charset="0"/>
              </a:rPr>
              <a:t> характерно водное дыхание. При недостатке растворенного в воде кислорода они погибают гораздо быстрее, чем прудовики и катушки, которые могут всплыть на поверхность. Питаются различными растительными остатками, которые находят на дне водоемов.</a:t>
            </a:r>
          </a:p>
        </p:txBody>
      </p:sp>
      <p:sp>
        <p:nvSpPr>
          <p:cNvPr id="6146" name="AutoShape 2" descr="data:image/jpeg;base64,/9j/4AAQSkZJRgABAQAAAQABAAD/2wCEAAkGBxQTEhQUExQUFRUVFBQVFxUVFxQUFBcUFRQXFxUVFBQYHCggGBolHBQUITEhJSkrLi4uFx8zODMsNygtLisBCgoKDg0OGhAQGywkHCQsLCwsLCwsLCwsLCwsLCwsLCwsLCwsLCwsLCwsLCwsLCwsLCwsLCwsLCwsLCwsLCwrLP/AABEIAK8BIQMBIgACEQEDEQH/xAAbAAABBQEBAAAAAAAAAAAAAAAEAQIDBQYHAP/EADwQAAEDAgQDBwEHAgcAAwEAAAEAAhEDIQQSMUEFUWEGEyJxgZGhMhRCUrHB0fDh8QcVIzNicpJDU3Mk/8QAGQEAAwEBAQAAAAAAAAAAAAAAAQIDAAQF/8QAKREAAgICAgICAgEEAwAAAAAAAAECEQMSITEEQSJREzJhQkOB0RQVI//aAAwDAQACEQMRAD8AwQcmVHrxKhqOXCkXZFWcgazkRWcg6hVoomyGoVGnuTYVUKIvJYSomGLycUhWMMXk6F4BYw1IpGUi4wAT6XRnDuC1qxhjD1JBACEpKPYUmyvSrXYLsLUJ8bgB0V/guxdEC7S4zAuVyZPOwx9jxxSZzOEpXYavZGg0CGAlMPZWlu0BS/7HGP8A8dnIV5dNxnZURLQPZZ7E4dtOZYDtMWXRj8mE+hXhaMkV4K/GFpO1pkdQYSs7PNf9FQA/hcqfkXsTUz5KYVeYrspiWiQzMObb/Cp6+Heww5paeohNGcZdMVpkS8vJwCcArVIE0BSNCUZI9CVKkKAw1NTimlEA0pQF5OCwKFAShqcAnQhYRmVIpIXlrMX70NVcpqrkHVcoRQ7ZDVchXlTVCoCrImyMryUhaPgnYTHYpuelQIZs+oRTaeozXI6xCawGchOpsLjABJNgAJJPIALpnC/8IatzisRTptgn/TzPPmXEAQFu+zf+HOFwRZWaDWqtaSDUcIJ2LWxDUu30Nr9nDuDdlsViaopUqFTNuXtcxjRzc5wgBdGP+GOGw+GdWrl9d7fCRTeWNzj6g2ACWiDfpouj4jjQplhqggkuJawZ76Nt9T5GgAVbw3Gfb6mYeHDUxLqYglziSWtqRvaS0bxySZJevYUkuzCcN7EVRQLqdGi1lUNdlqZzUyk+EF5acp6C6Kb/AIesbT8TGPqHwvaGFgaTEBj8pNt3WXW8ViA1kk5QPLQeapuL8Vc5je4ytLtTUYS6Buxg19VpY49X8gp36ObVOwgwWWoYdUcDlpUmvqFt9S6oWiNpMbozDVoBLqb5bOY02l1Mf9iLT/IV6zMxxdihUxNV4JFOzWtYNC9os1uuvoN1T8Yx9Z7MtOWMaXAsZ/pU9PphsPd1JInkuHPBOWs3/spHhcBAg/T5Ebjz5FF0aV/JY3sxxFzawGJoPfQBsKYcxjHW8Xh+ojk4krpVfDUvqovzg+4/VcGXwXD5Lotuyv7i5JUjaAiSpdPdJiqloG+q5+PQyZRcVYXHIy3OOXJAuwLCMppy7mPzK11HCiIiTrKHr4UNk7fJKpG4qw2cw4zwfISR8aBUrDlK6VxfDZ2m1tOn9fJYLH4UMdH89l6ni5/yRpk8kfaLjgXaAiGmOUlX+IZTxAAewTs4Bc9ZUINlqOEcROht1zGPYKPkYnB7w4Jp2jMdp+z5ZUJIMHQgQCqF3DngSBIHLX2XX8bhRVpkFsmNyT5Ln2KpPo1DsQfQq/i+W8ip9oWWNdmaATgFsaXDaOMHhinX5fdd/VZviXDKlB2Wo0tPOLHyXXHKpOumI40BppTiUwqoohKalK8iY8pGhNAUtNqDMODU/KlaFIGpQkWVIp8q8gYJrVEI+olq1EO5yKiZsUlH8A4M/FVm02WGr3wSGM3cY1PIblRcH4e7EVqdFmr3QTrlbq50bwATHMgLuvCuCtwFB7KbW03OIyO+uoARGd5OrpMAD8MBCTro0VZT8J7E4KlWphtJ9SoyHO7x2YM/C+qD4WE6hsF3IWlbnEAhtwTJmZBEcw60FVNDK1jMrmAOJJLnZnzJzn/nUcQROjQDFgELg8fVdiTMNpMa5z95YA4m+0dNIUoJyfZZxLyjXpUpewue5wBAHiiSQBlHUFR8Y4+ym8MJzFwEgXyz+Lkeix7+M1qdGmaFNrm1s2d7pzHNUdkaCPN3vbdXmC4BRZSDyRmLZqS6zZHigTpY68kd5euzVHuRBisaMQSaZZ3jW3c8GBBsYEwL6fsqV3EcRgX94GscCCDGZtN5sMxBu0gxB3BPRXf+b4ai2oWNNR+UiGgZQcpnM8bE8+qseIU6VTCEyQe7Dg1jcwlo1aGzIm99glcJ3sn8hZNPiuAngj3V2tNQhzraAtYXRJyg7DS+sI7jmMbh2Hu256kbQfzsPgLN9luOU3B1PMZY5jAYM1DZvhaNBJ08yrriE5HBzRlI1IgzeI32+U+B1DZ/t7FX7V6Oc8Y4pWhzc0Pd4nlkxc/7bOYgjM46+Sv+HVMzJHKxgExHPRZzjOUOBMCNhoTPuT/OiK4VxIhrfpY293ET6beyh5WVNKSLqKSodR44cF9VKnUbMwSWkTclp5ea1X+HuOZiG1iG5QXTkb9LZuMjtT12WD4pS77OWte/K0uLneBoA3l1z6BFdm+E1Sx//wDRUpNiXspsLG5SAYfVLpuItbotjk5pOuhHSTRpeL8fpfaHUTlzjdhlpdeWH/lAlNwGKDjIMjSdp5Bc97WY1rntpYZrWU6O7QGkvP3nQdTyueZJK1fY3GmrQY9whwJHTwmJC8/yMP8AcHUvRs6Nh1Q+IEzJt/PZK0xc30t+6bin9JOwH5n91y73wMipxviFhA+fQLE9ocFBnn7rfOp/iPoLD3Wd7QUQW+/qqeNPWY75VGAq04Onz+yM4ZiIdElC4tsEqGjVgiD+S9mUd4nN0zonCn5jtfb+6qu1vD8wzBokckPwnEkx4iPdW+LpZhe5jWy8hr8WSyiZzelVdTcCDBBXReF16WOo5KwBdGu6wnGcLlcV7gONdTqCF6eWCywUlwxenTHdqey1TCukAupHR0adCs/C7dgqza9MseJY4XB0nouadquzhw73FkmnPLSea3jeVt8J9k5RM1C8GqQBKGrtJiNapWtSNClaEAitCka1NAUjQlYRMq8nwlQMVzimqQhLlVUIX/8Ah+H/AG2nkEn9CQL9LifILuHaDiLcoZIaXjLneQ3LEnM2dTqR5bCSuU/4c4llInepUa8E6RGgHWCSthicbSrnval+7eRTpukMGYN+sH6ogmN5XNPJ8mjoxw4TLHiePbRos7sS4tBZOjWCwdBvB5767rL4LFVXNxJLoY5vducB95zg8gDya6w3cOYVhxDi7KjiXsEzBc68sbqGgC2l16liabiAGinTpvzNZs6rMtM/e8QDj/1AWgptqujTkkqLHJUy0MPTY3K1rGSHDwwSKjiNZkWG8o12KoMd3b3DM2ZJJdDom7udyPUofFFtJgqGaVOmMzn6teGtOYl2tyWgamZ5LP8ACDhqYz1ACXMloaSWgusHF9puPlXa1Yi5NHgOEtyvYZeHDxCPEC4EtcBNhBPxyRHD8cadNzajmuysY5omD3cQYtci4020FkLw/jdOmRTqVGuLRmZUsNR9DnRYRpa0IXtHkqFrqQlsPblgAkOGU1ASDIkkQIF95VcVONoTJadMH7LU2Hv6jG5WuxNVzSSPpGQCHcpzQr/F4oBtzAgxqSbfdbqf6rG8Cq1nNDGFrYcfFlDnkbQ0yGnXZXuLx9KkJe7NUAjXPU9f6ryMmZq1H2NFFLxTDSSQ0ze5iYB9h5XScJo+KA3MdyOXV2qixnEnvju2Bsizql3XOoYNVEcLiq4HfVjSoi2apko0+sMEZvUlTa2hRRyNG/jmBoA52mpVPgNOj4xBEw9wkN28MzZZDiuIxWNa8M8FGnLnCYYNZJebF2ulzdWFbj2Cwvhw9M4t5ES4ZKXoIlw8gFnuLccNd04oyBGTDUQKdFoE2IHU7++y68LlrXRN9kPFMdTdRbSoNytZk7x8x3rmiGgN5XJWs7FYuaAuM3IWgbSOovK51isSXmSBOgDQA1vtqVpOxWIIc5sfU0eQDeal5UP/ADY8DprK06e/7deqJeQATz15+arMLVgAb8v1KsGG17n4HkvE5vksA1ST0v5lUvFqUtO3qYV7XGu5QWLYC0zJP4RAt1d+irj7s1nMeJUYcbqvty+Z/ZaDjtIBxiL7D5us3UH621Xv4XtFEciNDwXERBtY6+GPlbfCvaWyRIj8RI+Aua8LfBvJtoIW64ZWmkAdd7yvO82CTsMWZ7tPhxJIj5WRp1IK3/G8NImBcLBYunDiF0+FPaNDTXCZvOy3FNphanG0m1qZa4Ahwj1XMuBYnLBXRcFXDmC4XJ5SePJaF7OV8W4YaNVzDpNjzCCLF0XtbwsPZnabi/mN1hDTXo4cu8UybXIIAntCmFAlFUcIquaQyiCNapWMRwwqU0FP8iY2jA8qVFdyvI7o2jKnEUoJCYxiNxYkptGlJA5kD3/urXwSo0/+XBnDS+CXtIfIkZcxE6a2WY/zN7jqSSOZPwun8SxlBmDDWOBguEbl9OxAHnusDRq5CCQ25N8o++0gnNz8XoQpa0+SuzXRb4HEVKppU3PaazgXafS0GwJB8boEmNIIuVe8OpdyXOrODwHTs5rZNnujQWjrosNgcRkfTeLubdoktczLNp3+kmN56qz4j2hdUaaQa1odIBFoD/qDrDMbC+ovzKeUU6d/4EV2bbjPCa9am54qd5RqMZFKbh0EgmDAaGkeIjY2VFxzA9yRRD5czIcwJc0BwNmyB+HQfi5qjwPGH0WvaC4tMZmlxGVrZa0EjpOmwA01hxfGHFrQ4uI+6XT4QDeANdhO0I5JRl6HjFx9mrrUm0msgyRTLKrm7vgl1juLSeqo8T2jcA9lN1QA28JDRa2Uht4N9+SD4LxWapFQ2dTi0AZjAdG21/3T6+GFJ7YdDhDhHiLToAWzrbQpJXG2uEK2nwzScIwuJxDctNndUwAC5vhBteXm5PkVbt7O0KDWl5L3HQAuLnEdQD8qBmPxFNrc72jwB2fEP8LQROghoPQSUuD4hUqQc1bEGJLaNEtbP/6OIn3XnSXH8mQwYqvTk0KFLDiJ7/EuDnxuWs8uY9Vl+KY0PcXPe7E1D951mN8gbD2V5xbHVmZvDQoF2pfWbVrQNgwGG+UFY6u8ST4qh/8AI+f2VIKTVSDSGYnEnYgdGflIVXUdfl039SjCwu/Cwfy0lQdy0Xmeu3ubLqjwKyKi2SP57LQcCxGR8bmAZ2mzGn3JPoqWhVg+EZjseR5+iIwL3Go1rdngvPWf7oZI7JoKZ0nh+J6+Z3VzQqyB/CslhKwn19PRX+CqzqvDyw1Y6ZYVdDtp1J9kLUYSHSNvboToPK6nBkkbmI3/AC1UVZpAOYgcgfGbf8ZhvrKGOLkFmI7Q072IE8hJ91lK58yfMn1Wx7QUm63d4t9PSAsjin9AOlvyC9vxf1EmxcC3xaea3PBXeDRo9d/RYTD7FbThBGSZN/lS8xJoWITxWXsuRbkD+q5/xWkA46/kF0CsWkX3CwvGhfaJU/DpOij6IeGOv0XQOAYhpYAucYN0OC3PZ95idBoq+ZH2IuzRYl7csETt6FYLF4QCu9gFjdq3LnSD5fksh2jOV7Kg8lHx27aQV2DswUIluGTTigbpftKz2OpJCmgo6lNSHEIatXTRtszoblSKLvl5V1YOAapSTAxWlTDFDmirKZzVRVHFOJid9+purqrhczaVMfhmOc3m3SFQY6jlcrCjxmKQYGjMGlufcC8Edb/AVdU1ZrZA+7nBskAkt2J8vlMYx2aMx5npaf0UQYdQDbkpX1Q0aFxMTPS6U1jsU6DDRZ0R1kA+q9jqkgMDjAH0g+EGNb7oWo4SHCYFspvB5omjQNSXNuLmYOm88gnSZnIgwzgwguMwQbcgZInnun03zppMgHNcn7zjzULK0PkMDmgmxuD5hTjEzM0h6EgD0QnYllngqlWczBcfehpieRfPuia+NrH/AHK7yNwarnD/AMh0fCqGYgR/tg+bjb0Uh4gBpQp+pef1UNWFMM+3tG5EbU2ZZ8zaT1UOIxea8GfzPMmZKEOOJ0ZTb6H9SmVMW87t9GtH6IrGaxzq0bA+clDvrTZxsNtv/IUZBPNLSpybfF1XVIFj2V3Xay02m2byHJW/CaoaRTaZc45nu8gYYDuLkk+XJV+RrYAvUO34epKL4VT8bSP+QnnaDHrISy5QDV4U/wB/0CvcC6Ikxpbf+io8KIjmraj0i0X5eq8vJG+xlIuvtEfTYHfe3XVDPcDm0JP88kO9wiSZuJ2AQuLrm9wByHhHwkjH7DZUceYS0k2En6i1o05Ei/ksbXdf6m3/AAgk+phaXizZE9TeL6cys+cNB39V6fjuMYiu2PwdIWBLyTyAA85Jstdh3BrY6aZv2CzuBpDM0wPe6vKUH+6h5ElJhQlara0b7H9VkuJyXHTa0Bax5aAf2KzGLEkxOvJHx+GNYHhmeK63PDqmVrQBCxuFHi6LYU6gAH9UfJdgLUVdFnO0bZYRyKuTiBZV3E/E1wUsTqVgfRlKVYwE8VyoWthzm8inhi7GlZeD4JTiCm53FK1l0Y0tAhI2ojpNgUFKjLLyG6G0ZqMRhEDUwaunoSopqyTRl+0GBOTO0Tl18uazPerpRZbT0WP7QcALJqM+nccvJdOKa6ZKSKqniJAF9yp3VwAM3pI1A2VZcJ2b+SuikTsNe+RYiElKq4+GYBsY5boYAuRdFkafKVujdh9PDsy2qN8jLT+SlcDS0fTM6wQ73sg2Vo+613yoq9Zmzcp9x7bKGrbDQVWrg/h8wIQ5chH1Bz/nqvMuqaUYLkb/AKJj3hRyFDUqIpCsf3nRTUyTvA6WQjDKMpstewWkZHg7YWG509uSseFhznsOgYIbsIv+qCFOfL+aqwwwiq0fda0SP+RGY/JS9pjUaXDmdNOassM6LeVtv6qow1SR7D+eytKNQAATrHmell52QCQXNjNr6DX15KGv9LjG4v8A10UYcd7X0+o21k6BCYmqTIJkEgCSXc7wNFOK5GAcWSRvfN7D2HpKrSzpPtHS6PxbBbXe8DX5VeKcxb5XZF0jE+FeRB8A11ub9FYNruj6gOoaEBToaW0Uoo+SnKmEdisQcp8bj6rPYh87uJ6lXGNHhMnfkqhwndVxdAI6AMrU0X+Aem6zdGl4gtNhW+EJc7GJ2kx/RQ12fkjIsh8S6/ouaL5AY/FOip6p9SomcSZFTXdK5kr0JdIrgV2RsqFEMeVG1kKZgU5M64xH5ivL0LymPqbmu5Dhs6qIVU5j7pqOENoUZVZ2roEUD5hXmF0QvaKlnw9ToJ9lkuQNnKK6jYxEPCY0LtUiARRpI2nTCFoVP7Kc1gpy5MhuIbGqrKz0TXrnRDFoPMJ4qhmMapmtT6dMcwpXU/4DKLYgO/yTWU5RHdzsVOxka6fzQIN0MkNpYcxoFOynzVlhabnMLxADCLQJvJ38lFVrhxsARzgfICi3INIjawWA1Nvfkp6b/wDUeRfQdRDQLpppBozZ2DWZdcRs3zTMG2wGm9r77o/02ZlxhTYX/f8AorGm701tz89ygsO2PQI6m6BsNlxTAkSl4hs2ib9LaeyHDmxqSb9LBSurATvYBCVHTsbJEhiGre8jT80jKcctOXNI9t7W56J4bbX5VG6NRN3V/IJzWCCogTcz8ppr21S0EH4kRESqru4VhjSSfmyEff06q8OEChKLb8loMK+wVBRbcXR4rwlyKwlvUrABAYvE3sh6uIQFatdCGMUA4nrOpKdh5IBUeNBKfh3kN03XRLmNFcL1kPcE5pR+DwTqgsEUeHNp3eYChfo7rVWU68r7uqP4m+6VD5fQPyL7FqVwFJh8QCqQVZR+ETy4RypGowjpCJczM0tO4I91WYKpARpq7pYyM4nLOKUjSqvYdifZCErUdt8HmIqt10d+6x4qLuh8lZzyVMn7xNNUqLMvAp9RLH95Kka4IZJmRo1hocn50C2opA7qg4mCnVANVLhBJBNv5qgGMzH91ZAw2+u0bJGkhkHCqLRtboeaGr4sNHhkfPyh3PsFAHAuAJygmJOg6oa82ayXDtzuk3APyr3BkC/6InCcDlo7p7HjkDfzITn8ErATkdHlPqoZMq6HUGPp19ZKm+1ifnmoWcFrfgf55SpqXA6sSQQJ1cQ0fK524hUWJ35tbS5mAoq+LtcttzPPoElTBMafFVpAzoXSfWJsmGjSH/zUvIFx/IIpL6Dr/In2kbvbbo79lH9sHP4RH2Jn/wBlO+lzcc9En+XjUPYRzk/stcfoOgP9r6rwqTvYXU32AEZg5hGmp15aKGrg4tmaBbQzfy3RuJtQd+JHMqHvhO6MdRYPvj/yUNUxFFpgucfJo/VUjz0hWku2LTfew90/vCmf5rQboKjvOBb3SO7RMH00h6n9AjpP0gfAJbRc7ZFUODPcZMAdbBA0O0lQiGhjP+QbJ9SUDxDiFd9qj3EdbD4Q0ndN0G4rpFrXNFjg0+M7x9PurICk1ghut1kcNmd/L+y2PAWABoeJabEnQHqdkZrX+QKfIx/FmsHhCq+IcSL2lux/gWnxHZ2jVB7s5XCbLIcRwbqRLXehQU0+EilcdgEea8nJE3IlMOaFPSqwh3PS0xKD5KItsPjkRU4gYVOGQmOqlBRQ1hGNxGYEG4KyuOwuU9NlfaptbDhwgq0HROcbMwlBU+NwpYb6c0IV0rkg00SJMqQSnQsKea1SNhMAU1JnNKxiWi2LlSVagnRICmVXJPYfQ19UIdxlecvMCdIBJTeRoUZR4pWB8NWoNrOIt7oFOZdBpMAdjeJVHQO8qGNy92vum8MfNSHGc/hkkmCfpJJ6obKnZEKVUG+bLGtSLCZEEGLrzXQfNG4PGsrhtOuctQCGVjo6LBtXl/2917F8NfSJziORtB6tO/ooS44Y3ZBTrHUTGhnVTGtpAHK97eX6qI0zH9xfyVxwvgznAOfmaIBDSJc79hbz6KcqHSZbcObGHbmABc4uvZonSd5ty3QWMoA/dINtSBN5gR0RFci8iXbgztpBmRrtZA4zEQLxEch/b1Ul2Mys4hDQf6e1ln6r5JKJ4jjc5Mafz4QErtxw1RGTseUwm6cCm1FVClrwijndAifn0WtoUGCAYMm4cIgxBBDhcTuCufYTFljpWobx0PYG94W2IcDcGdDzBHRSlB2MmWx7Osec1Ihp1LCYBG2Q/dPQ2UmDL6Ygl1IixLmA038tNCqDCcVcwhpeXDQnmPdaMcba8MafG3KWlp1JB8MO5Rv0CnKD9BQZSxLmgXBIJuP6KDjobWp7ZgJUb+HQ3vKLswEEtOoDtD15SqzEYkgmQQb2Ovspa0xk2il7leR8jmF5V5DsDtYrFuBA1dfcRoAJN99R6lBtT6dd4M53ug/SXQNZifQD0Umm+mXtIMfhAAfFpmmxsGiTN+ZATPsTQRmcd8wA0DW5nXnaQPMoF9R5++5syS0G0ky7zn9E04h8EZnOzSJcdGk+IAcyBErKD+wbL6D3UmESPBFMPjxF1+hOwuY2OidUwo8IBAMAHXXLncSTpAIsqx9V9wXugnT2tPwmtqP1zum513Op9rI6P7BsvoNxGHp5bvzAktaI1IiYv1+FVVOz2hD4kttEkBzoG4vqY5DZEOc+ZzumIB5TqR5z8JM77eN1py3+kxEj3PuqR2j7A6YEzhTSHO7zwtkEhm4BJBlwi8AG8ykwfC87S4uyw4g+GYAbmJN7co6i6LdVIZka0C1jNhOri38XXoq12JqCf9R1y4mDqXfVPmqpt+yTpMIr8OyMDi68tGWN3NzRmnUCCbboFz1KKtSpDcznAaAmw/gVnhuAWmo6ByGvujdfsK+einaTtcqww3BKtTWGDm79lcUxTpDwNg6kmSY6ckJieJc5S72+DAOK4S2mBLi49LBAFmwCsml1TUwDp16dFpcD2da0S+La633sn21XItmOpYAkSQiTg4ErSYmh3YMgOGvkDoFW4l0/tslcrNwVJp9EwhFVG3tuoSxGwEJCt+EdoalEBj4qUvwODTH/AFJFvLRVRaonoNKXDN0dAwXFsI+7DTpOOzg2m4HTwk2RVVjIDi9kbnO2I0EmVzFrSTCWpQgbKT8eP2PuzZcQ4vQZPjzkbNId5X0+Vl+IcTdVOmVo0A5dSq8J9JslVjijDoGzYgBOicaTuSOpgDRStcmsZQKsFeJlH4iiHdCgjSMopiuDRC9q8CjDgZGt0LUoFqZSTA4tBVCv/IGysKFQbyNDI09VSNcpqdcj9UGrAagY1wIh2ZoBA/6u1aQrali6WIYRUAzNOWYGhHgdOuog+ax1PEWClZiCJibqbh9jpl3/AJT5/wDpq8qnv3cyvJdEE//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data:image/jpeg;base64,/9j/4AAQSkZJRgABAQAAAQABAAD/2wCEAAkGBxQTEhQUExQUFRUVFBQVFxUVFxQUFBcUFRQXFxUVFBQYHCggGBolHBQUITEhJSkrLi4uFx8zODMsNygtLisBCgoKDg0OGhAQGywkHCQsLCwsLCwsLCwsLCwsLCwsLCwsLCwsLCwsLCwsLCwsLCwsLCwsLCwsLCwsLCwsLCwrLP/AABEIAK8BIQMBIgACEQEDEQH/xAAbAAABBQEBAAAAAAAAAAAAAAAEAQIDBQYHAP/EADwQAAEDAgQDBwEHAgcAAwEAAAEAAhEDIQQSMUEFUWEGEyJxgZGhMhRCUrHB0fDh8QcVIzNicpJDU3Mk/8QAGQEAAwEBAQAAAAAAAAAAAAAAAQIDAAQF/8QAKREAAgICAgICAgEEAwAAAAAAAAECEQMSITEEQSJREzJhQkOB0RQVI//aAAwDAQACEQMRAD8AwQcmVHrxKhqOXCkXZFWcgazkRWcg6hVoomyGoVGnuTYVUKIvJYSomGLycUhWMMXk6F4BYw1IpGUi4wAT6XRnDuC1qxhjD1JBACEpKPYUmyvSrXYLsLUJ8bgB0V/guxdEC7S4zAuVyZPOwx9jxxSZzOEpXYavZGg0CGAlMPZWlu0BS/7HGP8A8dnIV5dNxnZURLQPZZ7E4dtOZYDtMWXRj8mE+hXhaMkV4K/GFpO1pkdQYSs7PNf9FQA/hcqfkXsTUz5KYVeYrspiWiQzMObb/Cp6+Heww5paeohNGcZdMVpkS8vJwCcArVIE0BSNCUZI9CVKkKAw1NTimlEA0pQF5OCwKFAShqcAnQhYRmVIpIXlrMX70NVcpqrkHVcoRQ7ZDVchXlTVCoCrImyMryUhaPgnYTHYpuelQIZs+oRTaeozXI6xCawGchOpsLjABJNgAJJPIALpnC/8IatzisRTptgn/TzPPmXEAQFu+zf+HOFwRZWaDWqtaSDUcIJ2LWxDUu30Nr9nDuDdlsViaopUqFTNuXtcxjRzc5wgBdGP+GOGw+GdWrl9d7fCRTeWNzj6g2ACWiDfpouj4jjQplhqggkuJawZ76Nt9T5GgAVbw3Gfb6mYeHDUxLqYglziSWtqRvaS0bxySZJevYUkuzCcN7EVRQLqdGi1lUNdlqZzUyk+EF5acp6C6Kb/AIesbT8TGPqHwvaGFgaTEBj8pNt3WXW8ViA1kk5QPLQeapuL8Vc5je4ytLtTUYS6Buxg19VpY49X8gp36ObVOwgwWWoYdUcDlpUmvqFt9S6oWiNpMbozDVoBLqb5bOY02l1Mf9iLT/IV6zMxxdihUxNV4JFOzWtYNC9os1uuvoN1T8Yx9Z7MtOWMaXAsZ/pU9PphsPd1JInkuHPBOWs3/spHhcBAg/T5Ebjz5FF0aV/JY3sxxFzawGJoPfQBsKYcxjHW8Xh+ojk4krpVfDUvqovzg+4/VcGXwXD5Lotuyv7i5JUjaAiSpdPdJiqloG+q5+PQyZRcVYXHIy3OOXJAuwLCMppy7mPzK11HCiIiTrKHr4UNk7fJKpG4qw2cw4zwfISR8aBUrDlK6VxfDZ2m1tOn9fJYLH4UMdH89l6ni5/yRpk8kfaLjgXaAiGmOUlX+IZTxAAewTs4Bc9ZUINlqOEcROht1zGPYKPkYnB7w4Jp2jMdp+z5ZUJIMHQgQCqF3DngSBIHLX2XX8bhRVpkFsmNyT5Ln2KpPo1DsQfQq/i+W8ip9oWWNdmaATgFsaXDaOMHhinX5fdd/VZviXDKlB2Wo0tPOLHyXXHKpOumI40BppTiUwqoohKalK8iY8pGhNAUtNqDMODU/KlaFIGpQkWVIp8q8gYJrVEI+olq1EO5yKiZsUlH8A4M/FVm02WGr3wSGM3cY1PIblRcH4e7EVqdFmr3QTrlbq50bwATHMgLuvCuCtwFB7KbW03OIyO+uoARGd5OrpMAD8MBCTro0VZT8J7E4KlWphtJ9SoyHO7x2YM/C+qD4WE6hsF3IWlbnEAhtwTJmZBEcw60FVNDK1jMrmAOJJLnZnzJzn/nUcQROjQDFgELg8fVdiTMNpMa5z95YA4m+0dNIUoJyfZZxLyjXpUpewue5wBAHiiSQBlHUFR8Y4+ym8MJzFwEgXyz+Lkeix7+M1qdGmaFNrm1s2d7pzHNUdkaCPN3vbdXmC4BRZSDyRmLZqS6zZHigTpY68kd5euzVHuRBisaMQSaZZ3jW3c8GBBsYEwL6fsqV3EcRgX94GscCCDGZtN5sMxBu0gxB3BPRXf+b4ai2oWNNR+UiGgZQcpnM8bE8+qseIU6VTCEyQe7Dg1jcwlo1aGzIm99glcJ3sn8hZNPiuAngj3V2tNQhzraAtYXRJyg7DS+sI7jmMbh2Hu256kbQfzsPgLN9luOU3B1PMZY5jAYM1DZvhaNBJ08yrriE5HBzRlI1IgzeI32+U+B1DZ/t7FX7V6Oc8Y4pWhzc0Pd4nlkxc/7bOYgjM46+Sv+HVMzJHKxgExHPRZzjOUOBMCNhoTPuT/OiK4VxIhrfpY293ET6beyh5WVNKSLqKSodR44cF9VKnUbMwSWkTclp5ea1X+HuOZiG1iG5QXTkb9LZuMjtT12WD4pS77OWte/K0uLneBoA3l1z6BFdm+E1Sx//wDRUpNiXspsLG5SAYfVLpuItbotjk5pOuhHSTRpeL8fpfaHUTlzjdhlpdeWH/lAlNwGKDjIMjSdp5Bc97WY1rntpYZrWU6O7QGkvP3nQdTyueZJK1fY3GmrQY9whwJHTwmJC8/yMP8AcHUvRs6Nh1Q+IEzJt/PZK0xc30t+6bin9JOwH5n91y73wMipxviFhA+fQLE9ocFBnn7rfOp/iPoLD3Wd7QUQW+/qqeNPWY75VGAq04Onz+yM4ZiIdElC4tsEqGjVgiD+S9mUd4nN0zonCn5jtfb+6qu1vD8wzBokckPwnEkx4iPdW+LpZhe5jWy8hr8WSyiZzelVdTcCDBBXReF16WOo5KwBdGu6wnGcLlcV7gONdTqCF6eWCywUlwxenTHdqey1TCukAupHR0adCs/C7dgqza9MseJY4XB0nouadquzhw73FkmnPLSea3jeVt8J9k5RM1C8GqQBKGrtJiNapWtSNClaEAitCka1NAUjQlYRMq8nwlQMVzimqQhLlVUIX/8Ah+H/AG2nkEn9CQL9LifILuHaDiLcoZIaXjLneQ3LEnM2dTqR5bCSuU/4c4llInepUa8E6RGgHWCSthicbSrnval+7eRTpukMGYN+sH6ogmN5XNPJ8mjoxw4TLHiePbRos7sS4tBZOjWCwdBvB5767rL4LFVXNxJLoY5vducB95zg8gDya6w3cOYVhxDi7KjiXsEzBc68sbqGgC2l16liabiAGinTpvzNZs6rMtM/e8QDj/1AWgptqujTkkqLHJUy0MPTY3K1rGSHDwwSKjiNZkWG8o12KoMd3b3DM2ZJJdDom7udyPUofFFtJgqGaVOmMzn6teGtOYl2tyWgamZ5LP8ACDhqYz1ACXMloaSWgusHF9puPlXa1Yi5NHgOEtyvYZeHDxCPEC4EtcBNhBPxyRHD8cadNzajmuysY5omD3cQYtci4020FkLw/jdOmRTqVGuLRmZUsNR9DnRYRpa0IXtHkqFrqQlsPblgAkOGU1ASDIkkQIF95VcVONoTJadMH7LU2Hv6jG5WuxNVzSSPpGQCHcpzQr/F4oBtzAgxqSbfdbqf6rG8Cq1nNDGFrYcfFlDnkbQ0yGnXZXuLx9KkJe7NUAjXPU9f6ryMmZq1H2NFFLxTDSSQ0ze5iYB9h5XScJo+KA3MdyOXV2qixnEnvju2Bsizql3XOoYNVEcLiq4HfVjSoi2apko0+sMEZvUlTa2hRRyNG/jmBoA52mpVPgNOj4xBEw9wkN28MzZZDiuIxWNa8M8FGnLnCYYNZJebF2ulzdWFbj2Cwvhw9M4t5ES4ZKXoIlw8gFnuLccNd04oyBGTDUQKdFoE2IHU7++y68LlrXRN9kPFMdTdRbSoNytZk7x8x3rmiGgN5XJWs7FYuaAuM3IWgbSOovK51isSXmSBOgDQA1vtqVpOxWIIc5sfU0eQDeal5UP/ADY8DprK06e/7deqJeQATz15+arMLVgAb8v1KsGG17n4HkvE5vksA1ST0v5lUvFqUtO3qYV7XGu5QWLYC0zJP4RAt1d+irj7s1nMeJUYcbqvty+Z/ZaDjtIBxiL7D5us3UH621Xv4XtFEciNDwXERBtY6+GPlbfCvaWyRIj8RI+Aua8LfBvJtoIW64ZWmkAdd7yvO82CTsMWZ7tPhxJIj5WRp1IK3/G8NImBcLBYunDiF0+FPaNDTXCZvOy3FNphanG0m1qZa4Ahwj1XMuBYnLBXRcFXDmC4XJ5SePJaF7OV8W4YaNVzDpNjzCCLF0XtbwsPZnabi/mN1hDTXo4cu8UybXIIAntCmFAlFUcIquaQyiCNapWMRwwqU0FP8iY2jA8qVFdyvI7o2jKnEUoJCYxiNxYkptGlJA5kD3/urXwSo0/+XBnDS+CXtIfIkZcxE6a2WY/zN7jqSSOZPwun8SxlBmDDWOBguEbl9OxAHnusDRq5CCQ25N8o++0gnNz8XoQpa0+SuzXRb4HEVKppU3PaazgXafS0GwJB8boEmNIIuVe8OpdyXOrODwHTs5rZNnujQWjrosNgcRkfTeLubdoktczLNp3+kmN56qz4j2hdUaaQa1odIBFoD/qDrDMbC+ovzKeUU6d/4EV2bbjPCa9am54qd5RqMZFKbh0EgmDAaGkeIjY2VFxzA9yRRD5czIcwJc0BwNmyB+HQfi5qjwPGH0WvaC4tMZmlxGVrZa0EjpOmwA01hxfGHFrQ4uI+6XT4QDeANdhO0I5JRl6HjFx9mrrUm0msgyRTLKrm7vgl1juLSeqo8T2jcA9lN1QA28JDRa2Uht4N9+SD4LxWapFQ2dTi0AZjAdG21/3T6+GFJ7YdDhDhHiLToAWzrbQpJXG2uEK2nwzScIwuJxDctNndUwAC5vhBteXm5PkVbt7O0KDWl5L3HQAuLnEdQD8qBmPxFNrc72jwB2fEP8LQROghoPQSUuD4hUqQc1bEGJLaNEtbP/6OIn3XnSXH8mQwYqvTk0KFLDiJ7/EuDnxuWs8uY9Vl+KY0PcXPe7E1D951mN8gbD2V5xbHVmZvDQoF2pfWbVrQNgwGG+UFY6u8ST4qh/8AI+f2VIKTVSDSGYnEnYgdGflIVXUdfl039SjCwu/Cwfy0lQdy0Xmeu3ubLqjwKyKi2SP57LQcCxGR8bmAZ2mzGn3JPoqWhVg+EZjseR5+iIwL3Go1rdngvPWf7oZI7JoKZ0nh+J6+Z3VzQqyB/CslhKwn19PRX+CqzqvDyw1Y6ZYVdDtp1J9kLUYSHSNvboToPK6nBkkbmI3/AC1UVZpAOYgcgfGbf8ZhvrKGOLkFmI7Q072IE8hJ91lK58yfMn1Wx7QUm63d4t9PSAsjin9AOlvyC9vxf1EmxcC3xaea3PBXeDRo9d/RYTD7FbThBGSZN/lS8xJoWITxWXsuRbkD+q5/xWkA46/kF0CsWkX3CwvGhfaJU/DpOij6IeGOv0XQOAYhpYAucYN0OC3PZ95idBoq+ZH2IuzRYl7csETt6FYLF4QCu9gFjdq3LnSD5fksh2jOV7Kg8lHx27aQV2DswUIluGTTigbpftKz2OpJCmgo6lNSHEIatXTRtszoblSKLvl5V1YOAapSTAxWlTDFDmirKZzVRVHFOJid9+purqrhczaVMfhmOc3m3SFQY6jlcrCjxmKQYGjMGlufcC8Edb/AVdU1ZrZA+7nBskAkt2J8vlMYx2aMx5npaf0UQYdQDbkpX1Q0aFxMTPS6U1jsU6DDRZ0R1kA+q9jqkgMDjAH0g+EGNb7oWo4SHCYFspvB5omjQNSXNuLmYOm88gnSZnIgwzgwguMwQbcgZInnun03zppMgHNcn7zjzULK0PkMDmgmxuD5hTjEzM0h6EgD0QnYllngqlWczBcfehpieRfPuia+NrH/AHK7yNwarnD/AMh0fCqGYgR/tg+bjb0Uh4gBpQp+pef1UNWFMM+3tG5EbU2ZZ8zaT1UOIxea8GfzPMmZKEOOJ0ZTb6H9SmVMW87t9GtH6IrGaxzq0bA+clDvrTZxsNtv/IUZBPNLSpybfF1XVIFj2V3Xay02m2byHJW/CaoaRTaZc45nu8gYYDuLkk+XJV+RrYAvUO34epKL4VT8bSP+QnnaDHrISy5QDV4U/wB/0CvcC6Ikxpbf+io8KIjmraj0i0X5eq8vJG+xlIuvtEfTYHfe3XVDPcDm0JP88kO9wiSZuJ2AQuLrm9wByHhHwkjH7DZUceYS0k2En6i1o05Ei/ksbXdf6m3/AAgk+phaXizZE9TeL6cys+cNB39V6fjuMYiu2PwdIWBLyTyAA85Jstdh3BrY6aZv2CzuBpDM0wPe6vKUH+6h5ElJhQlara0b7H9VkuJyXHTa0Bax5aAf2KzGLEkxOvJHx+GNYHhmeK63PDqmVrQBCxuFHi6LYU6gAH9UfJdgLUVdFnO0bZYRyKuTiBZV3E/E1wUsTqVgfRlKVYwE8VyoWthzm8inhi7GlZeD4JTiCm53FK1l0Y0tAhI2ojpNgUFKjLLyG6G0ZqMRhEDUwaunoSopqyTRl+0GBOTO0Tl18uazPerpRZbT0WP7QcALJqM+nccvJdOKa6ZKSKqniJAF9yp3VwAM3pI1A2VZcJ2b+SuikTsNe+RYiElKq4+GYBsY5boYAuRdFkafKVujdh9PDsy2qN8jLT+SlcDS0fTM6wQ73sg2Vo+613yoq9Zmzcp9x7bKGrbDQVWrg/h8wIQ5chH1Bz/nqvMuqaUYLkb/AKJj3hRyFDUqIpCsf3nRTUyTvA6WQjDKMpstewWkZHg7YWG509uSseFhznsOgYIbsIv+qCFOfL+aqwwwiq0fda0SP+RGY/JS9pjUaXDmdNOassM6LeVtv6qow1SR7D+eytKNQAATrHmell52QCQXNjNr6DX15KGv9LjG4v8A10UYcd7X0+o21k6BCYmqTIJkEgCSXc7wNFOK5GAcWSRvfN7D2HpKrSzpPtHS6PxbBbXe8DX5VeKcxb5XZF0jE+FeRB8A11ub9FYNruj6gOoaEBToaW0Uoo+SnKmEdisQcp8bj6rPYh87uJ6lXGNHhMnfkqhwndVxdAI6AMrU0X+Aem6zdGl4gtNhW+EJc7GJ2kx/RQ12fkjIsh8S6/ouaL5AY/FOip6p9SomcSZFTXdK5kr0JdIrgV2RsqFEMeVG1kKZgU5M64xH5ivL0LymPqbmu5Dhs6qIVU5j7pqOENoUZVZ2roEUD5hXmF0QvaKlnw9ToJ9lkuQNnKK6jYxEPCY0LtUiARRpI2nTCFoVP7Kc1gpy5MhuIbGqrKz0TXrnRDFoPMJ4qhmMapmtT6dMcwpXU/4DKLYgO/yTWU5RHdzsVOxka6fzQIN0MkNpYcxoFOynzVlhabnMLxADCLQJvJ38lFVrhxsARzgfICi3INIjawWA1Nvfkp6b/wDUeRfQdRDQLpppBozZ2DWZdcRs3zTMG2wGm9r77o/02ZlxhTYX/f8AorGm701tz89ygsO2PQI6m6BsNlxTAkSl4hs2ib9LaeyHDmxqSb9LBSurATvYBCVHTsbJEhiGre8jT80jKcctOXNI9t7W56J4bbX5VG6NRN3V/IJzWCCogTcz8ppr21S0EH4kRESqru4VhjSSfmyEff06q8OEChKLb8loMK+wVBRbcXR4rwlyKwlvUrABAYvE3sh6uIQFatdCGMUA4nrOpKdh5IBUeNBKfh3kN03XRLmNFcL1kPcE5pR+DwTqgsEUeHNp3eYChfo7rVWU68r7uqP4m+6VD5fQPyL7FqVwFJh8QCqQVZR+ETy4RypGowjpCJczM0tO4I91WYKpARpq7pYyM4nLOKUjSqvYdifZCErUdt8HmIqt10d+6x4qLuh8lZzyVMn7xNNUqLMvAp9RLH95Kka4IZJmRo1hocn50C2opA7qg4mCnVANVLhBJBNv5qgGMzH91ZAw2+u0bJGkhkHCqLRtboeaGr4sNHhkfPyh3PsFAHAuAJygmJOg6oa82ayXDtzuk3APyr3BkC/6InCcDlo7p7HjkDfzITn8ErATkdHlPqoZMq6HUGPp19ZKm+1ifnmoWcFrfgf55SpqXA6sSQQJ1cQ0fK524hUWJ35tbS5mAoq+LtcttzPPoElTBMafFVpAzoXSfWJsmGjSH/zUvIFx/IIpL6Dr/In2kbvbbo79lH9sHP4RH2Jn/wBlO+lzcc9En+XjUPYRzk/stcfoOgP9r6rwqTvYXU32AEZg5hGmp15aKGrg4tmaBbQzfy3RuJtQd+JHMqHvhO6MdRYPvj/yUNUxFFpgucfJo/VUjz0hWku2LTfew90/vCmf5rQboKjvOBb3SO7RMH00h6n9AjpP0gfAJbRc7ZFUODPcZMAdbBA0O0lQiGhjP+QbJ9SUDxDiFd9qj3EdbD4Q0ndN0G4rpFrXNFjg0+M7x9PurICk1ghut1kcNmd/L+y2PAWABoeJabEnQHqdkZrX+QKfIx/FmsHhCq+IcSL2lux/gWnxHZ2jVB7s5XCbLIcRwbqRLXehQU0+EilcdgEea8nJE3IlMOaFPSqwh3PS0xKD5KItsPjkRU4gYVOGQmOqlBRQ1hGNxGYEG4KyuOwuU9NlfaptbDhwgq0HROcbMwlBU+NwpYb6c0IV0rkg00SJMqQSnQsKea1SNhMAU1JnNKxiWi2LlSVagnRICmVXJPYfQ19UIdxlecvMCdIBJTeRoUZR4pWB8NWoNrOIt7oFOZdBpMAdjeJVHQO8qGNy92vum8MfNSHGc/hkkmCfpJJ6obKnZEKVUG+bLGtSLCZEEGLrzXQfNG4PGsrhtOuctQCGVjo6LBtXl/2917F8NfSJziORtB6tO/ooS44Y3ZBTrHUTGhnVTGtpAHK97eX6qI0zH9xfyVxwvgznAOfmaIBDSJc79hbz6KcqHSZbcObGHbmABc4uvZonSd5ty3QWMoA/dINtSBN5gR0RFci8iXbgztpBmRrtZA4zEQLxEch/b1Ul2Mys4hDQf6e1ln6r5JKJ4jjc5Mafz4QErtxw1RGTseUwm6cCm1FVClrwijndAifn0WtoUGCAYMm4cIgxBBDhcTuCufYTFljpWobx0PYG94W2IcDcGdDzBHRSlB2MmWx7Osec1Ihp1LCYBG2Q/dPQ2UmDL6Ygl1IixLmA038tNCqDCcVcwhpeXDQnmPdaMcba8MafG3KWlp1JB8MO5Rv0CnKD9BQZSxLmgXBIJuP6KDjobWp7ZgJUb+HQ3vKLswEEtOoDtD15SqzEYkgmQQb2Ovspa0xk2il7leR8jmF5V5DsDtYrFuBA1dfcRoAJN99R6lBtT6dd4M53ug/SXQNZifQD0Umm+mXtIMfhAAfFpmmxsGiTN+ZATPsTQRmcd8wA0DW5nXnaQPMoF9R5++5syS0G0ky7zn9E04h8EZnOzSJcdGk+IAcyBErKD+wbL6D3UmESPBFMPjxF1+hOwuY2OidUwo8IBAMAHXXLncSTpAIsqx9V9wXugnT2tPwmtqP1zum513Op9rI6P7BsvoNxGHp5bvzAktaI1IiYv1+FVVOz2hD4kttEkBzoG4vqY5DZEOc+ZzumIB5TqR5z8JM77eN1py3+kxEj3PuqR2j7A6YEzhTSHO7zwtkEhm4BJBlwi8AG8ykwfC87S4uyw4g+GYAbmJN7co6i6LdVIZka0C1jNhOri38XXoq12JqCf9R1y4mDqXfVPmqpt+yTpMIr8OyMDi68tGWN3NzRmnUCCbboFz1KKtSpDcznAaAmw/gVnhuAWmo6ByGvujdfsK+einaTtcqww3BKtTWGDm79lcUxTpDwNg6kmSY6ckJieJc5S72+DAOK4S2mBLi49LBAFmwCsml1TUwDp16dFpcD2da0S+La633sn21XItmOpYAkSQiTg4ErSYmh3YMgOGvkDoFW4l0/tslcrNwVJp9EwhFVG3tuoSxGwEJCt+EdoalEBj4qUvwODTH/AFJFvLRVRaonoNKXDN0dAwXFsI+7DTpOOzg2m4HTwk2RVVjIDi9kbnO2I0EmVzFrSTCWpQgbKT8eP2PuzZcQ4vQZPjzkbNId5X0+Vl+IcTdVOmVo0A5dSq8J9JslVjijDoGzYgBOicaTuSOpgDRStcmsZQKsFeJlH4iiHdCgjSMopiuDRC9q8CjDgZGt0LUoFqZSTA4tBVCv/IGysKFQbyNDI09VSNcpqdcj9UGrAagY1wIh2ZoBA/6u1aQrali6WIYRUAzNOWYGhHgdOuog+ax1PEWClZiCJibqbh9jpl3/AJT5/wDpq8qnv3cyvJdEE//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0" name="Picture 6" descr="http://aquafisher.org.ua/wp-content/uploads/Viviparus_viviparus3.jpg"/>
          <p:cNvPicPr>
            <a:picLocks noChangeAspect="1" noChangeArrowheads="1"/>
          </p:cNvPicPr>
          <p:nvPr/>
        </p:nvPicPr>
        <p:blipFill>
          <a:blip r:embed="rId3" cstate="print"/>
          <a:srcRect/>
          <a:stretch>
            <a:fillRect/>
          </a:stretch>
        </p:blipFill>
        <p:spPr bwMode="auto">
          <a:xfrm>
            <a:off x="251520" y="692696"/>
            <a:ext cx="3602980" cy="25202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proza.ru/pics/2011/11/24/1069.jpg"/>
          <p:cNvPicPr>
            <a:picLocks noChangeAspect="1" noChangeArrowheads="1"/>
          </p:cNvPicPr>
          <p:nvPr/>
        </p:nvPicPr>
        <p:blipFill>
          <a:blip r:embed="rId2" cstate="print"/>
          <a:srcRect/>
          <a:stretch>
            <a:fillRect/>
          </a:stretch>
        </p:blipFill>
        <p:spPr bwMode="auto">
          <a:xfrm>
            <a:off x="0" y="980728"/>
            <a:ext cx="3883408" cy="2011887"/>
          </a:xfrm>
          <a:prstGeom prst="rect">
            <a:avLst/>
          </a:prstGeom>
          <a:noFill/>
        </p:spPr>
      </p:pic>
      <p:sp>
        <p:nvSpPr>
          <p:cNvPr id="3" name="TextBox 2"/>
          <p:cNvSpPr txBox="1"/>
          <p:nvPr/>
        </p:nvSpPr>
        <p:spPr>
          <a:xfrm>
            <a:off x="3131840" y="116632"/>
            <a:ext cx="2592288"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ПИННА</a:t>
            </a:r>
          </a:p>
        </p:txBody>
      </p:sp>
      <p:sp>
        <p:nvSpPr>
          <p:cNvPr id="7" name="Прямоугольник 6"/>
          <p:cNvSpPr/>
          <p:nvPr/>
        </p:nvSpPr>
        <p:spPr>
          <a:xfrm>
            <a:off x="3995936" y="836712"/>
            <a:ext cx="5040560" cy="5262979"/>
          </a:xfrm>
          <a:prstGeom prst="rect">
            <a:avLst/>
          </a:prstGeom>
        </p:spPr>
        <p:txBody>
          <a:bodyPr wrap="square">
            <a:spAutoFit/>
          </a:bodyPr>
          <a:lstStyle/>
          <a:p>
            <a:pPr algn="ctr"/>
            <a:r>
              <a:rPr lang="ru-RU" sz="1600" b="1" i="1" dirty="0" err="1">
                <a:latin typeface="Times New Roman" pitchFamily="18" charset="0"/>
                <a:cs typeface="Times New Roman" pitchFamily="18" charset="0"/>
              </a:rPr>
              <a:t>Пи́нны</a:t>
            </a:r>
            <a:r>
              <a:rPr lang="ru-RU" sz="1600" dirty="0">
                <a:latin typeface="Times New Roman" pitchFamily="18" charset="0"/>
                <a:cs typeface="Times New Roman" pitchFamily="18" charset="0"/>
              </a:rPr>
              <a:t> (</a:t>
            </a:r>
            <a:r>
              <a:rPr lang="ru-RU" sz="1600" dirty="0">
                <a:latin typeface="Times New Roman" pitchFamily="18" charset="0"/>
                <a:cs typeface="Times New Roman" pitchFamily="18" charset="0"/>
                <a:hlinkClick r:id="rId3" tooltip="Латинский язык"/>
              </a:rPr>
              <a:t>лат.</a:t>
            </a:r>
            <a:r>
              <a:rPr lang="ru-RU" sz="1600" dirty="0">
                <a:latin typeface="Times New Roman" pitchFamily="18" charset="0"/>
                <a:cs typeface="Times New Roman" pitchFamily="18" charset="0"/>
              </a:rPr>
              <a:t> </a:t>
            </a:r>
            <a:r>
              <a:rPr lang="ru-RU" sz="1600" i="1" dirty="0" err="1">
                <a:latin typeface="Times New Roman" pitchFamily="18" charset="0"/>
                <a:cs typeface="Times New Roman" pitchFamily="18" charset="0"/>
              </a:rPr>
              <a:t>Pinna</a:t>
            </a:r>
            <a:r>
              <a:rPr lang="ru-RU" sz="1600" dirty="0">
                <a:latin typeface="Times New Roman" pitchFamily="18" charset="0"/>
                <a:cs typeface="Times New Roman" pitchFamily="18" charset="0"/>
              </a:rPr>
              <a:t>)  -  </a:t>
            </a:r>
            <a:r>
              <a:rPr lang="ru-RU" sz="1600" dirty="0">
                <a:solidFill>
                  <a:srgbClr val="002060"/>
                </a:solidFill>
                <a:latin typeface="Times New Roman" pitchFamily="18" charset="0"/>
                <a:cs typeface="Times New Roman" pitchFamily="18" charset="0"/>
              </a:rPr>
              <a:t>род пресноводных </a:t>
            </a:r>
          </a:p>
          <a:p>
            <a:pPr algn="ctr"/>
            <a:r>
              <a:rPr lang="ru-RU" sz="1600" dirty="0">
                <a:solidFill>
                  <a:srgbClr val="002060"/>
                </a:solidFill>
                <a:latin typeface="Times New Roman" pitchFamily="18" charset="0"/>
                <a:cs typeface="Times New Roman" pitchFamily="18" charset="0"/>
              </a:rPr>
              <a:t>двустворчатых моллюсков. Раковина удлинённая, клиновидная, длиной от 80 до 90 см. Острым концом моллюск прикрепляется к твёрдым предметам на морском дне при помощи сети из нитей  «</a:t>
            </a:r>
            <a:r>
              <a:rPr lang="ru-RU" sz="1600" dirty="0" err="1">
                <a:solidFill>
                  <a:srgbClr val="002060"/>
                </a:solidFill>
                <a:latin typeface="Times New Roman" pitchFamily="18" charset="0"/>
                <a:cs typeface="Times New Roman" pitchFamily="18" charset="0"/>
              </a:rPr>
              <a:t>биссуса</a:t>
            </a:r>
            <a:r>
              <a:rPr lang="ru-RU" sz="1600" dirty="0">
                <a:solidFill>
                  <a:srgbClr val="002060"/>
                </a:solidFill>
                <a:latin typeface="Times New Roman" pitchFamily="18" charset="0"/>
                <a:cs typeface="Times New Roman" pitchFamily="18" charset="0"/>
              </a:rPr>
              <a:t>».</a:t>
            </a:r>
          </a:p>
          <a:p>
            <a:pPr algn="ctr"/>
            <a:r>
              <a:rPr lang="ru-RU" sz="1600" dirty="0">
                <a:solidFill>
                  <a:srgbClr val="002060"/>
                </a:solidFill>
                <a:latin typeface="Times New Roman" pitchFamily="18" charset="0"/>
                <a:cs typeface="Times New Roman" pitchFamily="18" charset="0"/>
              </a:rPr>
              <a:t>Окраска раковин </a:t>
            </a:r>
            <a:r>
              <a:rPr lang="ru-RU" sz="1600" dirty="0" err="1">
                <a:solidFill>
                  <a:srgbClr val="002060"/>
                </a:solidFill>
                <a:latin typeface="Times New Roman" pitchFamily="18" charset="0"/>
                <a:cs typeface="Times New Roman" pitchFamily="18" charset="0"/>
              </a:rPr>
              <a:t>пинны</a:t>
            </a:r>
            <a:r>
              <a:rPr lang="ru-RU" sz="1600" dirty="0">
                <a:solidFill>
                  <a:srgbClr val="002060"/>
                </a:solidFill>
                <a:latin typeface="Times New Roman" pitchFamily="18" charset="0"/>
                <a:cs typeface="Times New Roman" pitchFamily="18" charset="0"/>
              </a:rPr>
              <a:t> красноватая или розоватая, внутренняя поверхность створок на половину длины раковины (считая от макушки) покрыта перламутровым слоем. </a:t>
            </a:r>
            <a:r>
              <a:rPr lang="ru-RU" sz="1600" dirty="0" err="1">
                <a:solidFill>
                  <a:srgbClr val="002060"/>
                </a:solidFill>
                <a:latin typeface="Times New Roman" pitchFamily="18" charset="0"/>
                <a:cs typeface="Times New Roman" pitchFamily="18" charset="0"/>
              </a:rPr>
              <a:t>Пинны</a:t>
            </a:r>
            <a:r>
              <a:rPr lang="ru-RU" sz="1600" dirty="0">
                <a:solidFill>
                  <a:srgbClr val="002060"/>
                </a:solidFill>
                <a:latin typeface="Times New Roman" pitchFamily="18" charset="0"/>
                <a:cs typeface="Times New Roman" pitchFamily="18" charset="0"/>
              </a:rPr>
              <a:t> живут в полупогруженном в дно виде, и задняя часть их раковины сильно приподнята над поверхностью грунта. Все основные органы моллюска располагаются в передней части, задняя же часть хрупкая и при сильном волнении моря легко обламывается. Впоследствии края мантии вновь восстанавливают разрушенные участки, причем довольно быстро: за три дня регенерирует 3-4 см раковины. Выброшенный штормом на поверхность дна моллюск может вновь зарыться в грунт. В раковинах </a:t>
            </a:r>
            <a:r>
              <a:rPr lang="ru-RU" sz="1600" dirty="0" err="1">
                <a:solidFill>
                  <a:srgbClr val="002060"/>
                </a:solidFill>
                <a:latin typeface="Times New Roman" pitchFamily="18" charset="0"/>
                <a:cs typeface="Times New Roman" pitchFamily="18" charset="0"/>
              </a:rPr>
              <a:t>пинны</a:t>
            </a:r>
            <a:r>
              <a:rPr lang="ru-RU" sz="1600" dirty="0">
                <a:solidFill>
                  <a:srgbClr val="002060"/>
                </a:solidFill>
                <a:latin typeface="Times New Roman" pitchFamily="18" charset="0"/>
                <a:cs typeface="Times New Roman" pitchFamily="18" charset="0"/>
              </a:rPr>
              <a:t> иногда встречаются жемчужины красноватого или темного цвета.</a:t>
            </a:r>
          </a:p>
        </p:txBody>
      </p:sp>
      <p:pic>
        <p:nvPicPr>
          <p:cNvPr id="6146" name="Picture 2" descr="https://upload.wikimedia.org/wikipedia/commons/2/20/Pinna_carnea_000.jpg"/>
          <p:cNvPicPr>
            <a:picLocks noChangeAspect="1" noChangeArrowheads="1"/>
          </p:cNvPicPr>
          <p:nvPr/>
        </p:nvPicPr>
        <p:blipFill>
          <a:blip r:embed="rId4" cstate="print"/>
          <a:srcRect/>
          <a:stretch>
            <a:fillRect/>
          </a:stretch>
        </p:blipFill>
        <p:spPr bwMode="auto">
          <a:xfrm>
            <a:off x="107504" y="3429000"/>
            <a:ext cx="3995936" cy="32475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kiwi-taucher.de/kiwi/_data/1-Ohrschlammschnecke-radix2.jpg"/>
          <p:cNvPicPr>
            <a:picLocks noChangeAspect="1" noChangeArrowheads="1"/>
          </p:cNvPicPr>
          <p:nvPr/>
        </p:nvPicPr>
        <p:blipFill>
          <a:blip r:embed="rId2" cstate="print"/>
          <a:srcRect/>
          <a:stretch>
            <a:fillRect/>
          </a:stretch>
        </p:blipFill>
        <p:spPr bwMode="auto">
          <a:xfrm>
            <a:off x="155509" y="908720"/>
            <a:ext cx="2904323" cy="2178242"/>
          </a:xfrm>
          <a:prstGeom prst="rect">
            <a:avLst/>
          </a:prstGeom>
          <a:noFill/>
        </p:spPr>
      </p:pic>
      <p:sp>
        <p:nvSpPr>
          <p:cNvPr id="5" name="TextBox 4"/>
          <p:cNvSpPr txBox="1"/>
          <p:nvPr/>
        </p:nvSpPr>
        <p:spPr>
          <a:xfrm>
            <a:off x="2051720" y="404664"/>
            <a:ext cx="489654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ПРУДОВИК</a:t>
            </a:r>
          </a:p>
        </p:txBody>
      </p:sp>
      <p:sp>
        <p:nvSpPr>
          <p:cNvPr id="7" name="Прямоугольник 6"/>
          <p:cNvSpPr/>
          <p:nvPr/>
        </p:nvSpPr>
        <p:spPr>
          <a:xfrm>
            <a:off x="323528" y="3501008"/>
            <a:ext cx="8568952" cy="2862322"/>
          </a:xfrm>
          <a:prstGeom prst="rect">
            <a:avLst/>
          </a:prstGeom>
        </p:spPr>
        <p:txBody>
          <a:bodyPr wrap="square">
            <a:spAutoFit/>
          </a:bodyPr>
          <a:lstStyle/>
          <a:p>
            <a:pPr algn="ctr"/>
            <a:r>
              <a:rPr lang="ru-RU" b="1" i="1" dirty="0">
                <a:solidFill>
                  <a:srgbClr val="002060"/>
                </a:solidFill>
                <a:latin typeface="Times New Roman" pitchFamily="18" charset="0"/>
                <a:cs typeface="Times New Roman" pitchFamily="18" charset="0"/>
              </a:rPr>
              <a:t>Прудовика</a:t>
            </a:r>
            <a:r>
              <a:rPr lang="ru-RU" dirty="0">
                <a:solidFill>
                  <a:srgbClr val="002060"/>
                </a:solidFill>
                <a:latin typeface="Times New Roman" pitchFamily="18" charset="0"/>
                <a:cs typeface="Times New Roman" pitchFamily="18" charset="0"/>
              </a:rPr>
              <a:t> можно повстречать в любом нашем пруду — отсюда и название. Эта крупная (4 — 5 см) коричневая улитка с раковиной-конусом селится у самой поверхности воды. </a:t>
            </a:r>
            <a:br>
              <a:rPr lang="ru-RU" dirty="0">
                <a:solidFill>
                  <a:srgbClr val="002060"/>
                </a:solidFill>
                <a:latin typeface="Times New Roman" pitchFamily="18" charset="0"/>
                <a:cs typeface="Times New Roman" pitchFamily="18" charset="0"/>
              </a:rPr>
            </a:br>
            <a:r>
              <a:rPr lang="ru-RU" dirty="0">
                <a:solidFill>
                  <a:srgbClr val="002060"/>
                </a:solidFill>
                <a:latin typeface="Times New Roman" pitchFamily="18" charset="0"/>
                <a:cs typeface="Times New Roman" pitchFamily="18" charset="0"/>
              </a:rPr>
              <a:t>У прудовика нет длинной дыхательной трубки, так что ему нельзя заплывать глубоко. В качестве свидетельства былой «сухопутной» жизни прудовиков у них осталось легкое — орган воздушного дыхания. Но не все прудовики живут в мелких озерах и речках и имеют возможность всплыть на поверхность, чтобы подышать. Поэтому у тех моллюсков, которые живут на дне глубоких альпийских озер, легкое заполнено водой, т. е. выполняет роль жабры.  Питается прудовик растительной пищей.</a:t>
            </a:r>
            <a:br>
              <a:rPr lang="ru-RU" dirty="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pic>
        <p:nvPicPr>
          <p:cNvPr id="9226" name="Picture 10" descr="http://dic.academic.ru/pictures/dic_biology/p_054.jpg"/>
          <p:cNvPicPr>
            <a:picLocks noChangeAspect="1" noChangeArrowheads="1"/>
          </p:cNvPicPr>
          <p:nvPr/>
        </p:nvPicPr>
        <p:blipFill>
          <a:blip r:embed="rId3" cstate="print"/>
          <a:srcRect l="22038" t="15748" r="27548" b="6057"/>
          <a:stretch>
            <a:fillRect/>
          </a:stretch>
        </p:blipFill>
        <p:spPr bwMode="auto">
          <a:xfrm>
            <a:off x="3131839" y="908720"/>
            <a:ext cx="2752397" cy="2249621"/>
          </a:xfrm>
          <a:prstGeom prst="rect">
            <a:avLst/>
          </a:prstGeom>
          <a:noFill/>
        </p:spPr>
      </p:pic>
      <p:pic>
        <p:nvPicPr>
          <p:cNvPr id="9228" name="Picture 12" descr="http://www.acquariofilia.biz/geek/gars/images/3/2/4/0/1/poelslak.jpg"/>
          <p:cNvPicPr>
            <a:picLocks noChangeAspect="1" noChangeArrowheads="1"/>
          </p:cNvPicPr>
          <p:nvPr/>
        </p:nvPicPr>
        <p:blipFill>
          <a:blip r:embed="rId4" cstate="print"/>
          <a:srcRect/>
          <a:stretch>
            <a:fillRect/>
          </a:stretch>
        </p:blipFill>
        <p:spPr bwMode="auto">
          <a:xfrm>
            <a:off x="5868144" y="908720"/>
            <a:ext cx="3104712" cy="22322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sg005"/>
          <p:cNvPicPr>
            <a:picLocks noChangeAspect="1" noChangeArrowheads="1"/>
          </p:cNvPicPr>
          <p:nvPr/>
        </p:nvPicPr>
        <p:blipFill>
          <a:blip r:embed="rId2" cstate="print"/>
          <a:srcRect/>
          <a:stretch>
            <a:fillRect/>
          </a:stretch>
        </p:blipFill>
        <p:spPr bwMode="auto">
          <a:xfrm>
            <a:off x="179512" y="3717032"/>
            <a:ext cx="4066893" cy="2924944"/>
          </a:xfrm>
          <a:prstGeom prst="rect">
            <a:avLst/>
          </a:prstGeom>
          <a:noFill/>
        </p:spPr>
      </p:pic>
      <p:sp>
        <p:nvSpPr>
          <p:cNvPr id="3" name="TextBox 2"/>
          <p:cNvSpPr txBox="1"/>
          <p:nvPr/>
        </p:nvSpPr>
        <p:spPr>
          <a:xfrm>
            <a:off x="2843808" y="116632"/>
            <a:ext cx="3744416"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УЛИТКА</a:t>
            </a:r>
          </a:p>
        </p:txBody>
      </p:sp>
      <p:pic>
        <p:nvPicPr>
          <p:cNvPr id="4" name="Picture 5" descr="mollusk"/>
          <p:cNvPicPr>
            <a:picLocks noChangeAspect="1" noChangeArrowheads="1"/>
          </p:cNvPicPr>
          <p:nvPr/>
        </p:nvPicPr>
        <p:blipFill>
          <a:blip r:embed="rId3" cstate="print"/>
          <a:srcRect/>
          <a:stretch>
            <a:fillRect/>
          </a:stretch>
        </p:blipFill>
        <p:spPr bwMode="auto">
          <a:xfrm>
            <a:off x="179512" y="548680"/>
            <a:ext cx="4033929" cy="2880320"/>
          </a:xfrm>
          <a:prstGeom prst="rect">
            <a:avLst/>
          </a:prstGeom>
          <a:noFill/>
          <a:ln w="19050" algn="ctr">
            <a:solidFill>
              <a:srgbClr val="000080"/>
            </a:solidFill>
            <a:miter lim="800000"/>
            <a:headEnd/>
            <a:tailEnd/>
          </a:ln>
        </p:spPr>
      </p:pic>
      <p:sp>
        <p:nvSpPr>
          <p:cNvPr id="5" name="Прямоугольник 4"/>
          <p:cNvSpPr/>
          <p:nvPr/>
        </p:nvSpPr>
        <p:spPr>
          <a:xfrm>
            <a:off x="5076056" y="836712"/>
            <a:ext cx="3816424" cy="400110"/>
          </a:xfrm>
          <a:prstGeom prst="rect">
            <a:avLst/>
          </a:prstGeom>
        </p:spPr>
        <p:txBody>
          <a:bodyPr wrap="square">
            <a:spAutoFit/>
          </a:bodyPr>
          <a:lstStyle/>
          <a:p>
            <a:pPr algn="ctr"/>
            <a:r>
              <a:rPr lang="ru-RU" sz="2000" dirty="0"/>
              <a:t>.</a:t>
            </a:r>
          </a:p>
        </p:txBody>
      </p:sp>
      <p:sp>
        <p:nvSpPr>
          <p:cNvPr id="6" name="Прямоугольник 5"/>
          <p:cNvSpPr/>
          <p:nvPr/>
        </p:nvSpPr>
        <p:spPr>
          <a:xfrm>
            <a:off x="4355976" y="476672"/>
            <a:ext cx="4572000" cy="6186309"/>
          </a:xfrm>
          <a:prstGeom prst="rect">
            <a:avLst/>
          </a:prstGeom>
        </p:spPr>
        <p:txBody>
          <a:bodyPr>
            <a:spAutoFit/>
          </a:bodyPr>
          <a:lstStyle/>
          <a:p>
            <a:pPr algn="ctr" fontAlgn="base"/>
            <a:r>
              <a:rPr lang="ru-RU" b="1" i="1" dirty="0">
                <a:solidFill>
                  <a:srgbClr val="002060"/>
                </a:solidFill>
                <a:latin typeface="Times New Roman" pitchFamily="18" charset="0"/>
                <a:cs typeface="Times New Roman" pitchFamily="18" charset="0"/>
              </a:rPr>
              <a:t>Улитка</a:t>
            </a:r>
            <a:r>
              <a:rPr lang="ru-RU" dirty="0">
                <a:solidFill>
                  <a:srgbClr val="002060"/>
                </a:solidFill>
                <a:latin typeface="Times New Roman" pitchFamily="18" charset="0"/>
                <a:cs typeface="Times New Roman" pitchFamily="18" charset="0"/>
              </a:rPr>
              <a:t> — это моллюск. Улитки принадлежат к моллюскам, то есть к животным, не имеющим скелета. Существует два основных типа улиток: имеющих раковины и тех, которые покрыты лишь тонкой мантией. Представителей второй группы обычно называют «слизнями».</a:t>
            </a:r>
          </a:p>
          <a:p>
            <a:pPr algn="ctr" fontAlgn="base"/>
            <a:r>
              <a:rPr lang="ru-RU" dirty="0">
                <a:solidFill>
                  <a:srgbClr val="002060"/>
                </a:solidFill>
                <a:latin typeface="Times New Roman" pitchFamily="18" charset="0"/>
                <a:cs typeface="Times New Roman" pitchFamily="18" charset="0"/>
              </a:rPr>
              <a:t>Все члены этого семейства моллюсков имеют со стороны брюшка одну большую ногу. Поэтому они называются брюхоногими. Эта группа включает в себя больших океанских улиток и митр.</a:t>
            </a:r>
          </a:p>
          <a:p>
            <a:pPr algn="ctr" fontAlgn="base"/>
            <a:r>
              <a:rPr lang="ru-RU" dirty="0">
                <a:solidFill>
                  <a:srgbClr val="002060"/>
                </a:solidFill>
                <a:latin typeface="Times New Roman" pitchFamily="18" charset="0"/>
                <a:cs typeface="Times New Roman" pitchFamily="18" charset="0"/>
              </a:rPr>
              <a:t>Диаметр раковины океанской улитки составляет около 25 мм.</a:t>
            </a:r>
          </a:p>
          <a:p>
            <a:pPr algn="ctr" fontAlgn="base"/>
            <a:r>
              <a:rPr lang="ru-RU" dirty="0">
                <a:solidFill>
                  <a:srgbClr val="002060"/>
                </a:solidFill>
                <a:latin typeface="Times New Roman" pitchFamily="18" charset="0"/>
                <a:cs typeface="Times New Roman" pitchFamily="18" charset="0"/>
              </a:rPr>
              <a:t>Все эти создания оснащены одной-двумя парами усиков. У них есть два глаза, которые могут находиться на кончиках усиков или у их основания, и рот. Рот часто имеет форму хоботка. На конце его имеются острые зубки, которыми улитка может грызть растения.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79512" y="260648"/>
            <a:ext cx="8784976" cy="6740307"/>
          </a:xfrm>
          <a:prstGeom prst="rect">
            <a:avLst/>
          </a:prstGeom>
        </p:spPr>
        <p:txBody>
          <a:bodyPr wrap="square">
            <a:spAutoFit/>
          </a:bodyPr>
          <a:lstStyle/>
          <a:p>
            <a:pPr algn="ctr"/>
            <a:r>
              <a:rPr lang="ru-RU" b="1" dirty="0">
                <a:solidFill>
                  <a:srgbClr val="FFFF00"/>
                </a:solidFill>
                <a:latin typeface="Times New Roman" pitchFamily="18" charset="0"/>
                <a:cs typeface="Times New Roman" pitchFamily="18" charset="0"/>
              </a:rPr>
              <a:t>Моллюски встречаются на Земле почти повсеместно — в морских и пресных водах, на суше, в океанах — до максимальных глубин, в горах — до линии вечных снегов.</a:t>
            </a:r>
            <a:r>
              <a:rPr lang="ru-RU" b="1" dirty="0">
                <a:latin typeface="Times New Roman" pitchFamily="18" charset="0"/>
                <a:cs typeface="Times New Roman" pitchFamily="18" charset="0"/>
              </a:rPr>
              <a:t> </a:t>
            </a:r>
            <a:r>
              <a:rPr lang="ru-RU" b="1" dirty="0">
                <a:solidFill>
                  <a:srgbClr val="FFFF00"/>
                </a:solidFill>
                <a:latin typeface="Times New Roman" pitchFamily="18" charset="0"/>
                <a:cs typeface="Times New Roman" pitchFamily="18" charset="0"/>
              </a:rPr>
              <a:t>Моллюски удивительно разные и по внешнему виду, и по образу жизни. Само слово «моллюск» имеет латинские корни и переводится как «мягкий». И действительно, у всех моллюсков мягкое тело, покрытое тонкой мышечной тканью – мантией. </a:t>
            </a:r>
          </a:p>
          <a:p>
            <a:pPr algn="ctr"/>
            <a:r>
              <a:rPr lang="ru-RU" b="1" dirty="0">
                <a:solidFill>
                  <a:srgbClr val="FFFF00"/>
                </a:solidFill>
                <a:latin typeface="Times New Roman" pitchFamily="18" charset="0"/>
                <a:cs typeface="Times New Roman" pitchFamily="18" charset="0"/>
              </a:rPr>
              <a:t>    Большинство моллюсков роднит наличие внешней раковины, построенной из карбоната кальция и белкового вещества. Раковина состоит из трёх слоёв: органического, фарфоровидного и перламутрового. Тонкий органический слой защищает её от воздействия воды, фарфоровидный слой берёт на себя основную механическую нагрузку. Внутренний слой — перламутровый — состоит из налегающих друг на друга тонких известковых пластинок. </a:t>
            </a:r>
          </a:p>
          <a:p>
            <a:pPr algn="ctr"/>
            <a:r>
              <a:rPr lang="ru-RU" b="1" dirty="0">
                <a:solidFill>
                  <a:srgbClr val="FFFF00"/>
                </a:solidFill>
                <a:latin typeface="Times New Roman" pitchFamily="18" charset="0"/>
                <a:cs typeface="Times New Roman" pitchFamily="18" charset="0"/>
              </a:rPr>
              <a:t>Раковина защищает тело моллюска от хищников и потери воды, сдерживает их эволюцию. Раковинный моллюск реагирует на все раздражители одинаково - втягивается в раковину.</a:t>
            </a:r>
            <a:r>
              <a:rPr lang="ru-RU" b="1" dirty="0">
                <a:latin typeface="Times New Roman" pitchFamily="18" charset="0"/>
                <a:cs typeface="Times New Roman" pitchFamily="18" charset="0"/>
              </a:rPr>
              <a:t> </a:t>
            </a:r>
            <a:r>
              <a:rPr lang="ru-RU" b="1" dirty="0">
                <a:solidFill>
                  <a:srgbClr val="FFFF00"/>
                </a:solidFill>
                <a:latin typeface="Times New Roman" pitchFamily="18" charset="0"/>
                <a:cs typeface="Times New Roman" pitchFamily="18" charset="0"/>
              </a:rPr>
              <a:t>Раковина может состоять из одного куска (брюхоногих, или улиток), из двух более или менее одинаковых створок (класс двустворчатые, или ракушки), из восьми отдельных пластинок (класс панцирных). </a:t>
            </a:r>
          </a:p>
          <a:p>
            <a:pPr algn="ctr"/>
            <a:r>
              <a:rPr lang="ru-RU" b="1" dirty="0">
                <a:latin typeface="Times New Roman" pitchFamily="18" charset="0"/>
                <a:cs typeface="Times New Roman" pitchFamily="18" charset="0"/>
              </a:rPr>
              <a:t> </a:t>
            </a:r>
            <a:r>
              <a:rPr lang="ru-RU" b="1" dirty="0">
                <a:solidFill>
                  <a:srgbClr val="FFFF00"/>
                </a:solidFill>
                <a:latin typeface="Times New Roman" pitchFamily="18" charset="0"/>
                <a:cs typeface="Times New Roman" pitchFamily="18" charset="0"/>
              </a:rPr>
              <a:t>Форма тела моллюсков определяется формой раковины.  У них выделяют следующие части тела: голова, нога и туловище.  У двустворчатых моллюсков нет головы, а у головоногих нет ноги, вместо неё — щупальца. </a:t>
            </a:r>
            <a:br>
              <a:rPr lang="ru-RU" b="1" dirty="0">
                <a:solidFill>
                  <a:srgbClr val="FFFF00"/>
                </a:solidFill>
                <a:latin typeface="Times New Roman" pitchFamily="18" charset="0"/>
                <a:cs typeface="Times New Roman" pitchFamily="18" charset="0"/>
              </a:rPr>
            </a:br>
            <a:r>
              <a:rPr lang="ru-RU" b="1" dirty="0">
                <a:solidFill>
                  <a:srgbClr val="FFFF00"/>
                </a:solidFill>
                <a:latin typeface="Times New Roman" pitchFamily="18" charset="0"/>
                <a:cs typeface="Times New Roman" pitchFamily="18" charset="0"/>
              </a:rPr>
              <a:t>Раковина и тело большинства брюхоногих моллюсков закручены в спираль. У двустворчатых моллюсков раковина состоит из двух створок, которые могут открываться и закрываться. </a:t>
            </a:r>
            <a:br>
              <a:rPr lang="ru-RU" b="1" dirty="0">
                <a:solidFill>
                  <a:srgbClr val="FFFF00"/>
                </a:solidFill>
                <a:latin typeface="Times New Roman" pitchFamily="18" charset="0"/>
                <a:cs typeface="Times New Roman" pitchFamily="18" charset="0"/>
              </a:rPr>
            </a:b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900igr.net/datas/biologija/Vidy-molljuskov/0032-032-Klass-golovonogie.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идия, устрица и жемчужница"/>
          <p:cNvPicPr>
            <a:picLocks noChangeAspect="1" noChangeArrowheads="1"/>
          </p:cNvPicPr>
          <p:nvPr/>
        </p:nvPicPr>
        <p:blipFill>
          <a:blip r:embed="rId2" cstate="print"/>
          <a:srcRect/>
          <a:stretch>
            <a:fillRect/>
          </a:stretch>
        </p:blipFill>
        <p:spPr bwMode="auto">
          <a:xfrm>
            <a:off x="107503" y="692696"/>
            <a:ext cx="2987048" cy="6015584"/>
          </a:xfrm>
          <a:prstGeom prst="rect">
            <a:avLst/>
          </a:prstGeom>
          <a:noFill/>
        </p:spPr>
      </p:pic>
      <p:sp>
        <p:nvSpPr>
          <p:cNvPr id="3" name="Прямоугольник 2"/>
          <p:cNvSpPr/>
          <p:nvPr/>
        </p:nvSpPr>
        <p:spPr>
          <a:xfrm>
            <a:off x="3059832" y="548680"/>
            <a:ext cx="5832648" cy="6186309"/>
          </a:xfrm>
          <a:prstGeom prst="rect">
            <a:avLst/>
          </a:prstGeom>
        </p:spPr>
        <p:txBody>
          <a:bodyPr wrap="square">
            <a:spAutoFit/>
          </a:bodyPr>
          <a:lstStyle/>
          <a:p>
            <a:pPr algn="ctr"/>
            <a:r>
              <a:rPr lang="ru-RU" dirty="0">
                <a:latin typeface="Times New Roman" pitchFamily="18" charset="0"/>
                <a:cs typeface="Times New Roman" pitchFamily="18" charset="0"/>
              </a:rPr>
              <a:t>Моллюски имеют большое значение в питании многих других животных. Наземными моллюсками питаются жабы, кроты, пресноводными — многие рыбы, водоплавающие птицы, выхухоли. </a:t>
            </a:r>
          </a:p>
          <a:p>
            <a:pPr algn="ctr"/>
            <a:r>
              <a:rPr lang="ru-RU" b="1" i="1" dirty="0">
                <a:latin typeface="Times New Roman" pitchFamily="18" charset="0"/>
                <a:cs typeface="Times New Roman" pitchFamily="18" charset="0"/>
              </a:rPr>
              <a:t>Головоногие </a:t>
            </a:r>
            <a:r>
              <a:rPr lang="ru-RU" dirty="0">
                <a:latin typeface="Times New Roman" pitchFamily="18" charset="0"/>
                <a:cs typeface="Times New Roman" pitchFamily="18" charset="0"/>
              </a:rPr>
              <a:t>моллюски имеют важное значение в питании многих морских рыб, тюленей, кашалотов и других животных.</a:t>
            </a:r>
          </a:p>
          <a:p>
            <a:pPr algn="ctr"/>
            <a:r>
              <a:rPr lang="ru-RU" b="1" i="1" dirty="0">
                <a:latin typeface="Times New Roman" pitchFamily="18" charset="0"/>
                <a:cs typeface="Times New Roman" pitchFamily="18" charset="0"/>
              </a:rPr>
              <a:t>Двустворчатые</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моллюски участвуют в очищении водоемов от органических взвесей (только одна устрица за 1 ч отфильтровывает около 10 л воды).</a:t>
            </a:r>
          </a:p>
          <a:p>
            <a:pPr algn="ctr"/>
            <a:r>
              <a:rPr lang="ru-RU" dirty="0">
                <a:latin typeface="Times New Roman" pitchFamily="18" charset="0"/>
                <a:cs typeface="Times New Roman" pitchFamily="18" charset="0"/>
              </a:rPr>
              <a:t>Мясо многих моллюсков (например, мидий, устриц, морских гребешков, кальмаров, осьминогов) издавна используется человеком в пищу. В ряде стран налажено выращивание мидий, устриц и морских гребешков на специальных морских фермах. Мясо и измельченные раковины моллюсков добавляют в корм животным. Издавна большой интерес для человека представляет жемчуг, образующийся между мантией и раковиной морских жемчужниц.</a:t>
            </a:r>
            <a:r>
              <a:rPr lang="ru-RU" dirty="0"/>
              <a:t> </a:t>
            </a:r>
          </a:p>
          <a:p>
            <a:pPr algn="ctr"/>
            <a:r>
              <a:rPr lang="ru-RU" dirty="0">
                <a:latin typeface="Times New Roman" pitchFamily="18" charset="0"/>
                <a:cs typeface="Times New Roman" pitchFamily="18" charset="0"/>
              </a:rPr>
              <a:t>Найти жемчужницу с жемчугом — большая удача для ловцов жемчуга.</a:t>
            </a:r>
          </a:p>
          <a:p>
            <a:endParaRPr lang="ru-RU" dirty="0">
              <a:latin typeface="Times New Roman" pitchFamily="18" charset="0"/>
              <a:cs typeface="Times New Roman" pitchFamily="18" charset="0"/>
            </a:endParaRPr>
          </a:p>
        </p:txBody>
      </p:sp>
      <p:sp>
        <p:nvSpPr>
          <p:cNvPr id="4" name="Прямоугольник 3"/>
          <p:cNvSpPr/>
          <p:nvPr/>
        </p:nvSpPr>
        <p:spPr>
          <a:xfrm>
            <a:off x="179512" y="188640"/>
            <a:ext cx="8712968" cy="461665"/>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Значение моллюсков в природе и жизни человека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8136904" cy="923330"/>
          </a:xfrm>
          <a:prstGeom prst="rect">
            <a:avLst/>
          </a:prstGeom>
          <a:noFill/>
        </p:spPr>
        <p:txBody>
          <a:bodyPr wrap="square" rtlCol="0">
            <a:spAutoFit/>
          </a:bodyPr>
          <a:lstStyle/>
          <a:p>
            <a:pPr algn="ctr"/>
            <a:r>
              <a:rPr lang="ru-RU" sz="5400" b="1" dirty="0">
                <a:solidFill>
                  <a:srgbClr val="FF0000"/>
                </a:solidFill>
                <a:latin typeface="Book Antiqua" pitchFamily="18" charset="0"/>
              </a:rPr>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festival.1september.ru/articles/651205/presentation/04.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TextBox 2"/>
          <p:cNvSpPr txBox="1"/>
          <p:nvPr/>
        </p:nvSpPr>
        <p:spPr>
          <a:xfrm>
            <a:off x="539552" y="3501008"/>
            <a:ext cx="2520280" cy="584775"/>
          </a:xfrm>
          <a:prstGeom prst="rect">
            <a:avLst/>
          </a:prstGeom>
          <a:noFill/>
        </p:spPr>
        <p:txBody>
          <a:bodyPr wrap="square" rtlCol="0">
            <a:spAutoFit/>
          </a:bodyPr>
          <a:lstStyle/>
          <a:p>
            <a:pPr algn="ctr"/>
            <a:r>
              <a:rPr lang="ru-RU" sz="1600" dirty="0">
                <a:solidFill>
                  <a:srgbClr val="7030A0"/>
                </a:solidFill>
                <a:latin typeface="Times New Roman" pitchFamily="18" charset="0"/>
                <a:cs typeface="Times New Roman" pitchFamily="18" charset="0"/>
              </a:rPr>
              <a:t>Улитки,  катушки, слизни,</a:t>
            </a:r>
          </a:p>
          <a:p>
            <a:pPr algn="ctr"/>
            <a:r>
              <a:rPr lang="ru-RU" sz="1600" dirty="0">
                <a:solidFill>
                  <a:srgbClr val="7030A0"/>
                </a:solidFill>
                <a:latin typeface="Times New Roman" pitchFamily="18" charset="0"/>
                <a:cs typeface="Times New Roman" pitchFamily="18" charset="0"/>
              </a:rPr>
              <a:t>прудовики, </a:t>
            </a:r>
            <a:r>
              <a:rPr lang="ru-RU" sz="1600" dirty="0" err="1">
                <a:solidFill>
                  <a:srgbClr val="7030A0"/>
                </a:solidFill>
                <a:latin typeface="Times New Roman" pitchFamily="18" charset="0"/>
                <a:cs typeface="Times New Roman" pitchFamily="18" charset="0"/>
              </a:rPr>
              <a:t>рапаны</a:t>
            </a:r>
            <a:r>
              <a:rPr lang="ru-RU" sz="1600" dirty="0">
                <a:solidFill>
                  <a:srgbClr val="7030A0"/>
                </a:solidFill>
                <a:latin typeface="Times New Roman" pitchFamily="18" charset="0"/>
                <a:cs typeface="Times New Roman" pitchFamily="18" charset="0"/>
              </a:rPr>
              <a:t>. </a:t>
            </a:r>
          </a:p>
        </p:txBody>
      </p:sp>
      <p:sp>
        <p:nvSpPr>
          <p:cNvPr id="5" name="TextBox 4"/>
          <p:cNvSpPr txBox="1"/>
          <p:nvPr/>
        </p:nvSpPr>
        <p:spPr>
          <a:xfrm>
            <a:off x="3059832" y="3501008"/>
            <a:ext cx="3384376" cy="584775"/>
          </a:xfrm>
          <a:prstGeom prst="rect">
            <a:avLst/>
          </a:prstGeom>
          <a:noFill/>
        </p:spPr>
        <p:txBody>
          <a:bodyPr wrap="square" rtlCol="0">
            <a:spAutoFit/>
          </a:bodyPr>
          <a:lstStyle/>
          <a:p>
            <a:pPr algn="ctr"/>
            <a:r>
              <a:rPr lang="ru-RU" sz="1600" dirty="0">
                <a:solidFill>
                  <a:srgbClr val="7030A0"/>
                </a:solidFill>
                <a:latin typeface="Times New Roman" pitchFamily="18" charset="0"/>
                <a:cs typeface="Times New Roman" pitchFamily="18" charset="0"/>
              </a:rPr>
              <a:t>Беззубки, гребешки, мидии,</a:t>
            </a:r>
          </a:p>
          <a:p>
            <a:pPr algn="ctr"/>
            <a:r>
              <a:rPr lang="ru-RU" sz="1600" dirty="0">
                <a:solidFill>
                  <a:srgbClr val="7030A0"/>
                </a:solidFill>
                <a:latin typeface="Times New Roman" pitchFamily="18" charset="0"/>
                <a:cs typeface="Times New Roman" pitchFamily="18" charset="0"/>
              </a:rPr>
              <a:t>жемчужницы,  перловицы, устрицы</a:t>
            </a:r>
            <a:r>
              <a:rPr lang="ru-RU" sz="1600" dirty="0">
                <a:latin typeface="Times New Roman" pitchFamily="18" charset="0"/>
                <a:cs typeface="Times New Roman" pitchFamily="18" charset="0"/>
              </a:rPr>
              <a:t>.</a:t>
            </a:r>
          </a:p>
        </p:txBody>
      </p:sp>
      <p:sp>
        <p:nvSpPr>
          <p:cNvPr id="6" name="TextBox 5"/>
          <p:cNvSpPr txBox="1"/>
          <p:nvPr/>
        </p:nvSpPr>
        <p:spPr>
          <a:xfrm>
            <a:off x="6444208" y="3501008"/>
            <a:ext cx="2592288" cy="584775"/>
          </a:xfrm>
          <a:prstGeom prst="rect">
            <a:avLst/>
          </a:prstGeom>
          <a:noFill/>
        </p:spPr>
        <p:txBody>
          <a:bodyPr wrap="square" rtlCol="0">
            <a:spAutoFit/>
          </a:bodyPr>
          <a:lstStyle/>
          <a:p>
            <a:pPr algn="ctr"/>
            <a:r>
              <a:rPr lang="ru-RU" sz="1600" dirty="0">
                <a:solidFill>
                  <a:srgbClr val="7030A0"/>
                </a:solidFill>
                <a:latin typeface="Times New Roman" pitchFamily="18" charset="0"/>
                <a:cs typeface="Times New Roman" pitchFamily="18" charset="0"/>
              </a:rPr>
              <a:t>Кальмары, осьминоги, каракатицы.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uchportal.ru/_ld/311/01581456.jpg"/>
          <p:cNvPicPr>
            <a:picLocks noChangeAspect="1" noChangeArrowheads="1"/>
          </p:cNvPicPr>
          <p:nvPr/>
        </p:nvPicPr>
        <p:blipFill>
          <a:blip r:embed="rId2" cstate="print"/>
          <a:srcRect/>
          <a:stretch>
            <a:fillRect/>
          </a:stretch>
        </p:blipFill>
        <p:spPr bwMode="auto">
          <a:xfrm>
            <a:off x="0" y="0"/>
            <a:ext cx="9144000" cy="68674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84976" cy="3139321"/>
          </a:xfrm>
          <a:prstGeom prst="rect">
            <a:avLst/>
          </a:prstGeom>
        </p:spPr>
        <p:txBody>
          <a:bodyPr wrap="square">
            <a:spAutoFit/>
          </a:bodyPr>
          <a:lstStyle/>
          <a:p>
            <a:pPr algn="ctr"/>
            <a:r>
              <a:rPr lang="ru-RU" b="1" dirty="0"/>
              <a:t> </a:t>
            </a:r>
            <a:r>
              <a:rPr lang="ru-RU" b="1" dirty="0">
                <a:solidFill>
                  <a:srgbClr val="002060"/>
                </a:solidFill>
                <a:latin typeface="Times New Roman" pitchFamily="18" charset="0"/>
                <a:cs typeface="Times New Roman" pitchFamily="18" charset="0"/>
              </a:rPr>
              <a:t>Раковины </a:t>
            </a:r>
            <a:r>
              <a:rPr lang="ru-RU" dirty="0">
                <a:solidFill>
                  <a:srgbClr val="002060"/>
                </a:solidFill>
                <a:latin typeface="Times New Roman" pitchFamily="18" charset="0"/>
                <a:cs typeface="Times New Roman" pitchFamily="18" charset="0"/>
              </a:rPr>
              <a:t>— это жесткая наружная оболочка, или наружный скелет маленьких беспозвоночных животных, имеющих мягкое тело. Большинство животных, живущих в раковинах, называются моллюсками. Одни из них живут в воде (морской, пресной), другие — на берегу. </a:t>
            </a:r>
          </a:p>
          <a:p>
            <a:pPr algn="ctr"/>
            <a:r>
              <a:rPr lang="ru-RU" b="1" i="1" dirty="0">
                <a:solidFill>
                  <a:srgbClr val="002060"/>
                </a:solidFill>
                <a:latin typeface="Times New Roman" pitchFamily="18" charset="0"/>
                <a:cs typeface="Times New Roman" pitchFamily="18" charset="0"/>
              </a:rPr>
              <a:t>Двустворчатые моллюски </a:t>
            </a:r>
            <a:r>
              <a:rPr lang="ru-RU" dirty="0">
                <a:solidFill>
                  <a:srgbClr val="002060"/>
                </a:solidFill>
                <a:latin typeface="Times New Roman" pitchFamily="18" charset="0"/>
                <a:cs typeface="Times New Roman" pitchFamily="18" charset="0"/>
              </a:rPr>
              <a:t> -  это мидии, устрицы, гребешки, беззубки, перловицы, жемчужницы. </a:t>
            </a:r>
            <a:r>
              <a:rPr lang="ru-RU" b="1" i="1" dirty="0">
                <a:solidFill>
                  <a:srgbClr val="002060"/>
                </a:solidFill>
                <a:latin typeface="Times New Roman" pitchFamily="18" charset="0"/>
                <a:cs typeface="Times New Roman" pitchFamily="18" charset="0"/>
              </a:rPr>
              <a:t>Брюхоногие моллюски </a:t>
            </a:r>
            <a:r>
              <a:rPr lang="ru-RU" dirty="0">
                <a:solidFill>
                  <a:srgbClr val="002060"/>
                </a:solidFill>
                <a:latin typeface="Times New Roman" pitchFamily="18" charset="0"/>
                <a:cs typeface="Times New Roman" pitchFamily="18" charset="0"/>
              </a:rPr>
              <a:t>– это улитки,  катушки, прудовики…Раковины моллюсков состоят в основном из карбоната кальция и других минералов, содержащихся в море. Раковина формируется слоями, когда мантия — ткань, составляющая часть тела моллюска, выделяет вещество, которое затвердевает. Некоторые раковины внутри имеют розовато-оранжевый слой, который называется перламутр. Раковины бывают разнообразных форм и размеров.</a:t>
            </a:r>
          </a:p>
        </p:txBody>
      </p:sp>
      <p:pic>
        <p:nvPicPr>
          <p:cNvPr id="4" name="Picture 3" descr="Безымянный3"/>
          <p:cNvPicPr>
            <a:picLocks noChangeAspect="1" noChangeArrowheads="1"/>
          </p:cNvPicPr>
          <p:nvPr/>
        </p:nvPicPr>
        <p:blipFill>
          <a:blip r:embed="rId2" cstate="print"/>
          <a:srcRect/>
          <a:stretch>
            <a:fillRect/>
          </a:stretch>
        </p:blipFill>
        <p:spPr bwMode="auto">
          <a:xfrm>
            <a:off x="4644008" y="3717032"/>
            <a:ext cx="4326128" cy="2856383"/>
          </a:xfrm>
          <a:prstGeom prst="rect">
            <a:avLst/>
          </a:prstGeom>
          <a:noFill/>
          <a:ln w="9525">
            <a:noFill/>
            <a:miter lim="800000"/>
            <a:headEnd/>
            <a:tailEnd/>
          </a:ln>
        </p:spPr>
      </p:pic>
      <p:pic>
        <p:nvPicPr>
          <p:cNvPr id="5" name="Picture 6" descr="Безымянный6"/>
          <p:cNvPicPr>
            <a:picLocks noChangeAspect="1" noChangeArrowheads="1"/>
          </p:cNvPicPr>
          <p:nvPr/>
        </p:nvPicPr>
        <p:blipFill>
          <a:blip r:embed="rId3" cstate="print"/>
          <a:srcRect/>
          <a:stretch>
            <a:fillRect/>
          </a:stretch>
        </p:blipFill>
        <p:spPr bwMode="auto">
          <a:xfrm>
            <a:off x="207154" y="3645024"/>
            <a:ext cx="4220830" cy="28083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festival.1september.ru/articles/651205/presentation/11.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lgy.ru/images/biology7/pic97.png"/>
          <p:cNvPicPr>
            <a:picLocks noChangeAspect="1" noChangeArrowheads="1"/>
          </p:cNvPicPr>
          <p:nvPr/>
        </p:nvPicPr>
        <p:blipFill>
          <a:blip r:embed="rId2" cstate="print"/>
          <a:srcRect t="27942" b="29106"/>
          <a:stretch>
            <a:fillRect/>
          </a:stretch>
        </p:blipFill>
        <p:spPr bwMode="auto">
          <a:xfrm>
            <a:off x="179512" y="665448"/>
            <a:ext cx="4248472" cy="2763551"/>
          </a:xfrm>
          <a:prstGeom prst="rect">
            <a:avLst/>
          </a:prstGeom>
          <a:noFill/>
        </p:spPr>
      </p:pic>
      <p:pic>
        <p:nvPicPr>
          <p:cNvPr id="4" name="Picture 2" descr="http://static.panoramio.com/photos/large/44377990.jpg"/>
          <p:cNvPicPr>
            <a:picLocks noChangeAspect="1" noChangeArrowheads="1"/>
          </p:cNvPicPr>
          <p:nvPr/>
        </p:nvPicPr>
        <p:blipFill>
          <a:blip r:embed="rId3" cstate="print"/>
          <a:srcRect/>
          <a:stretch>
            <a:fillRect/>
          </a:stretch>
        </p:blipFill>
        <p:spPr bwMode="auto">
          <a:xfrm>
            <a:off x="179512" y="3717032"/>
            <a:ext cx="4104456" cy="2978223"/>
          </a:xfrm>
          <a:prstGeom prst="rect">
            <a:avLst/>
          </a:prstGeom>
          <a:noFill/>
        </p:spPr>
      </p:pic>
      <p:sp>
        <p:nvSpPr>
          <p:cNvPr id="6" name="Прямоугольник 5"/>
          <p:cNvSpPr/>
          <p:nvPr/>
        </p:nvSpPr>
        <p:spPr>
          <a:xfrm>
            <a:off x="4355976" y="548680"/>
            <a:ext cx="4572000" cy="5755422"/>
          </a:xfrm>
          <a:prstGeom prst="rect">
            <a:avLst/>
          </a:prstGeom>
        </p:spPr>
        <p:txBody>
          <a:bodyPr>
            <a:spAutoFit/>
          </a:bodyPr>
          <a:lstStyle/>
          <a:p>
            <a:pPr algn="ctr" fontAlgn="base"/>
            <a:r>
              <a:rPr lang="ru-RU" sz="1600" dirty="0">
                <a:solidFill>
                  <a:srgbClr val="002060"/>
                </a:solidFill>
                <a:latin typeface="Times New Roman" pitchFamily="18" charset="0"/>
                <a:cs typeface="Times New Roman" pitchFamily="18" charset="0"/>
              </a:rPr>
              <a:t>В наших водоемах очень распространена</a:t>
            </a:r>
            <a:r>
              <a:rPr lang="ru-RU" sz="1600" b="1" dirty="0">
                <a:solidFill>
                  <a:srgbClr val="002060"/>
                </a:solidFill>
                <a:latin typeface="Times New Roman" pitchFamily="18" charset="0"/>
                <a:cs typeface="Times New Roman" pitchFamily="18" charset="0"/>
              </a:rPr>
              <a:t> </a:t>
            </a:r>
            <a:r>
              <a:rPr lang="ru-RU" sz="1600" b="1" i="1" dirty="0">
                <a:solidFill>
                  <a:srgbClr val="002060"/>
                </a:solidFill>
                <a:latin typeface="Times New Roman" pitchFamily="18" charset="0"/>
                <a:cs typeface="Times New Roman" pitchFamily="18" charset="0"/>
              </a:rPr>
              <a:t>европейская беззубка </a:t>
            </a:r>
            <a:r>
              <a:rPr lang="ru-RU" sz="1600" i="1" dirty="0">
                <a:solidFill>
                  <a:srgbClr val="002060"/>
                </a:solidFill>
                <a:latin typeface="Times New Roman" pitchFamily="18" charset="0"/>
                <a:cs typeface="Times New Roman" pitchFamily="18" charset="0"/>
              </a:rPr>
              <a:t>(</a:t>
            </a:r>
            <a:r>
              <a:rPr lang="ru-RU" sz="1600" i="1" dirty="0" err="1">
                <a:solidFill>
                  <a:srgbClr val="002060"/>
                </a:solidFill>
                <a:latin typeface="Times New Roman" pitchFamily="18" charset="0"/>
                <a:cs typeface="Times New Roman" pitchFamily="18" charset="0"/>
              </a:rPr>
              <a:t>Anodonta</a:t>
            </a:r>
            <a:r>
              <a:rPr lang="ru-RU" sz="1600" i="1" dirty="0">
                <a:solidFill>
                  <a:srgbClr val="002060"/>
                </a:solidFill>
                <a:latin typeface="Times New Roman" pitchFamily="18" charset="0"/>
                <a:cs typeface="Times New Roman" pitchFamily="18" charset="0"/>
              </a:rPr>
              <a:t> </a:t>
            </a:r>
            <a:r>
              <a:rPr lang="ru-RU" sz="1600" i="1" dirty="0" err="1">
                <a:solidFill>
                  <a:srgbClr val="002060"/>
                </a:solidFill>
                <a:latin typeface="Times New Roman" pitchFamily="18" charset="0"/>
                <a:cs typeface="Times New Roman" pitchFamily="18" charset="0"/>
              </a:rPr>
              <a:t>cygnea</a:t>
            </a:r>
            <a:r>
              <a:rPr lang="ru-RU" sz="1600" i="1" dirty="0">
                <a:solidFill>
                  <a:srgbClr val="002060"/>
                </a:solidFill>
                <a:latin typeface="Times New Roman" pitchFamily="18" charset="0"/>
                <a:cs typeface="Times New Roman" pitchFamily="18" charset="0"/>
              </a:rPr>
              <a:t>).</a:t>
            </a:r>
            <a:endParaRPr lang="ru-RU" sz="1600" dirty="0">
              <a:solidFill>
                <a:srgbClr val="002060"/>
              </a:solidFill>
              <a:latin typeface="Times New Roman" pitchFamily="18" charset="0"/>
              <a:cs typeface="Times New Roman" pitchFamily="18" charset="0"/>
            </a:endParaRPr>
          </a:p>
          <a:p>
            <a:pPr algn="ctr" fontAlgn="base"/>
            <a:r>
              <a:rPr lang="ru-RU" sz="1600" dirty="0">
                <a:solidFill>
                  <a:srgbClr val="002060"/>
                </a:solidFill>
                <a:latin typeface="Times New Roman" pitchFamily="18" charset="0"/>
                <a:cs typeface="Times New Roman" pitchFamily="18" charset="0"/>
              </a:rPr>
              <a:t>Питание беззубки происходит одновременно с ее дыханием. Вода, поступающая через сифон в жаберную полость и омывающая жабры, несет с собой мелкие живые организмы. Моллюск заглатывает их, загоняя в свое ротовое отверстие при помощи двух пар ротовых лопастей, расположенных на переднем конце тела.</a:t>
            </a:r>
          </a:p>
          <a:p>
            <a:pPr algn="ctr" fontAlgn="base"/>
            <a:r>
              <a:rPr lang="ru-RU" sz="1600" dirty="0">
                <a:solidFill>
                  <a:srgbClr val="002060"/>
                </a:solidFill>
                <a:latin typeface="Times New Roman" pitchFamily="18" charset="0"/>
                <a:cs typeface="Times New Roman" pitchFamily="18" charset="0"/>
              </a:rPr>
              <a:t>Довольно часто в водоемах встречаются зрелые особи, у которых жаберные пластинки сильно вздуты. Это самки, несущие личинок в полости наружной жабры.</a:t>
            </a:r>
          </a:p>
          <a:p>
            <a:pPr algn="ctr" fontAlgn="base"/>
            <a:r>
              <a:rPr lang="ru-RU" sz="1600" dirty="0">
                <a:solidFill>
                  <a:srgbClr val="002060"/>
                </a:solidFill>
                <a:latin typeface="Times New Roman" pitchFamily="18" charset="0"/>
                <a:cs typeface="Times New Roman" pitchFamily="18" charset="0"/>
              </a:rPr>
              <a:t>Развившиеся личинки выходят из жаберной полости самки и выбрасываются со струей воды из выводного сифона наружу.  Потом они прикрепляются к коже различных рыб, обрастают эпителием и оказываются на теле хозяина. Там они живут несколько недель, совершая свое дальнейшее развитие. Затем падают на дно в виде крошечных, уже сформировавшихся моллюсков, способных к самостоятельной жизни.</a:t>
            </a:r>
          </a:p>
        </p:txBody>
      </p:sp>
      <p:sp>
        <p:nvSpPr>
          <p:cNvPr id="5" name="TextBox 4"/>
          <p:cNvSpPr txBox="1"/>
          <p:nvPr/>
        </p:nvSpPr>
        <p:spPr>
          <a:xfrm>
            <a:off x="3131840" y="188640"/>
            <a:ext cx="309634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БЕЗЗУБКА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delanounas.ru/i/c/2/c2RlbGFub3VuYXMucnUvdXBsb2Fkcy8xLzgvMTgxMTM0MDEwMzY4OS5qcGVnP19faWQ9MTg2NzM=.jpg"/>
          <p:cNvPicPr>
            <a:picLocks noChangeAspect="1" noChangeArrowheads="1"/>
          </p:cNvPicPr>
          <p:nvPr/>
        </p:nvPicPr>
        <p:blipFill>
          <a:blip r:embed="rId2" cstate="print"/>
          <a:srcRect/>
          <a:stretch>
            <a:fillRect/>
          </a:stretch>
        </p:blipFill>
        <p:spPr bwMode="auto">
          <a:xfrm>
            <a:off x="179512" y="836712"/>
            <a:ext cx="3600400" cy="2703070"/>
          </a:xfrm>
          <a:prstGeom prst="rect">
            <a:avLst/>
          </a:prstGeom>
          <a:noFill/>
        </p:spPr>
      </p:pic>
      <p:sp>
        <p:nvSpPr>
          <p:cNvPr id="3" name="TextBox 2"/>
          <p:cNvSpPr txBox="1"/>
          <p:nvPr/>
        </p:nvSpPr>
        <p:spPr>
          <a:xfrm>
            <a:off x="2051720" y="188640"/>
            <a:ext cx="5040560"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ГРЕБЕШОК  ПРИМОРСКИЙ</a:t>
            </a:r>
          </a:p>
        </p:txBody>
      </p:sp>
      <p:sp>
        <p:nvSpPr>
          <p:cNvPr id="31748" name="AutoShape 4" descr="http://img-2003-11.photosight.ru/02/3368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0" name="AutoShape 6" descr="http://img-2003-11.photosight.ru/02/33686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2" name="Picture 8" descr="http://img-2003-11.photosight.ru/02/336864.jpg"/>
          <p:cNvPicPr>
            <a:picLocks noChangeAspect="1" noChangeArrowheads="1"/>
          </p:cNvPicPr>
          <p:nvPr/>
        </p:nvPicPr>
        <p:blipFill>
          <a:blip r:embed="rId3" cstate="print"/>
          <a:srcRect/>
          <a:stretch>
            <a:fillRect/>
          </a:stretch>
        </p:blipFill>
        <p:spPr bwMode="auto">
          <a:xfrm>
            <a:off x="97970" y="3861048"/>
            <a:ext cx="3753950" cy="2759154"/>
          </a:xfrm>
          <a:prstGeom prst="rect">
            <a:avLst/>
          </a:prstGeom>
          <a:noFill/>
        </p:spPr>
      </p:pic>
      <p:sp>
        <p:nvSpPr>
          <p:cNvPr id="8" name="Прямоугольник 7"/>
          <p:cNvSpPr/>
          <p:nvPr/>
        </p:nvSpPr>
        <p:spPr>
          <a:xfrm>
            <a:off x="3923928" y="764704"/>
            <a:ext cx="5076056" cy="5293757"/>
          </a:xfrm>
          <a:prstGeom prst="rect">
            <a:avLst/>
          </a:prstGeom>
        </p:spPr>
        <p:txBody>
          <a:bodyPr wrap="square">
            <a:spAutoFit/>
          </a:bodyPr>
          <a:lstStyle/>
          <a:p>
            <a:pPr algn="ctr"/>
            <a:r>
              <a:rPr lang="ru-RU" sz="1600" b="1" i="1" dirty="0">
                <a:solidFill>
                  <a:srgbClr val="002060"/>
                </a:solidFill>
                <a:latin typeface="Times New Roman" pitchFamily="18" charset="0"/>
                <a:cs typeface="Times New Roman" pitchFamily="18" charset="0"/>
              </a:rPr>
              <a:t>Гребешки</a:t>
            </a:r>
            <a:r>
              <a:rPr lang="ru-RU" sz="1600" dirty="0">
                <a:solidFill>
                  <a:srgbClr val="002060"/>
                </a:solidFill>
                <a:latin typeface="Times New Roman" pitchFamily="18" charset="0"/>
                <a:cs typeface="Times New Roman" pitchFamily="18" charset="0"/>
              </a:rPr>
              <a:t> имеют округлую раковину с прямым замковым краем, который выдается спереди и сзади в виде угловатых выступов - ушек. Верхняя (левая) створка более плоская, нижняя (правая) более выпуклая. Поверхность раковины украшена  ребрами, часто несущими шипы или чешуйки. Из всех двустворчатых моллюсков гребешки, вероятно, самые подвижные животные, использующие такое необычный для ракушек способ передвижения, как плавание. У гребешков довольно много врагов, в частности морские звезды. Поскольку скачок крупного гребешка может достигать в длину полуметра и даже больше, такой способ передвижения эффективен при спасении от хищника. Помимо обеспечения успешного бегства от врагов, способность к плаванию позволяет мелководным формам в жаркое время откочевывать в более глубокие, прохладные места, а зимой перемещаться ближе к берегам. Гребешки питаются взвесью и мелкими планктонными организмами, извлекая пищевые частицы из воды, поступающей в мантийную полость.</a:t>
            </a:r>
          </a:p>
        </p:txBody>
      </p:sp>
      <p:sp>
        <p:nvSpPr>
          <p:cNvPr id="9" name="Прямоугольник 8"/>
          <p:cNvSpPr/>
          <p:nvPr/>
        </p:nvSpPr>
        <p:spPr>
          <a:xfrm>
            <a:off x="5580112" y="2708920"/>
            <a:ext cx="3347864" cy="338554"/>
          </a:xfrm>
          <a:prstGeom prst="rect">
            <a:avLst/>
          </a:prstGeom>
        </p:spPr>
        <p:txBody>
          <a:bodyPr wrap="square">
            <a:spAutoFit/>
          </a:bodyPr>
          <a:lstStyle/>
          <a:p>
            <a:endParaRPr lang="ru-RU"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260648"/>
            <a:ext cx="3816424" cy="369332"/>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ЖЕМЧУЖНИЦА</a:t>
            </a:r>
          </a:p>
        </p:txBody>
      </p:sp>
      <p:pic>
        <p:nvPicPr>
          <p:cNvPr id="5" name="Picture 2" descr="http://static5.depositphotos.com/1005793/537/i/950/depositphotos_5378367-Shell-with-a-pearl.jpg"/>
          <p:cNvPicPr>
            <a:picLocks noChangeAspect="1" noChangeArrowheads="1"/>
          </p:cNvPicPr>
          <p:nvPr/>
        </p:nvPicPr>
        <p:blipFill>
          <a:blip r:embed="rId2" cstate="print"/>
          <a:srcRect l="15133" t="28453"/>
          <a:stretch>
            <a:fillRect/>
          </a:stretch>
        </p:blipFill>
        <p:spPr bwMode="auto">
          <a:xfrm>
            <a:off x="107504" y="764704"/>
            <a:ext cx="4067961" cy="2592288"/>
          </a:xfrm>
          <a:prstGeom prst="rect">
            <a:avLst/>
          </a:prstGeom>
          <a:noFill/>
        </p:spPr>
      </p:pic>
      <p:sp>
        <p:nvSpPr>
          <p:cNvPr id="6" name="Прямоугольник 5"/>
          <p:cNvSpPr/>
          <p:nvPr/>
        </p:nvSpPr>
        <p:spPr>
          <a:xfrm>
            <a:off x="4067944" y="764704"/>
            <a:ext cx="4896544" cy="5878532"/>
          </a:xfrm>
          <a:prstGeom prst="rect">
            <a:avLst/>
          </a:prstGeom>
        </p:spPr>
        <p:txBody>
          <a:bodyPr wrap="square">
            <a:spAutoFit/>
          </a:bodyPr>
          <a:lstStyle/>
          <a:p>
            <a:pPr algn="ctr"/>
            <a:r>
              <a:rPr lang="ru-RU" b="1" i="1" dirty="0">
                <a:solidFill>
                  <a:srgbClr val="002060"/>
                </a:solidFill>
                <a:latin typeface="Times New Roman" pitchFamily="18" charset="0"/>
                <a:cs typeface="Times New Roman" pitchFamily="18" charset="0"/>
              </a:rPr>
              <a:t>Жемчуг</a:t>
            </a:r>
            <a:r>
              <a:rPr lang="ru-RU" i="1" dirty="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представляет собой шаровидные, овальные, гроздевидные или неправильной формы отложения перламутрового вещества. Эти отложения образуются на нижней поверхности створок раковин различных двухстворчатых моллюсков вокруг какого-либо постороннего тельца (песчинки, кусочка раковин и т. п.), попавшего между створкой раковины и выделившей ее мантией животного.</a:t>
            </a:r>
          </a:p>
          <a:p>
            <a:pPr algn="ctr"/>
            <a:r>
              <a:rPr lang="ru-RU" dirty="0">
                <a:solidFill>
                  <a:srgbClr val="002060"/>
                </a:solidFill>
                <a:latin typeface="Times New Roman" pitchFamily="18" charset="0"/>
                <a:cs typeface="Times New Roman" pitchFamily="18" charset="0"/>
              </a:rPr>
              <a:t>В центре жемчужины поэтому находится какое-либо чужеродное тело, вокруг которого расположены известковые отложения, образующие те же слои, что и в стенках створок раковины. Вокруг центрального тела лежит тонкий роговой слой, затем следует более толстый слой из радиально расположенных многогранных известковых призм, снаружи же жемчужина одета концентрически расположенными тончайшими листками перламутрового вещества.</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7" name="Picture 4" descr="http://900igr.net/datas/morskie-zhiteli/Morskie-obitateli-3.files/0013-013-ZHemchug-najdi-v-etikh-rakushkakh-zhemchuzhiny.jpg"/>
          <p:cNvPicPr>
            <a:picLocks noChangeAspect="1" noChangeArrowheads="1"/>
          </p:cNvPicPr>
          <p:nvPr/>
        </p:nvPicPr>
        <p:blipFill>
          <a:blip r:embed="rId3" cstate="print"/>
          <a:srcRect/>
          <a:stretch>
            <a:fillRect/>
          </a:stretch>
        </p:blipFill>
        <p:spPr bwMode="auto">
          <a:xfrm>
            <a:off x="179512" y="3573016"/>
            <a:ext cx="4004307" cy="29523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1071</TotalTime>
  <Words>1119</Words>
  <Application>Microsoft Office PowerPoint</Application>
  <PresentationFormat>Экран (4:3)</PresentationFormat>
  <Paragraphs>64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  Презентация  ЧУДЕСНЫЕ РАКОВИНЫ  к занятию по лепке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cp:lastModifiedBy>
  <cp:revision>189</cp:revision>
  <dcterms:created xsi:type="dcterms:W3CDTF">2014-09-19T09:17:58Z</dcterms:created>
  <dcterms:modified xsi:type="dcterms:W3CDTF">2020-04-23T14:17:49Z</dcterms:modified>
</cp:coreProperties>
</file>