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67" autoAdjust="0"/>
  </p:normalViewPr>
  <p:slideViewPr>
    <p:cSldViewPr>
      <p:cViewPr varScale="1">
        <p:scale>
          <a:sx n="60" d="100"/>
          <a:sy n="60" d="100"/>
        </p:scale>
        <p:origin x="-165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CF9C9FE-3885-417F-BB03-89A385C91F38}" type="datetimeFigureOut">
              <a:rPr lang="ru-RU" smtClean="0"/>
              <a:t>14.04.2020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800209-F3B5-4FEB-A0CD-18F930806F0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CF9C9FE-3885-417F-BB03-89A385C91F38}" type="datetimeFigureOut">
              <a:rPr lang="ru-RU" smtClean="0"/>
              <a:t>14.04.2020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800209-F3B5-4FEB-A0CD-18F930806F0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CF9C9FE-3885-417F-BB03-89A385C91F38}" type="datetimeFigureOut">
              <a:rPr lang="ru-RU" smtClean="0"/>
              <a:t>14.04.2020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800209-F3B5-4FEB-A0CD-18F930806F0E}"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CF9C9FE-3885-417F-BB03-89A385C91F38}" type="datetimeFigureOut">
              <a:rPr lang="ru-RU" smtClean="0"/>
              <a:t>14.04.2020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800209-F3B5-4FEB-A0CD-18F930806F0E}"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F9C9FE-3885-417F-BB03-89A385C91F38}" type="datetimeFigureOut">
              <a:rPr lang="ru-RU" smtClean="0"/>
              <a:t>14.04.2020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800209-F3B5-4FEB-A0CD-18F930806F0E}"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DCF9C9FE-3885-417F-BB03-89A385C91F38}" type="datetimeFigureOut">
              <a:rPr lang="ru-RU" smtClean="0"/>
              <a:t>14.04.2020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5800209-F3B5-4FEB-A0CD-18F930806F0E}"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CF9C9FE-3885-417F-BB03-89A385C91F38}" type="datetimeFigureOut">
              <a:rPr lang="ru-RU" smtClean="0"/>
              <a:t>14.04.2020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5800209-F3B5-4FEB-A0CD-18F930806F0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DCF9C9FE-3885-417F-BB03-89A385C91F38}" type="datetimeFigureOut">
              <a:rPr lang="ru-RU" smtClean="0"/>
              <a:t>14.04.2020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5800209-F3B5-4FEB-A0CD-18F930806F0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CF9C9FE-3885-417F-BB03-89A385C91F38}" type="datetimeFigureOut">
              <a:rPr lang="ru-RU" smtClean="0"/>
              <a:t>14.04.2020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5800209-F3B5-4FEB-A0CD-18F930806F0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CF9C9FE-3885-417F-BB03-89A385C91F38}" type="datetimeFigureOut">
              <a:rPr lang="ru-RU" smtClean="0"/>
              <a:t>14.04.2020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5800209-F3B5-4FEB-A0CD-18F930806F0E}"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CF9C9FE-3885-417F-BB03-89A385C91F38}" type="datetimeFigureOut">
              <a:rPr lang="ru-RU" smtClean="0"/>
              <a:t>14.04.2020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5800209-F3B5-4FEB-A0CD-18F930806F0E}"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CF9C9FE-3885-417F-BB03-89A385C91F38}" type="datetimeFigureOut">
              <a:rPr lang="ru-RU" smtClean="0"/>
              <a:t>14.04.2020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5800209-F3B5-4FEB-A0CD-18F930806F0E}"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692696"/>
            <a:ext cx="7772400" cy="1872208"/>
          </a:xfrm>
        </p:spPr>
        <p:txBody>
          <a:bodyPr/>
          <a:lstStyle/>
          <a:p>
            <a:r>
              <a:rPr lang="ru-RU" dirty="0" smtClean="0"/>
              <a:t>Презентация </a:t>
            </a:r>
            <a:br>
              <a:rPr lang="ru-RU" dirty="0" smtClean="0"/>
            </a:br>
            <a:r>
              <a:rPr lang="ru-RU" dirty="0" smtClean="0"/>
              <a:t>«Что мы знаем о спорте?»</a:t>
            </a:r>
            <a:endParaRPr lang="ru-RU" dirty="0"/>
          </a:p>
        </p:txBody>
      </p:sp>
      <p:sp>
        <p:nvSpPr>
          <p:cNvPr id="5" name="Подзаголовок 4"/>
          <p:cNvSpPr>
            <a:spLocks noGrp="1"/>
          </p:cNvSpPr>
          <p:nvPr>
            <p:ph type="subTitle" idx="1"/>
          </p:nvPr>
        </p:nvSpPr>
        <p:spPr>
          <a:xfrm>
            <a:off x="5220072" y="3556001"/>
            <a:ext cx="3600400" cy="1473200"/>
          </a:xfrm>
        </p:spPr>
        <p:txBody>
          <a:bodyPr/>
          <a:lstStyle/>
          <a:p>
            <a:r>
              <a:rPr lang="ru-RU" dirty="0" smtClean="0"/>
              <a:t>                                                                                                                                                                    Воспитатель: </a:t>
            </a:r>
            <a:r>
              <a:rPr lang="ru-RU" dirty="0" err="1" smtClean="0"/>
              <a:t>Балиева</a:t>
            </a:r>
            <a:r>
              <a:rPr lang="ru-RU" dirty="0" smtClean="0"/>
              <a:t> Т.В.</a:t>
            </a:r>
            <a:endParaRPr lang="ru-RU" dirty="0"/>
          </a:p>
        </p:txBody>
      </p:sp>
      <p:pic>
        <p:nvPicPr>
          <p:cNvPr id="6" name="Picture 11" descr="Фотоотчеты / Портал образования ЧР"/>
          <p:cNvPicPr>
            <a:picLocks noChangeAspect="1" noChangeArrowheads="1"/>
          </p:cNvPicPr>
          <p:nvPr/>
        </p:nvPicPr>
        <p:blipFill>
          <a:blip r:embed="rId2" cstate="print"/>
          <a:srcRect/>
          <a:stretch>
            <a:fillRect/>
          </a:stretch>
        </p:blipFill>
        <p:spPr bwMode="auto">
          <a:xfrm>
            <a:off x="476250" y="2708920"/>
            <a:ext cx="1727200" cy="14414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7" descr="Изображения от AdminGrad - Фото-Град @ ФОРУМ-ГРАД"/>
          <p:cNvPicPr>
            <a:picLocks noChangeAspect="1" noChangeArrowheads="1"/>
          </p:cNvPicPr>
          <p:nvPr/>
        </p:nvPicPr>
        <p:blipFill>
          <a:blip r:embed="rId3" cstate="print"/>
          <a:srcRect/>
          <a:stretch>
            <a:fillRect/>
          </a:stretch>
        </p:blipFill>
        <p:spPr bwMode="auto">
          <a:xfrm>
            <a:off x="2771800" y="4653136"/>
            <a:ext cx="1943100" cy="15128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2" descr="Рассуждения папы: какой спорт выбрать ребенку? - статьи на Panda Land"/>
          <p:cNvPicPr>
            <a:picLocks noChangeAspect="1" noChangeArrowheads="1"/>
          </p:cNvPicPr>
          <p:nvPr/>
        </p:nvPicPr>
        <p:blipFill>
          <a:blip r:embed="rId4" cstate="print"/>
          <a:srcRect/>
          <a:stretch>
            <a:fillRect/>
          </a:stretch>
        </p:blipFill>
        <p:spPr bwMode="auto">
          <a:xfrm>
            <a:off x="6588224" y="5013176"/>
            <a:ext cx="1720850" cy="14402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81198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4155" y="338667"/>
            <a:ext cx="3812645" cy="1866197"/>
          </a:xfrm>
        </p:spPr>
        <p:txBody>
          <a:bodyPr/>
          <a:lstStyle/>
          <a:p>
            <a:endParaRPr lang="ru-RU" dirty="0"/>
          </a:p>
        </p:txBody>
      </p:sp>
      <p:sp>
        <p:nvSpPr>
          <p:cNvPr id="3" name="Текст 2"/>
          <p:cNvSpPr>
            <a:spLocks noGrp="1"/>
          </p:cNvSpPr>
          <p:nvPr>
            <p:ph type="body" sz="half" idx="2"/>
          </p:nvPr>
        </p:nvSpPr>
        <p:spPr>
          <a:xfrm>
            <a:off x="4868333" y="260648"/>
            <a:ext cx="3952139" cy="7560839"/>
          </a:xfrm>
        </p:spPr>
        <p:txBody>
          <a:bodyPr>
            <a:noAutofit/>
          </a:bodyPr>
          <a:lstStyle/>
          <a:p>
            <a:r>
              <a:rPr lang="ru-RU" altLang="ru-RU" sz="2800" i="1" dirty="0">
                <a:solidFill>
                  <a:schemeClr val="tx1"/>
                </a:solidFill>
                <a:latin typeface="Times New Roman" pitchFamily="18" charset="0"/>
                <a:cs typeface="Times New Roman" pitchFamily="18" charset="0"/>
              </a:rPr>
              <a:t>Я бегом наслаждаюсь,</a:t>
            </a:r>
            <a:br>
              <a:rPr lang="ru-RU" altLang="ru-RU" sz="2800" i="1" dirty="0">
                <a:solidFill>
                  <a:schemeClr val="tx1"/>
                </a:solidFill>
                <a:latin typeface="Times New Roman" pitchFamily="18" charset="0"/>
                <a:cs typeface="Times New Roman" pitchFamily="18" charset="0"/>
              </a:rPr>
            </a:br>
            <a:r>
              <a:rPr lang="ru-RU" altLang="ru-RU" sz="2800" i="1" dirty="0">
                <a:solidFill>
                  <a:schemeClr val="tx1"/>
                </a:solidFill>
                <a:latin typeface="Times New Roman" pitchFamily="18" charset="0"/>
                <a:cs typeface="Times New Roman" pitchFamily="18" charset="0"/>
              </a:rPr>
              <a:t>Бегу, бегу, бегу!</a:t>
            </a:r>
            <a:br>
              <a:rPr lang="ru-RU" altLang="ru-RU" sz="2800" i="1" dirty="0">
                <a:solidFill>
                  <a:schemeClr val="tx1"/>
                </a:solidFill>
                <a:latin typeface="Times New Roman" pitchFamily="18" charset="0"/>
                <a:cs typeface="Times New Roman" pitchFamily="18" charset="0"/>
              </a:rPr>
            </a:br>
            <a:r>
              <a:rPr lang="ru-RU" altLang="ru-RU" sz="2800" i="1" dirty="0">
                <a:solidFill>
                  <a:schemeClr val="tx1"/>
                </a:solidFill>
                <a:latin typeface="Times New Roman" pitchFamily="18" charset="0"/>
                <a:cs typeface="Times New Roman" pitchFamily="18" charset="0"/>
              </a:rPr>
              <a:t>Земли едва касаюсь,</a:t>
            </a:r>
            <a:br>
              <a:rPr lang="ru-RU" altLang="ru-RU" sz="2800" i="1" dirty="0">
                <a:solidFill>
                  <a:schemeClr val="tx1"/>
                </a:solidFill>
                <a:latin typeface="Times New Roman" pitchFamily="18" charset="0"/>
                <a:cs typeface="Times New Roman" pitchFamily="18" charset="0"/>
              </a:rPr>
            </a:br>
            <a:r>
              <a:rPr lang="ru-RU" altLang="ru-RU" sz="2800" i="1" dirty="0" smtClean="0">
                <a:solidFill>
                  <a:schemeClr val="tx1"/>
                </a:solidFill>
                <a:latin typeface="Times New Roman" pitchFamily="18" charset="0"/>
                <a:cs typeface="Times New Roman" pitchFamily="18" charset="0"/>
              </a:rPr>
              <a:t>Как</a:t>
            </a:r>
            <a:r>
              <a:rPr lang="ru-RU" altLang="ru-RU" sz="2800" i="1" dirty="0">
                <a:solidFill>
                  <a:schemeClr val="tx1"/>
                </a:solidFill>
                <a:latin typeface="Times New Roman" pitchFamily="18" charset="0"/>
                <a:cs typeface="Times New Roman" pitchFamily="18" charset="0"/>
              </a:rPr>
              <a:t/>
            </a:r>
            <a:br>
              <a:rPr lang="ru-RU" altLang="ru-RU" sz="2800" i="1" dirty="0">
                <a:solidFill>
                  <a:schemeClr val="tx1"/>
                </a:solidFill>
                <a:latin typeface="Times New Roman" pitchFamily="18" charset="0"/>
                <a:cs typeface="Times New Roman" pitchFamily="18" charset="0"/>
              </a:rPr>
            </a:br>
            <a:r>
              <a:rPr lang="ru-RU" altLang="ru-RU" sz="2800" i="1" dirty="0">
                <a:solidFill>
                  <a:schemeClr val="tx1"/>
                </a:solidFill>
                <a:latin typeface="Times New Roman" pitchFamily="18" charset="0"/>
                <a:cs typeface="Times New Roman" pitchFamily="18" charset="0"/>
              </a:rPr>
              <a:t>Свободные движенья,</a:t>
            </a:r>
            <a:br>
              <a:rPr lang="ru-RU" altLang="ru-RU" sz="2800" i="1" dirty="0">
                <a:solidFill>
                  <a:schemeClr val="tx1"/>
                </a:solidFill>
                <a:latin typeface="Times New Roman" pitchFamily="18" charset="0"/>
                <a:cs typeface="Times New Roman" pitchFamily="18" charset="0"/>
              </a:rPr>
            </a:br>
            <a:r>
              <a:rPr lang="ru-RU" altLang="ru-RU" sz="2800" i="1" dirty="0">
                <a:solidFill>
                  <a:schemeClr val="tx1"/>
                </a:solidFill>
                <a:latin typeface="Times New Roman" pitchFamily="18" charset="0"/>
                <a:cs typeface="Times New Roman" pitchFamily="18" charset="0"/>
              </a:rPr>
              <a:t>Мне дышится легко!</a:t>
            </a:r>
            <a:br>
              <a:rPr lang="ru-RU" altLang="ru-RU" sz="2800" i="1" dirty="0">
                <a:solidFill>
                  <a:schemeClr val="tx1"/>
                </a:solidFill>
                <a:latin typeface="Times New Roman" pitchFamily="18" charset="0"/>
                <a:cs typeface="Times New Roman" pitchFamily="18" charset="0"/>
              </a:rPr>
            </a:br>
            <a:r>
              <a:rPr lang="ru-RU" altLang="ru-RU" sz="2800" i="1" dirty="0">
                <a:solidFill>
                  <a:schemeClr val="tx1"/>
                </a:solidFill>
                <a:latin typeface="Times New Roman" pitchFamily="18" charset="0"/>
                <a:cs typeface="Times New Roman" pitchFamily="18" charset="0"/>
              </a:rPr>
              <a:t>В отличном настроенье</a:t>
            </a:r>
            <a:br>
              <a:rPr lang="ru-RU" altLang="ru-RU" sz="2800" i="1" dirty="0">
                <a:solidFill>
                  <a:schemeClr val="tx1"/>
                </a:solidFill>
                <a:latin typeface="Times New Roman" pitchFamily="18" charset="0"/>
                <a:cs typeface="Times New Roman" pitchFamily="18" charset="0"/>
              </a:rPr>
            </a:br>
            <a:r>
              <a:rPr lang="ru-RU" altLang="ru-RU" sz="2800" i="1" dirty="0">
                <a:solidFill>
                  <a:schemeClr val="tx1"/>
                </a:solidFill>
                <a:latin typeface="Times New Roman" pitchFamily="18" charset="0"/>
                <a:cs typeface="Times New Roman" pitchFamily="18" charset="0"/>
              </a:rPr>
              <a:t>Бегу я далеко.</a:t>
            </a:r>
            <a:r>
              <a:rPr lang="ru-RU" altLang="ru-RU" sz="2800" b="1" dirty="0">
                <a:solidFill>
                  <a:schemeClr val="tx1"/>
                </a:solidFill>
                <a:latin typeface="Times New Roman" pitchFamily="18" charset="0"/>
              </a:rPr>
              <a:t> </a:t>
            </a:r>
          </a:p>
          <a:p>
            <a:r>
              <a:rPr lang="ru-RU" altLang="ru-RU" sz="2800" i="1" dirty="0">
                <a:solidFill>
                  <a:schemeClr val="tx1"/>
                </a:solidFill>
                <a:latin typeface="Times New Roman" pitchFamily="18" charset="0"/>
              </a:rPr>
              <a:t>И наполняет силой</a:t>
            </a:r>
            <a:br>
              <a:rPr lang="ru-RU" altLang="ru-RU" sz="2800" i="1" dirty="0">
                <a:solidFill>
                  <a:schemeClr val="tx1"/>
                </a:solidFill>
                <a:latin typeface="Times New Roman" pitchFamily="18" charset="0"/>
              </a:rPr>
            </a:br>
            <a:r>
              <a:rPr lang="ru-RU" altLang="ru-RU" sz="2800" i="1" dirty="0">
                <a:solidFill>
                  <a:schemeClr val="tx1"/>
                </a:solidFill>
                <a:latin typeface="Times New Roman" pitchFamily="18" charset="0"/>
              </a:rPr>
              <a:t>Меня волшебный бег.</a:t>
            </a:r>
            <a:br>
              <a:rPr lang="ru-RU" altLang="ru-RU" sz="2800" i="1" dirty="0">
                <a:solidFill>
                  <a:schemeClr val="tx1"/>
                </a:solidFill>
                <a:latin typeface="Times New Roman" pitchFamily="18" charset="0"/>
              </a:rPr>
            </a:br>
            <a:r>
              <a:rPr lang="ru-RU" altLang="ru-RU" sz="2800" i="1" dirty="0">
                <a:solidFill>
                  <a:schemeClr val="tx1"/>
                </a:solidFill>
                <a:latin typeface="Times New Roman" pitchFamily="18" charset="0"/>
              </a:rPr>
              <a:t>Какой же я счастливый –</a:t>
            </a:r>
            <a:br>
              <a:rPr lang="ru-RU" altLang="ru-RU" sz="2800" i="1" dirty="0">
                <a:solidFill>
                  <a:schemeClr val="tx1"/>
                </a:solidFill>
                <a:latin typeface="Times New Roman" pitchFamily="18" charset="0"/>
              </a:rPr>
            </a:br>
            <a:r>
              <a:rPr lang="ru-RU" altLang="ru-RU" sz="2800" i="1" dirty="0">
                <a:solidFill>
                  <a:schemeClr val="tx1"/>
                </a:solidFill>
                <a:latin typeface="Times New Roman" pitchFamily="18" charset="0"/>
              </a:rPr>
              <a:t>Бегущий человек!</a:t>
            </a:r>
            <a:r>
              <a:rPr lang="ru-RU" altLang="ru-RU" sz="2800" b="1" dirty="0">
                <a:solidFill>
                  <a:schemeClr val="tx1"/>
                </a:solidFill>
              </a:rPr>
              <a:t/>
            </a:r>
            <a:br>
              <a:rPr lang="ru-RU" altLang="ru-RU" sz="2800" b="1" dirty="0">
                <a:solidFill>
                  <a:schemeClr val="tx1"/>
                </a:solidFill>
              </a:rPr>
            </a:br>
            <a:endParaRPr lang="ru-RU" altLang="ru-RU" sz="2800" dirty="0">
              <a:solidFill>
                <a:schemeClr val="tx1"/>
              </a:solidFill>
            </a:endParaRPr>
          </a:p>
        </p:txBody>
      </p:sp>
      <p:pic>
        <p:nvPicPr>
          <p:cNvPr id="5" name="Picture 16" descr="как Вы считаете что популярнее: футбол или легкая атлетика? / . Легкая атлетика / Спорт онлайн - зимние и летние виды спорта. ."/>
          <p:cNvPicPr>
            <a:picLocks noGrp="1" noChangeAspect="1" noChangeArrowheads="1"/>
          </p:cNvPicPr>
          <p:nvPr>
            <p:ph type="pic" idx="1"/>
          </p:nvPr>
        </p:nvPicPr>
        <p:blipFill>
          <a:blip r:embed="rId2" cstate="print"/>
          <a:srcRect t="8971" b="8971"/>
          <a:stretch>
            <a:fillRect/>
          </a:stretch>
        </p:blipFill>
        <p:spPr bwMode="auto">
          <a:xfrm>
            <a:off x="395536" y="476672"/>
            <a:ext cx="4008824" cy="55446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30742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Игрушка детский баскетб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3888432" cy="309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Игры для девочек онлайн готовка &quot; и другие игры"/>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573463"/>
            <a:ext cx="3888432"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Игры для девочек онлайн готовка &quot; и другие игры"/>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746" y="3573463"/>
            <a:ext cx="3492500"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Физкультура в картинках. Обсуждение на LiveInternet - Росси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847" y="260648"/>
            <a:ext cx="3924300" cy="309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quot;Мой любимый вид спорта&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573463"/>
            <a:ext cx="3889375"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950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картинки &quot;дети&quot; &quot; Образовательный портал МистерГИ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53789"/>
            <a:ext cx="3984179"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 (379x309, 41K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57" y="3591747"/>
            <a:ext cx="3984179"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Рассуждения папы: какой спорт выбрать ребенку? - статьи на Panda 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783" y="188912"/>
            <a:ext cx="4138612"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Физкультура в картинках. Обсуждение на LiveInternet - Российский Сервис Онлайн-Дневников"/>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784" y="3525785"/>
            <a:ext cx="4138612"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04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8229600" cy="1512168"/>
          </a:xfrm>
        </p:spPr>
        <p:txBody>
          <a:bodyPr>
            <a:noAutofit/>
          </a:bodyPr>
          <a:lstStyle/>
          <a:p>
            <a:r>
              <a:rPr lang="ru-RU" altLang="ru-RU" sz="2000" b="1" i="1" dirty="0">
                <a:solidFill>
                  <a:schemeClr val="tx1"/>
                </a:solidFill>
                <a:latin typeface="Times New Roman" pitchFamily="18" charset="0"/>
                <a:cs typeface="Times New Roman" pitchFamily="18" charset="0"/>
              </a:rPr>
              <a:t>Игра </a:t>
            </a:r>
            <a:r>
              <a:rPr lang="ru-RU" altLang="ru-RU" sz="2000" b="1" i="1" dirty="0">
                <a:solidFill>
                  <a:schemeClr val="tx1"/>
                </a:solidFill>
                <a:latin typeface="Calibri" pitchFamily="34" charset="0"/>
                <a:cs typeface="Times New Roman" pitchFamily="18" charset="0"/>
              </a:rPr>
              <a:t>«</a:t>
            </a:r>
            <a:r>
              <a:rPr lang="ru-RU" altLang="ru-RU" sz="2000" b="1" i="1" dirty="0">
                <a:solidFill>
                  <a:schemeClr val="tx1"/>
                </a:solidFill>
                <a:latin typeface="Times New Roman" pitchFamily="18" charset="0"/>
                <a:cs typeface="Times New Roman" pitchFamily="18" charset="0"/>
              </a:rPr>
              <a:t>Кто, каким видом спорта занимается</a:t>
            </a:r>
            <a:r>
              <a:rPr lang="ru-RU" altLang="ru-RU" sz="2000" b="1" i="1" dirty="0">
                <a:solidFill>
                  <a:schemeClr val="tx1"/>
                </a:solidFill>
                <a:latin typeface="Calibri" pitchFamily="34" charset="0"/>
                <a:cs typeface="Times New Roman" pitchFamily="18" charset="0"/>
              </a:rPr>
              <a:t>»</a:t>
            </a:r>
            <a:r>
              <a:rPr lang="ru-RU" altLang="ru-RU" sz="2000" b="1" i="1" dirty="0">
                <a:solidFill>
                  <a:schemeClr val="tx1"/>
                </a:solidFill>
              </a:rPr>
              <a:t/>
            </a:r>
            <a:br>
              <a:rPr lang="ru-RU" altLang="ru-RU" sz="2000" b="1" i="1" dirty="0">
                <a:solidFill>
                  <a:schemeClr val="tx1"/>
                </a:solidFill>
              </a:rPr>
            </a:br>
            <a:r>
              <a:rPr lang="ru-RU" altLang="ru-RU" sz="2000" b="1" i="1" dirty="0">
                <a:solidFill>
                  <a:schemeClr val="tx1"/>
                </a:solidFill>
                <a:latin typeface="Times New Roman" pitchFamily="18" charset="0"/>
                <a:cs typeface="Times New Roman" pitchFamily="18" charset="0"/>
              </a:rPr>
              <a:t>Посмотрите внимательно на мальчиков-</a:t>
            </a:r>
            <a:br>
              <a:rPr lang="ru-RU" altLang="ru-RU" sz="2000" b="1" i="1" dirty="0">
                <a:solidFill>
                  <a:schemeClr val="tx1"/>
                </a:solidFill>
                <a:latin typeface="Times New Roman" pitchFamily="18" charset="0"/>
                <a:cs typeface="Times New Roman" pitchFamily="18" charset="0"/>
              </a:rPr>
            </a:br>
            <a:r>
              <a:rPr lang="ru-RU" altLang="ru-RU" sz="2000" b="1" i="1" dirty="0">
                <a:solidFill>
                  <a:schemeClr val="tx1"/>
                </a:solidFill>
                <a:latin typeface="Times New Roman" pitchFamily="18" charset="0"/>
                <a:cs typeface="Times New Roman" pitchFamily="18" charset="0"/>
              </a:rPr>
              <a:t>олимпийцев и спортивное оборудование.  Подумайте, каким видом спорта занимается каждый спортсмен. </a:t>
            </a:r>
            <a:r>
              <a:rPr lang="ru-RU" altLang="ru-RU" sz="2000" b="1" i="1" dirty="0">
                <a:solidFill>
                  <a:schemeClr val="tx1"/>
                </a:solidFill>
              </a:rPr>
              <a:t/>
            </a:r>
            <a:br>
              <a:rPr lang="ru-RU" altLang="ru-RU" sz="2000" b="1" i="1" dirty="0">
                <a:solidFill>
                  <a:schemeClr val="tx1"/>
                </a:solidFill>
              </a:rPr>
            </a:br>
            <a:endParaRPr lang="ru-RU" sz="2000" dirty="0">
              <a:solidFill>
                <a:schemeClr val="tx1"/>
              </a:solidFill>
            </a:endParaRPr>
          </a:p>
        </p:txBody>
      </p:sp>
      <p:pic>
        <p:nvPicPr>
          <p:cNvPr id="5" name="Рисунок 5" descr="http://ligazdorovja.my1.ru/96/p0082.jpg"/>
          <p:cNvPicPr>
            <a:picLocks noGrp="1" noChangeAspect="1" noChangeArrowheads="1"/>
          </p:cNvPicPr>
          <p:nvPr>
            <p:ph idx="1"/>
          </p:nvPr>
        </p:nvPicPr>
        <p:blipFill>
          <a:blip r:embed="rId2" cstate="print">
            <a:lum contrast="40000"/>
          </a:blip>
          <a:srcRect/>
          <a:stretch>
            <a:fillRect/>
          </a:stretch>
        </p:blipFill>
        <p:spPr bwMode="auto">
          <a:xfrm>
            <a:off x="323528" y="2132856"/>
            <a:ext cx="8568952" cy="432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47925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Здоровый образ жизни. . Здоровый образ жизни зож живи в стиле hnb - Soft portal"/>
          <p:cNvPicPr>
            <a:picLocks noChangeAspect="1" noChangeArrowheads="1"/>
          </p:cNvPicPr>
          <p:nvPr/>
        </p:nvPicPr>
        <p:blipFill>
          <a:blip r:embed="rId2" cstate="print"/>
          <a:srcRect/>
          <a:stretch>
            <a:fillRect/>
          </a:stretch>
        </p:blipFill>
        <p:spPr bwMode="auto">
          <a:xfrm>
            <a:off x="6876256" y="548681"/>
            <a:ext cx="1944216" cy="23762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Прямоугольник 4"/>
          <p:cNvSpPr/>
          <p:nvPr/>
        </p:nvSpPr>
        <p:spPr>
          <a:xfrm>
            <a:off x="827584" y="2136339"/>
            <a:ext cx="6030416" cy="3416320"/>
          </a:xfrm>
          <a:prstGeom prst="rect">
            <a:avLst/>
          </a:prstGeom>
        </p:spPr>
        <p:txBody>
          <a:bodyPr wrap="square">
            <a:spAutoFit/>
          </a:bodyPr>
          <a:lstStyle/>
          <a:p>
            <a:r>
              <a:rPr lang="ru-RU" altLang="ru-RU" i="1" dirty="0" smtClean="0">
                <a:solidFill>
                  <a:srgbClr val="FF0000"/>
                </a:solidFill>
                <a:latin typeface="Times New Roman" pitchFamily="18" charset="0"/>
                <a:cs typeface="Times New Roman" pitchFamily="18" charset="0"/>
              </a:rPr>
              <a:t> </a:t>
            </a:r>
            <a:r>
              <a:rPr lang="ru-RU" altLang="ru-RU" sz="2400" i="1" dirty="0" smtClean="0">
                <a:latin typeface="Times New Roman" pitchFamily="18" charset="0"/>
                <a:cs typeface="Times New Roman" pitchFamily="18" charset="0"/>
              </a:rPr>
              <a:t>Кто день начинает с зарядки, у  того…(организм в порядке). </a:t>
            </a:r>
          </a:p>
          <a:p>
            <a:pPr>
              <a:buFontTx/>
              <a:buChar char="-"/>
            </a:pPr>
            <a:r>
              <a:rPr lang="ru-RU" altLang="ru-RU" sz="2400" i="1" dirty="0" smtClean="0">
                <a:latin typeface="Times New Roman" pitchFamily="18" charset="0"/>
                <a:cs typeface="Times New Roman" pitchFamily="18" charset="0"/>
              </a:rPr>
              <a:t>Закалишься – от болезни …(отстранишься). </a:t>
            </a:r>
          </a:p>
          <a:p>
            <a:pPr>
              <a:buFontTx/>
              <a:buChar char="-"/>
            </a:pPr>
            <a:r>
              <a:rPr lang="ru-RU" altLang="ru-RU" sz="2400" i="1" dirty="0" smtClean="0">
                <a:latin typeface="Times New Roman" pitchFamily="18" charset="0"/>
                <a:cs typeface="Times New Roman" pitchFamily="18" charset="0"/>
              </a:rPr>
              <a:t> Быстрого и ловкого болезнь …(не догонит). </a:t>
            </a:r>
          </a:p>
          <a:p>
            <a:r>
              <a:rPr lang="ru-RU" altLang="ru-RU" sz="2400" i="1" dirty="0" smtClean="0">
                <a:latin typeface="Times New Roman" pitchFamily="18" charset="0"/>
                <a:cs typeface="Times New Roman" pitchFamily="18" charset="0"/>
              </a:rPr>
              <a:t> - Чище мойся, воды …( не бойся). </a:t>
            </a:r>
          </a:p>
          <a:p>
            <a:r>
              <a:rPr lang="ru-RU" altLang="ru-RU" sz="2400" i="1" dirty="0" smtClean="0">
                <a:latin typeface="Times New Roman" pitchFamily="18" charset="0"/>
                <a:cs typeface="Times New Roman" pitchFamily="18" charset="0"/>
              </a:rPr>
              <a:t> - Крепок телом - богатый …(делом). </a:t>
            </a:r>
          </a:p>
          <a:p>
            <a:r>
              <a:rPr lang="ru-RU" altLang="ru-RU" sz="2400" i="1" dirty="0" smtClean="0">
                <a:latin typeface="Times New Roman" pitchFamily="18" charset="0"/>
                <a:cs typeface="Times New Roman" pitchFamily="18" charset="0"/>
              </a:rPr>
              <a:t> - Кто много лежит, у того …(бок бол</a:t>
            </a:r>
            <a:r>
              <a:rPr lang="ru-RU" altLang="ru-RU" i="1" dirty="0" smtClean="0">
                <a:latin typeface="Times New Roman" pitchFamily="18" charset="0"/>
                <a:cs typeface="Times New Roman" pitchFamily="18" charset="0"/>
              </a:rPr>
              <a:t>ит).</a:t>
            </a:r>
            <a:r>
              <a:rPr lang="ru-RU" altLang="ru-RU" i="1" dirty="0" smtClean="0">
                <a:solidFill>
                  <a:srgbClr val="FF0000"/>
                </a:solidFill>
                <a:latin typeface="Times New Roman" pitchFamily="18" charset="0"/>
                <a:cs typeface="Times New Roman" pitchFamily="18" charset="0"/>
              </a:rPr>
              <a:t> </a:t>
            </a:r>
            <a:endParaRPr lang="ru-RU" altLang="ru-RU" i="1" dirty="0">
              <a:solidFill>
                <a:srgbClr val="FF0000"/>
              </a:solidFill>
              <a:latin typeface="Times New Roman" pitchFamily="18" charset="0"/>
              <a:cs typeface="Times New Roman" pitchFamily="18" charset="0"/>
            </a:endParaRPr>
          </a:p>
        </p:txBody>
      </p:sp>
      <p:sp>
        <p:nvSpPr>
          <p:cNvPr id="6" name="Прямоугольник 7"/>
          <p:cNvSpPr>
            <a:spLocks noChangeArrowheads="1"/>
          </p:cNvSpPr>
          <p:nvPr/>
        </p:nvSpPr>
        <p:spPr bwMode="auto">
          <a:xfrm>
            <a:off x="468313" y="620713"/>
            <a:ext cx="6407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3600" b="1" i="1" dirty="0" smtClean="0">
                <a:latin typeface="Times New Roman" pitchFamily="18" charset="0"/>
                <a:cs typeface="Times New Roman" pitchFamily="18" charset="0"/>
              </a:rPr>
              <a:t>«Дополни пословицу»</a:t>
            </a:r>
            <a:endParaRPr lang="ru-RU" altLang="ru-RU" sz="3600" b="1" i="1" dirty="0">
              <a:latin typeface="Times New Roman" pitchFamily="18" charset="0"/>
              <a:cs typeface="Times New Roman" pitchFamily="18" charset="0"/>
            </a:endParaRPr>
          </a:p>
        </p:txBody>
      </p:sp>
    </p:spTree>
    <p:extLst>
      <p:ext uri="{BB962C8B-B14F-4D97-AF65-F5344CB8AC3E}">
        <p14:creationId xmlns:p14="http://schemas.microsoft.com/office/powerpoint/2010/main" val="1421599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7"/>
          <p:cNvSpPr>
            <a:spLocks noChangeArrowheads="1"/>
          </p:cNvSpPr>
          <p:nvPr/>
        </p:nvSpPr>
        <p:spPr bwMode="auto">
          <a:xfrm>
            <a:off x="620713" y="773113"/>
            <a:ext cx="6407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sz="3600" b="1" i="1" dirty="0">
              <a:solidFill>
                <a:srgbClr val="FF0000"/>
              </a:solidFill>
              <a:latin typeface="Times New Roman" pitchFamily="18" charset="0"/>
              <a:cs typeface="Times New Roman" pitchFamily="18" charset="0"/>
            </a:endParaRPr>
          </a:p>
        </p:txBody>
      </p:sp>
      <p:sp>
        <p:nvSpPr>
          <p:cNvPr id="6" name="Заголовок 5"/>
          <p:cNvSpPr>
            <a:spLocks noGrp="1"/>
          </p:cNvSpPr>
          <p:nvPr>
            <p:ph type="title" idx="4294967295"/>
          </p:nvPr>
        </p:nvSpPr>
        <p:spPr>
          <a:xfrm>
            <a:off x="0" y="908720"/>
            <a:ext cx="8229600" cy="2736304"/>
          </a:xfrm>
        </p:spPr>
        <p:txBody>
          <a:bodyPr>
            <a:noAutofit/>
          </a:bodyPr>
          <a:lstStyle/>
          <a:p>
            <a:pPr>
              <a:defRPr/>
            </a:pPr>
            <a:r>
              <a:rPr lang="ru-RU" sz="2800" i="1" dirty="0">
                <a:solidFill>
                  <a:schemeClr val="tx1"/>
                </a:solidFill>
                <a:latin typeface="Times New Roman" pitchFamily="18" charset="0"/>
                <a:cs typeface="Times New Roman" pitchFamily="18" charset="0"/>
              </a:rPr>
              <a:t>Вы дружно справились с задачей ,</a:t>
            </a:r>
            <a:br>
              <a:rPr lang="ru-RU" sz="2800" i="1" dirty="0">
                <a:solidFill>
                  <a:schemeClr val="tx1"/>
                </a:solidFill>
                <a:latin typeface="Times New Roman" pitchFamily="18" charset="0"/>
                <a:cs typeface="Times New Roman" pitchFamily="18" charset="0"/>
              </a:rPr>
            </a:br>
            <a:r>
              <a:rPr lang="ru-RU" sz="2800" i="1" dirty="0">
                <a:solidFill>
                  <a:schemeClr val="tx1"/>
                </a:solidFill>
                <a:latin typeface="Times New Roman" pitchFamily="18" charset="0"/>
                <a:cs typeface="Times New Roman" pitchFamily="18" charset="0"/>
              </a:rPr>
              <a:t>Вам физкультура по плечу.</a:t>
            </a:r>
            <a:br>
              <a:rPr lang="ru-RU" sz="2800" i="1" dirty="0">
                <a:solidFill>
                  <a:schemeClr val="tx1"/>
                </a:solidFill>
                <a:latin typeface="Times New Roman" pitchFamily="18" charset="0"/>
                <a:cs typeface="Times New Roman" pitchFamily="18" charset="0"/>
              </a:rPr>
            </a:br>
            <a:r>
              <a:rPr lang="ru-RU" sz="2800" i="1" dirty="0">
                <a:solidFill>
                  <a:schemeClr val="tx1"/>
                </a:solidFill>
                <a:latin typeface="Times New Roman" pitchFamily="18" charset="0"/>
                <a:cs typeface="Times New Roman" pitchFamily="18" charset="0"/>
              </a:rPr>
              <a:t>Так будем спортом заниматься,</a:t>
            </a:r>
            <a:br>
              <a:rPr lang="ru-RU" sz="2800" i="1" dirty="0">
                <a:solidFill>
                  <a:schemeClr val="tx1"/>
                </a:solidFill>
                <a:latin typeface="Times New Roman" pitchFamily="18" charset="0"/>
                <a:cs typeface="Times New Roman" pitchFamily="18" charset="0"/>
              </a:rPr>
            </a:br>
            <a:r>
              <a:rPr lang="ru-RU" sz="2800" i="1" dirty="0">
                <a:solidFill>
                  <a:schemeClr val="tx1"/>
                </a:solidFill>
                <a:latin typeface="Times New Roman" pitchFamily="18" charset="0"/>
                <a:cs typeface="Times New Roman" pitchFamily="18" charset="0"/>
              </a:rPr>
              <a:t>И результатов добиваться!</a:t>
            </a:r>
            <a:br>
              <a:rPr lang="ru-RU" sz="2800" i="1" dirty="0">
                <a:solidFill>
                  <a:schemeClr val="tx1"/>
                </a:solidFill>
                <a:latin typeface="Times New Roman" pitchFamily="18" charset="0"/>
                <a:cs typeface="Times New Roman" pitchFamily="18" charset="0"/>
              </a:rPr>
            </a:br>
            <a:r>
              <a:rPr lang="ru-RU" sz="2800" i="1" dirty="0">
                <a:solidFill>
                  <a:schemeClr val="tx1"/>
                </a:solidFill>
                <a:latin typeface="Times New Roman" pitchFamily="18" charset="0"/>
                <a:cs typeface="Times New Roman" pitchFamily="18" charset="0"/>
              </a:rPr>
              <a:t>Медали в будущем вас ждут.</a:t>
            </a:r>
            <a:r>
              <a:rPr lang="ru-RU" sz="1600" i="1" dirty="0">
                <a:solidFill>
                  <a:srgbClr val="FF0000"/>
                </a:solidFill>
                <a:latin typeface="Times New Roman" pitchFamily="18" charset="0"/>
                <a:cs typeface="Times New Roman" pitchFamily="18" charset="0"/>
              </a:rPr>
              <a:t/>
            </a:r>
            <a:br>
              <a:rPr lang="ru-RU" sz="1600" i="1" dirty="0">
                <a:solidFill>
                  <a:srgbClr val="FF0000"/>
                </a:solidFill>
                <a:latin typeface="Times New Roman" pitchFamily="18" charset="0"/>
                <a:cs typeface="Times New Roman" pitchFamily="18" charset="0"/>
              </a:rPr>
            </a:br>
            <a:endParaRPr lang="ru-RU" sz="1600" dirty="0"/>
          </a:p>
        </p:txBody>
      </p:sp>
      <p:pic>
        <p:nvPicPr>
          <p:cNvPr id="8" name="Picture 2" descr="C:\Users\Admin\Desktop\i (13).jpg"/>
          <p:cNvPicPr>
            <a:picLocks noChangeAspect="1" noChangeArrowheads="1"/>
          </p:cNvPicPr>
          <p:nvPr/>
        </p:nvPicPr>
        <p:blipFill>
          <a:blip r:embed="rId2" cstate="print"/>
          <a:srcRect/>
          <a:stretch>
            <a:fillRect/>
          </a:stretch>
        </p:blipFill>
        <p:spPr bwMode="auto">
          <a:xfrm>
            <a:off x="2627784" y="3573016"/>
            <a:ext cx="6300700" cy="3096344"/>
          </a:xfrm>
          <a:prstGeom prst="rect">
            <a:avLst/>
          </a:prstGeom>
          <a:noFill/>
        </p:spPr>
      </p:pic>
    </p:spTree>
    <p:extLst>
      <p:ext uri="{BB962C8B-B14F-4D97-AF65-F5344CB8AC3E}">
        <p14:creationId xmlns:p14="http://schemas.microsoft.com/office/powerpoint/2010/main" val="525716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1166843"/>
            <a:ext cx="7128792" cy="4524315"/>
          </a:xfrm>
          <a:prstGeom prst="rect">
            <a:avLst/>
          </a:prstGeom>
        </p:spPr>
        <p:txBody>
          <a:bodyPr wrap="square">
            <a:spAutoFit/>
          </a:bodyPr>
          <a:lstStyle/>
          <a:p>
            <a:r>
              <a:rPr lang="ru-RU" altLang="ru-RU" sz="2400" i="1" dirty="0" smtClean="0">
                <a:latin typeface="Times New Roman" pitchFamily="18" charset="0"/>
                <a:cs typeface="Times New Roman" pitchFamily="18" charset="0"/>
              </a:rPr>
              <a:t>Даже взрослому порой непросто разобраться во всем разнообразии  видов спорта. Необходимо, чтобы дети понимали, что представляет собой тот или иной вид летнего спорта, какой спортивный инвентарь нужен для того, чтобы им заниматься, где можно ему обучиться и т.д.</a:t>
            </a:r>
          </a:p>
          <a:p>
            <a:r>
              <a:rPr lang="ru-RU" altLang="ru-RU" sz="2400" i="1" dirty="0" smtClean="0">
                <a:latin typeface="Times New Roman" pitchFamily="18" charset="0"/>
                <a:cs typeface="Times New Roman" pitchFamily="18" charset="0"/>
              </a:rPr>
              <a:t>А самое главное – усвоили, что любой вид спорта начинается с физической культуры, которой нужно приучать себя заниматься с раннего возраста, что физическая культура – это не только залог возможных спортивных достижений в будущем, но прежде всего залог и гарантия здоровья человека.</a:t>
            </a:r>
            <a:endParaRPr lang="ru-RU" altLang="ru-RU"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1537229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225689"/>
            <a:ext cx="8118648" cy="4524315"/>
          </a:xfrm>
          <a:prstGeom prst="rect">
            <a:avLst/>
          </a:prstGeom>
        </p:spPr>
        <p:txBody>
          <a:bodyPr wrap="square">
            <a:spAutoFit/>
          </a:bodyPr>
          <a:lstStyle/>
          <a:p>
            <a:r>
              <a:rPr lang="ru-RU" altLang="ru-RU" b="1" dirty="0" smtClean="0">
                <a:latin typeface="Times New Roman" pitchFamily="18" charset="0"/>
                <a:cs typeface="Times New Roman" pitchFamily="18" charset="0"/>
              </a:rPr>
              <a:t>Цель презентации:</a:t>
            </a:r>
            <a:r>
              <a:rPr lang="ru-RU" altLang="ru-RU" dirty="0" smtClean="0">
                <a:latin typeface="Times New Roman" pitchFamily="18" charset="0"/>
                <a:cs typeface="Times New Roman" pitchFamily="18" charset="0"/>
              </a:rPr>
              <a:t> формирование представлений о летних видах спорта.</a:t>
            </a:r>
          </a:p>
          <a:p>
            <a:r>
              <a:rPr lang="ru-RU" altLang="ru-RU" b="1" dirty="0" smtClean="0">
                <a:latin typeface="Times New Roman" pitchFamily="18" charset="0"/>
                <a:cs typeface="Times New Roman" pitchFamily="18" charset="0"/>
              </a:rPr>
              <a:t>Задачи:</a:t>
            </a:r>
            <a:endParaRPr lang="ru-RU" altLang="ru-RU" dirty="0" smtClean="0">
              <a:latin typeface="Times New Roman" pitchFamily="18" charset="0"/>
              <a:cs typeface="Times New Roman" pitchFamily="18" charset="0"/>
            </a:endParaRPr>
          </a:p>
          <a:p>
            <a:r>
              <a:rPr lang="ru-RU" altLang="ru-RU" dirty="0" smtClean="0">
                <a:latin typeface="Times New Roman" pitchFamily="18" charset="0"/>
                <a:cs typeface="Times New Roman" pitchFamily="18" charset="0"/>
              </a:rPr>
              <a:t>ознакомить с наиболее популярными видами летнего спорта.</a:t>
            </a:r>
          </a:p>
          <a:p>
            <a:r>
              <a:rPr lang="ru-RU" altLang="ru-RU" dirty="0" smtClean="0">
                <a:latin typeface="Times New Roman" pitchFamily="18" charset="0"/>
                <a:cs typeface="Times New Roman" pitchFamily="18" charset="0"/>
              </a:rPr>
              <a:t>Расширить кругозор дошкольников, повысить их умственное и речевое развитие.</a:t>
            </a:r>
          </a:p>
          <a:p>
            <a:r>
              <a:rPr lang="ru-RU" altLang="ru-RU" dirty="0" smtClean="0">
                <a:latin typeface="Times New Roman" pitchFamily="18" charset="0"/>
                <a:cs typeface="Times New Roman" pitchFamily="18" charset="0"/>
              </a:rPr>
              <a:t>Воспитывать интерес и желание заниматься физкультурой и спортом.</a:t>
            </a:r>
          </a:p>
          <a:p>
            <a:r>
              <a:rPr lang="ru-RU" altLang="ru-RU" dirty="0" smtClean="0">
                <a:latin typeface="Times New Roman" pitchFamily="18" charset="0"/>
                <a:cs typeface="Times New Roman" pitchFamily="18" charset="0"/>
              </a:rPr>
              <a:t>Презентация «Что мы знаем о спорте» рассчитана на детей  младшего дошкольного возраста.</a:t>
            </a:r>
          </a:p>
          <a:p>
            <a:r>
              <a:rPr lang="ru-RU" altLang="ru-RU" b="1" dirty="0" smtClean="0">
                <a:latin typeface="Times New Roman" pitchFamily="18" charset="0"/>
                <a:cs typeface="Times New Roman" pitchFamily="18" charset="0"/>
              </a:rPr>
              <a:t>Место использования презентации:</a:t>
            </a:r>
            <a:r>
              <a:rPr lang="ru-RU" altLang="ru-RU" dirty="0" smtClean="0">
                <a:latin typeface="Times New Roman" pitchFamily="18" charset="0"/>
                <a:cs typeface="Times New Roman" pitchFamily="18" charset="0"/>
              </a:rPr>
              <a:t> на занятиях по формированию целостной картины мира, развитию речи во время тематической недели «Спорт»; во время проведения викторины «Что мы знаем о спорте», как наглядный материал на занятиях физической культуры. </a:t>
            </a:r>
          </a:p>
          <a:p>
            <a:r>
              <a:rPr lang="ru-RU" altLang="ru-RU" b="1" dirty="0" smtClean="0">
                <a:latin typeface="Times New Roman" pitchFamily="18" charset="0"/>
                <a:cs typeface="Times New Roman" pitchFamily="18" charset="0"/>
              </a:rPr>
              <a:t>Эффективность и практическая значимость: </a:t>
            </a:r>
            <a:r>
              <a:rPr lang="ru-RU" altLang="ru-RU" dirty="0" smtClean="0">
                <a:latin typeface="Times New Roman" pitchFamily="18" charset="0"/>
                <a:cs typeface="Times New Roman" pitchFamily="18" charset="0"/>
              </a:rPr>
              <a:t>в презентации подобраны фотографии по летним видам спорта.  Рассматривая картинки, выполняя различные задания, активизируется речь ребенка, расширяется его словарный запас, формируются речевые умения. Дети в игровой форме непринужденно знакомятся с наиболее популярными летними видами спорта</a:t>
            </a:r>
            <a:endParaRPr lang="ru-RU" dirty="0"/>
          </a:p>
        </p:txBody>
      </p:sp>
    </p:spTree>
    <p:extLst>
      <p:ext uri="{BB962C8B-B14F-4D97-AF65-F5344CB8AC3E}">
        <p14:creationId xmlns:p14="http://schemas.microsoft.com/office/powerpoint/2010/main" val="123304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Фотоотчеты / Портал образования ЧР"/>
          <p:cNvPicPr>
            <a:picLocks noChangeAspect="1" noChangeArrowheads="1"/>
          </p:cNvPicPr>
          <p:nvPr/>
        </p:nvPicPr>
        <p:blipFill>
          <a:blip r:embed="rId2" cstate="print"/>
          <a:srcRect/>
          <a:stretch>
            <a:fillRect/>
          </a:stretch>
        </p:blipFill>
        <p:spPr bwMode="auto">
          <a:xfrm>
            <a:off x="412352" y="1412776"/>
            <a:ext cx="1727200" cy="14414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Прямоугольник 3"/>
          <p:cNvSpPr/>
          <p:nvPr/>
        </p:nvSpPr>
        <p:spPr>
          <a:xfrm>
            <a:off x="2267744" y="1317277"/>
            <a:ext cx="3563888" cy="1569660"/>
          </a:xfrm>
          <a:prstGeom prst="rect">
            <a:avLst/>
          </a:prstGeom>
        </p:spPr>
        <p:txBody>
          <a:bodyPr wrap="square">
            <a:spAutoFit/>
          </a:bodyPr>
          <a:lstStyle/>
          <a:p>
            <a:r>
              <a:rPr lang="ru-RU" altLang="ru-RU" sz="1600" dirty="0" smtClean="0">
                <a:solidFill>
                  <a:srgbClr val="000000"/>
                </a:solidFill>
                <a:latin typeface="Times New Roman" pitchFamily="18" charset="0"/>
                <a:cs typeface="Times New Roman" pitchFamily="18" charset="0"/>
              </a:rPr>
              <a:t>В этом спорте игроки</a:t>
            </a:r>
            <a:br>
              <a:rPr lang="ru-RU" altLang="ru-RU" sz="1600" dirty="0" smtClean="0">
                <a:solidFill>
                  <a:srgbClr val="000000"/>
                </a:solidFill>
                <a:latin typeface="Times New Roman" pitchFamily="18" charset="0"/>
                <a:cs typeface="Times New Roman" pitchFamily="18" charset="0"/>
              </a:rPr>
            </a:br>
            <a:r>
              <a:rPr lang="ru-RU" altLang="ru-RU" sz="1600" dirty="0" smtClean="0">
                <a:solidFill>
                  <a:srgbClr val="000000"/>
                </a:solidFill>
                <a:latin typeface="Times New Roman" pitchFamily="18" charset="0"/>
                <a:cs typeface="Times New Roman" pitchFamily="18" charset="0"/>
              </a:rPr>
              <a:t>Все ловки и высоки.</a:t>
            </a:r>
            <a:br>
              <a:rPr lang="ru-RU" altLang="ru-RU" sz="1600" dirty="0" smtClean="0">
                <a:solidFill>
                  <a:srgbClr val="000000"/>
                </a:solidFill>
                <a:latin typeface="Times New Roman" pitchFamily="18" charset="0"/>
                <a:cs typeface="Times New Roman" pitchFamily="18" charset="0"/>
              </a:rPr>
            </a:br>
            <a:r>
              <a:rPr lang="ru-RU" altLang="ru-RU" sz="1600" dirty="0" smtClean="0">
                <a:solidFill>
                  <a:srgbClr val="000000"/>
                </a:solidFill>
                <a:latin typeface="Times New Roman" pitchFamily="18" charset="0"/>
                <a:cs typeface="Times New Roman" pitchFamily="18" charset="0"/>
              </a:rPr>
              <a:t>Любят в мяч они играть</a:t>
            </a:r>
            <a:br>
              <a:rPr lang="ru-RU" altLang="ru-RU" sz="1600" dirty="0" smtClean="0">
                <a:solidFill>
                  <a:srgbClr val="000000"/>
                </a:solidFill>
                <a:latin typeface="Times New Roman" pitchFamily="18" charset="0"/>
                <a:cs typeface="Times New Roman" pitchFamily="18" charset="0"/>
              </a:rPr>
            </a:br>
            <a:r>
              <a:rPr lang="ru-RU" altLang="ru-RU" sz="1600" dirty="0" smtClean="0">
                <a:solidFill>
                  <a:srgbClr val="000000"/>
                </a:solidFill>
                <a:latin typeface="Times New Roman" pitchFamily="18" charset="0"/>
                <a:cs typeface="Times New Roman" pitchFamily="18" charset="0"/>
              </a:rPr>
              <a:t>И в кольцо его кидать.</a:t>
            </a:r>
            <a:br>
              <a:rPr lang="ru-RU" altLang="ru-RU" sz="1600" dirty="0" smtClean="0">
                <a:solidFill>
                  <a:srgbClr val="000000"/>
                </a:solidFill>
                <a:latin typeface="Times New Roman" pitchFamily="18" charset="0"/>
                <a:cs typeface="Times New Roman" pitchFamily="18" charset="0"/>
              </a:rPr>
            </a:br>
            <a:r>
              <a:rPr lang="ru-RU" altLang="ru-RU" sz="1600" dirty="0" smtClean="0">
                <a:solidFill>
                  <a:srgbClr val="000000"/>
                </a:solidFill>
                <a:latin typeface="Times New Roman" pitchFamily="18" charset="0"/>
                <a:cs typeface="Times New Roman" pitchFamily="18" charset="0"/>
              </a:rPr>
              <a:t>Мячик звонко бьет об пол, Значит, это</a:t>
            </a:r>
            <a:r>
              <a:rPr lang="ru-RU" altLang="ru-RU" sz="1600" b="1" dirty="0" smtClean="0">
                <a:solidFill>
                  <a:srgbClr val="000000"/>
                </a:solidFill>
                <a:latin typeface="Times New Roman" pitchFamily="18" charset="0"/>
                <a:cs typeface="Times New Roman" pitchFamily="18" charset="0"/>
              </a:rPr>
              <a:t>…(баскетбол</a:t>
            </a:r>
            <a:endParaRPr lang="ru-RU" sz="1600" dirty="0"/>
          </a:p>
        </p:txBody>
      </p:sp>
      <p:pic>
        <p:nvPicPr>
          <p:cNvPr id="6" name="Picture 2" descr="Рассуждения папы: какой спорт выбрать ребенку? - статьи на Panda Land"/>
          <p:cNvPicPr>
            <a:picLocks noChangeAspect="1" noChangeArrowheads="1"/>
          </p:cNvPicPr>
          <p:nvPr/>
        </p:nvPicPr>
        <p:blipFill>
          <a:blip r:embed="rId3" cstate="print"/>
          <a:srcRect/>
          <a:stretch>
            <a:fillRect/>
          </a:stretch>
        </p:blipFill>
        <p:spPr bwMode="auto">
          <a:xfrm>
            <a:off x="4783885" y="1561544"/>
            <a:ext cx="1720850" cy="14402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Прямоугольник 8"/>
          <p:cNvSpPr/>
          <p:nvPr/>
        </p:nvSpPr>
        <p:spPr>
          <a:xfrm>
            <a:off x="6454354" y="989013"/>
            <a:ext cx="2519808" cy="2585323"/>
          </a:xfrm>
          <a:prstGeom prst="rect">
            <a:avLst/>
          </a:prstGeom>
        </p:spPr>
        <p:txBody>
          <a:bodyPr wrap="square">
            <a:spAutoFit/>
          </a:bodyPr>
          <a:lstStyle/>
          <a:p>
            <a:r>
              <a:rPr lang="ru-RU" altLang="ru-RU" dirty="0" smtClean="0">
                <a:latin typeface="Times New Roman" pitchFamily="18" charset="0"/>
                <a:ea typeface="Calibri" pitchFamily="34" charset="0"/>
                <a:cs typeface="Times New Roman" pitchFamily="18" charset="0"/>
              </a:rPr>
              <a:t>Соберем команду в школе </a:t>
            </a:r>
            <a:endParaRPr lang="ru-RU" altLang="ru-RU" dirty="0" smtClean="0">
              <a:ea typeface="Calibri" pitchFamily="34" charset="0"/>
              <a:cs typeface="Times New Roman" pitchFamily="18" charset="0"/>
            </a:endParaRPr>
          </a:p>
          <a:p>
            <a:r>
              <a:rPr lang="ru-RU" altLang="ru-RU" dirty="0" smtClean="0">
                <a:latin typeface="Times New Roman" pitchFamily="18" charset="0"/>
                <a:ea typeface="Calibri" pitchFamily="34" charset="0"/>
                <a:cs typeface="Times New Roman" pitchFamily="18" charset="0"/>
              </a:rPr>
              <a:t>И найдем большое поле.</a:t>
            </a:r>
            <a:br>
              <a:rPr lang="ru-RU" altLang="ru-RU" dirty="0" smtClean="0">
                <a:latin typeface="Times New Roman" pitchFamily="18" charset="0"/>
                <a:ea typeface="Calibri" pitchFamily="34" charset="0"/>
                <a:cs typeface="Times New Roman" pitchFamily="18" charset="0"/>
              </a:rPr>
            </a:br>
            <a:r>
              <a:rPr lang="ru-RU" altLang="ru-RU" dirty="0" smtClean="0">
                <a:latin typeface="Times New Roman" pitchFamily="18" charset="0"/>
                <a:ea typeface="Calibri" pitchFamily="34" charset="0"/>
                <a:cs typeface="Times New Roman" pitchFamily="18" charset="0"/>
              </a:rPr>
              <a:t>Пробиваем угловой </a:t>
            </a:r>
            <a:r>
              <a:rPr lang="ru-RU" altLang="ru-RU" dirty="0" smtClean="0">
                <a:latin typeface="Calibri" pitchFamily="34" charset="0"/>
                <a:ea typeface="Calibri" pitchFamily="34" charset="0"/>
                <a:cs typeface="Times New Roman" pitchFamily="18" charset="0"/>
              </a:rPr>
              <a:t>–</a:t>
            </a:r>
            <a:r>
              <a:rPr lang="ru-RU" altLang="ru-RU" dirty="0" smtClean="0">
                <a:latin typeface="Times New Roman" pitchFamily="18" charset="0"/>
                <a:ea typeface="Calibri" pitchFamily="34" charset="0"/>
                <a:cs typeface="Times New Roman" pitchFamily="18" charset="0"/>
              </a:rPr>
              <a:t> </a:t>
            </a:r>
            <a:endParaRPr lang="ru-RU" altLang="ru-RU" dirty="0" smtClean="0">
              <a:ea typeface="Calibri" pitchFamily="34" charset="0"/>
              <a:cs typeface="Times New Roman" pitchFamily="18" charset="0"/>
            </a:endParaRPr>
          </a:p>
          <a:p>
            <a:r>
              <a:rPr lang="ru-RU" altLang="ru-RU" dirty="0" smtClean="0">
                <a:latin typeface="Times New Roman" pitchFamily="18" charset="0"/>
                <a:ea typeface="Calibri" pitchFamily="34" charset="0"/>
                <a:cs typeface="Times New Roman" pitchFamily="18" charset="0"/>
              </a:rPr>
              <a:t>Забиваем головой.</a:t>
            </a:r>
            <a:br>
              <a:rPr lang="ru-RU" altLang="ru-RU" dirty="0" smtClean="0">
                <a:latin typeface="Times New Roman" pitchFamily="18" charset="0"/>
                <a:ea typeface="Calibri" pitchFamily="34" charset="0"/>
                <a:cs typeface="Times New Roman" pitchFamily="18" charset="0"/>
              </a:rPr>
            </a:br>
            <a:r>
              <a:rPr lang="ru-RU" altLang="ru-RU" dirty="0" smtClean="0">
                <a:latin typeface="Times New Roman" pitchFamily="18" charset="0"/>
                <a:ea typeface="Calibri" pitchFamily="34" charset="0"/>
                <a:cs typeface="Times New Roman" pitchFamily="18" charset="0"/>
              </a:rPr>
              <a:t>И в воротах пятый гол!</a:t>
            </a:r>
            <a:endParaRPr lang="ru-RU" altLang="ru-RU" dirty="0" smtClean="0">
              <a:ea typeface="Calibri" pitchFamily="34" charset="0"/>
              <a:cs typeface="Times New Roman" pitchFamily="18" charset="0"/>
            </a:endParaRPr>
          </a:p>
          <a:p>
            <a:r>
              <a:rPr lang="ru-RU" altLang="ru-RU" dirty="0" smtClean="0">
                <a:latin typeface="Times New Roman" pitchFamily="18" charset="0"/>
                <a:ea typeface="Calibri" pitchFamily="34" charset="0"/>
                <a:cs typeface="Times New Roman" pitchFamily="18" charset="0"/>
              </a:rPr>
              <a:t> Очень любим мы </a:t>
            </a:r>
            <a:r>
              <a:rPr lang="ru-RU" altLang="ru-RU" b="1" dirty="0" smtClean="0">
                <a:latin typeface="Calibri" pitchFamily="34" charset="0"/>
                <a:ea typeface="Calibri" pitchFamily="34" charset="0"/>
                <a:cs typeface="Times New Roman" pitchFamily="18" charset="0"/>
              </a:rPr>
              <a:t>…</a:t>
            </a:r>
            <a:r>
              <a:rPr lang="ru-RU" altLang="ru-RU" b="1" dirty="0" smtClean="0">
                <a:latin typeface="Times New Roman" pitchFamily="18" charset="0"/>
                <a:ea typeface="Calibri" pitchFamily="34" charset="0"/>
                <a:cs typeface="Times New Roman" pitchFamily="18" charset="0"/>
              </a:rPr>
              <a:t> (футбол)</a:t>
            </a:r>
            <a:endParaRPr lang="ru-RU" dirty="0"/>
          </a:p>
        </p:txBody>
      </p:sp>
      <p:pic>
        <p:nvPicPr>
          <p:cNvPr id="10" name="Picture 7" descr="Изображения от AdminGrad - Фото-Град @ ФОРУМ-ГРАД"/>
          <p:cNvPicPr>
            <a:picLocks noChangeAspect="1" noChangeArrowheads="1"/>
          </p:cNvPicPr>
          <p:nvPr/>
        </p:nvPicPr>
        <p:blipFill>
          <a:blip r:embed="rId4" cstate="print"/>
          <a:srcRect/>
          <a:stretch>
            <a:fillRect/>
          </a:stretch>
        </p:blipFill>
        <p:spPr bwMode="auto">
          <a:xfrm>
            <a:off x="767803" y="4580446"/>
            <a:ext cx="1943100" cy="15128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6" name="Заголовок 15"/>
          <p:cNvSpPr>
            <a:spLocks noGrp="1"/>
          </p:cNvSpPr>
          <p:nvPr>
            <p:ph type="title"/>
          </p:nvPr>
        </p:nvSpPr>
        <p:spPr>
          <a:xfrm>
            <a:off x="457200" y="338328"/>
            <a:ext cx="8229600" cy="786416"/>
          </a:xfrm>
        </p:spPr>
        <p:txBody>
          <a:bodyPr>
            <a:noAutofit/>
          </a:bodyPr>
          <a:lstStyle/>
          <a:p>
            <a:r>
              <a:rPr lang="ru-RU" sz="2800" dirty="0" smtClean="0"/>
              <a:t>Игра « Отгадай загадку и найди отгадку»</a:t>
            </a:r>
            <a:endParaRPr lang="ru-RU" sz="2800" dirty="0"/>
          </a:p>
        </p:txBody>
      </p:sp>
      <p:sp>
        <p:nvSpPr>
          <p:cNvPr id="19" name="Прямоугольник 18"/>
          <p:cNvSpPr/>
          <p:nvPr/>
        </p:nvSpPr>
        <p:spPr>
          <a:xfrm>
            <a:off x="243687" y="3122384"/>
            <a:ext cx="2991332" cy="1477328"/>
          </a:xfrm>
          <a:prstGeom prst="rect">
            <a:avLst/>
          </a:prstGeom>
        </p:spPr>
        <p:txBody>
          <a:bodyPr wrap="square">
            <a:spAutoFit/>
          </a:bodyPr>
          <a:lstStyle/>
          <a:p>
            <a:r>
              <a:rPr lang="ru-RU" altLang="ru-RU" dirty="0" smtClean="0">
                <a:latin typeface="Times New Roman" pitchFamily="18" charset="0"/>
                <a:ea typeface="Calibri" pitchFamily="34" charset="0"/>
                <a:cs typeface="Times New Roman" pitchFamily="18" charset="0"/>
              </a:rPr>
              <a:t>Я спешу на тренировку,</a:t>
            </a:r>
            <a:endParaRPr lang="ru-RU" altLang="ru-RU" sz="800" dirty="0" smtClean="0">
              <a:ea typeface="Calibri" pitchFamily="34" charset="0"/>
              <a:cs typeface="Times New Roman" pitchFamily="18" charset="0"/>
            </a:endParaRPr>
          </a:p>
          <a:p>
            <a:r>
              <a:rPr lang="ru-RU" altLang="ru-RU" dirty="0" smtClean="0">
                <a:latin typeface="Times New Roman" pitchFamily="18" charset="0"/>
                <a:ea typeface="Calibri" pitchFamily="34" charset="0"/>
                <a:cs typeface="Times New Roman" pitchFamily="18" charset="0"/>
              </a:rPr>
              <a:t>   В кимоно сражаюсь ловко.</a:t>
            </a:r>
            <a:endParaRPr lang="ru-RU" altLang="ru-RU" sz="800" dirty="0" smtClean="0">
              <a:ea typeface="Calibri" pitchFamily="34" charset="0"/>
              <a:cs typeface="Times New Roman" pitchFamily="18" charset="0"/>
            </a:endParaRPr>
          </a:p>
          <a:p>
            <a:r>
              <a:rPr lang="ru-RU" altLang="ru-RU" dirty="0" smtClean="0">
                <a:latin typeface="Times New Roman" pitchFamily="18" charset="0"/>
                <a:ea typeface="Calibri" pitchFamily="34" charset="0"/>
                <a:cs typeface="Times New Roman" pitchFamily="18" charset="0"/>
              </a:rPr>
              <a:t>     Чёрный пояс нужен мне,</a:t>
            </a:r>
            <a:endParaRPr lang="ru-RU" altLang="ru-RU" sz="800" dirty="0" smtClean="0">
              <a:ea typeface="Calibri" pitchFamily="34" charset="0"/>
              <a:cs typeface="Times New Roman" pitchFamily="18" charset="0"/>
            </a:endParaRPr>
          </a:p>
          <a:p>
            <a:r>
              <a:rPr lang="ru-RU" altLang="ru-RU" dirty="0" smtClean="0">
                <a:latin typeface="Times New Roman" pitchFamily="18" charset="0"/>
                <a:ea typeface="Calibri" pitchFamily="34" charset="0"/>
                <a:cs typeface="Times New Roman" pitchFamily="18" charset="0"/>
              </a:rPr>
              <a:t>     Ведь люблю я </a:t>
            </a:r>
            <a:r>
              <a:rPr lang="ru-RU" altLang="ru-RU" b="1" dirty="0" smtClean="0">
                <a:latin typeface="Calibri" pitchFamily="34" charset="0"/>
                <a:ea typeface="Calibri" pitchFamily="34" charset="0"/>
                <a:cs typeface="Times New Roman" pitchFamily="18" charset="0"/>
              </a:rPr>
              <a:t>…</a:t>
            </a:r>
            <a:r>
              <a:rPr lang="ru-RU" altLang="ru-RU" b="1" dirty="0" smtClean="0">
                <a:latin typeface="Times New Roman" pitchFamily="18" charset="0"/>
                <a:ea typeface="Calibri" pitchFamily="34" charset="0"/>
                <a:cs typeface="Times New Roman" pitchFamily="18" charset="0"/>
              </a:rPr>
              <a:t> (каратэ)</a:t>
            </a:r>
            <a:endParaRPr lang="ru-RU" altLang="ru-RU" sz="800" b="1" dirty="0" smtClean="0">
              <a:ea typeface="Calibri" pitchFamily="34" charset="0"/>
              <a:cs typeface="Times New Roman" pitchFamily="18" charset="0"/>
            </a:endParaRPr>
          </a:p>
          <a:p>
            <a:endParaRPr lang="ru-RU" dirty="0"/>
          </a:p>
        </p:txBody>
      </p:sp>
      <p:pic>
        <p:nvPicPr>
          <p:cNvPr id="21" name="Picture 9" descr="Обои рисованные, дети скачать обои для рабочего стола,картинки на рабочий стол,заставки,изображения из раздела Рисованные -(Дети"/>
          <p:cNvPicPr>
            <a:picLocks noChangeAspect="1" noChangeArrowheads="1"/>
          </p:cNvPicPr>
          <p:nvPr/>
        </p:nvPicPr>
        <p:blipFill>
          <a:blip r:embed="rId5" cstate="print"/>
          <a:srcRect/>
          <a:stretch>
            <a:fillRect/>
          </a:stretch>
        </p:blipFill>
        <p:spPr bwMode="auto">
          <a:xfrm>
            <a:off x="4140723" y="4400786"/>
            <a:ext cx="1804342" cy="18722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2" name="Прямоугольник 21"/>
          <p:cNvSpPr/>
          <p:nvPr/>
        </p:nvSpPr>
        <p:spPr>
          <a:xfrm>
            <a:off x="6228184" y="3441680"/>
            <a:ext cx="2664296" cy="2308324"/>
          </a:xfrm>
          <a:prstGeom prst="rect">
            <a:avLst/>
          </a:prstGeom>
        </p:spPr>
        <p:txBody>
          <a:bodyPr wrap="square">
            <a:spAutoFit/>
          </a:bodyPr>
          <a:lstStyle/>
          <a:p>
            <a:r>
              <a:rPr lang="ru-RU" altLang="ru-RU" dirty="0" smtClean="0">
                <a:latin typeface="Times New Roman" pitchFamily="18" charset="0"/>
                <a:ea typeface="Calibri" pitchFamily="34" charset="0"/>
                <a:cs typeface="Times New Roman" pitchFamily="18" charset="0"/>
              </a:rPr>
              <a:t>Здесь команда побеждает, </a:t>
            </a:r>
            <a:endParaRPr lang="ru-RU" altLang="ru-RU" dirty="0" smtClean="0">
              <a:ea typeface="Calibri" pitchFamily="34" charset="0"/>
              <a:cs typeface="Times New Roman" pitchFamily="18" charset="0"/>
            </a:endParaRPr>
          </a:p>
          <a:p>
            <a:r>
              <a:rPr lang="ru-RU" altLang="ru-RU" dirty="0" smtClean="0">
                <a:latin typeface="Times New Roman" pitchFamily="18" charset="0"/>
                <a:ea typeface="Calibri" pitchFamily="34" charset="0"/>
                <a:cs typeface="Times New Roman" pitchFamily="18" charset="0"/>
              </a:rPr>
              <a:t>Если мячик не роняет.</a:t>
            </a:r>
            <a:br>
              <a:rPr lang="ru-RU" altLang="ru-RU" dirty="0" smtClean="0">
                <a:latin typeface="Times New Roman" pitchFamily="18" charset="0"/>
                <a:ea typeface="Calibri" pitchFamily="34" charset="0"/>
                <a:cs typeface="Times New Roman" pitchFamily="18" charset="0"/>
              </a:rPr>
            </a:br>
            <a:r>
              <a:rPr lang="ru-RU" altLang="ru-RU" dirty="0" smtClean="0">
                <a:latin typeface="Times New Roman" pitchFamily="18" charset="0"/>
                <a:ea typeface="Calibri" pitchFamily="34" charset="0"/>
                <a:cs typeface="Times New Roman" pitchFamily="18" charset="0"/>
              </a:rPr>
              <a:t>Он летит с подачи метко </a:t>
            </a:r>
            <a:endParaRPr lang="ru-RU" altLang="ru-RU" dirty="0" smtClean="0">
              <a:ea typeface="Calibri" pitchFamily="34" charset="0"/>
              <a:cs typeface="Times New Roman" pitchFamily="18" charset="0"/>
            </a:endParaRPr>
          </a:p>
          <a:p>
            <a:r>
              <a:rPr lang="ru-RU" altLang="ru-RU" dirty="0" smtClean="0">
                <a:latin typeface="Times New Roman" pitchFamily="18" charset="0"/>
                <a:ea typeface="Calibri" pitchFamily="34" charset="0"/>
                <a:cs typeface="Times New Roman" pitchFamily="18" charset="0"/>
              </a:rPr>
              <a:t>Не в ворота, через сетку.</a:t>
            </a:r>
            <a:br>
              <a:rPr lang="ru-RU" altLang="ru-RU" dirty="0" smtClean="0">
                <a:latin typeface="Times New Roman" pitchFamily="18" charset="0"/>
                <a:ea typeface="Calibri" pitchFamily="34" charset="0"/>
                <a:cs typeface="Times New Roman" pitchFamily="18" charset="0"/>
              </a:rPr>
            </a:br>
            <a:r>
              <a:rPr lang="ru-RU" altLang="ru-RU" dirty="0" smtClean="0">
                <a:latin typeface="Times New Roman" pitchFamily="18" charset="0"/>
                <a:ea typeface="Calibri" pitchFamily="34" charset="0"/>
                <a:cs typeface="Times New Roman" pitchFamily="18" charset="0"/>
              </a:rPr>
              <a:t>И площадка, а не поле </a:t>
            </a:r>
            <a:endParaRPr lang="ru-RU" altLang="ru-RU" dirty="0" smtClean="0">
              <a:ea typeface="Calibri" pitchFamily="34" charset="0"/>
              <a:cs typeface="Times New Roman" pitchFamily="18" charset="0"/>
            </a:endParaRPr>
          </a:p>
          <a:p>
            <a:r>
              <a:rPr lang="ru-RU" altLang="ru-RU" dirty="0" smtClean="0">
                <a:latin typeface="Times New Roman" pitchFamily="18" charset="0"/>
                <a:ea typeface="Calibri" pitchFamily="34" charset="0"/>
                <a:cs typeface="Times New Roman" pitchFamily="18" charset="0"/>
              </a:rPr>
              <a:t>У спортсменов в </a:t>
            </a:r>
            <a:r>
              <a:rPr lang="ru-RU" altLang="ru-RU" dirty="0" smtClean="0">
                <a:latin typeface="Calibri" pitchFamily="34" charset="0"/>
                <a:ea typeface="Calibri" pitchFamily="34" charset="0"/>
                <a:cs typeface="Times New Roman" pitchFamily="18" charset="0"/>
              </a:rPr>
              <a:t>…</a:t>
            </a:r>
            <a:r>
              <a:rPr lang="ru-RU" altLang="ru-RU" dirty="0" smtClean="0">
                <a:latin typeface="Times New Roman" pitchFamily="18" charset="0"/>
                <a:ea typeface="Calibri" pitchFamily="34" charset="0"/>
                <a:cs typeface="Times New Roman" pitchFamily="18" charset="0"/>
              </a:rPr>
              <a:t> </a:t>
            </a:r>
            <a:r>
              <a:rPr lang="ru-RU" altLang="ru-RU" b="1" dirty="0" smtClean="0">
                <a:latin typeface="Times New Roman" pitchFamily="18" charset="0"/>
                <a:ea typeface="Calibri" pitchFamily="34" charset="0"/>
                <a:cs typeface="Times New Roman" pitchFamily="18" charset="0"/>
              </a:rPr>
              <a:t>(волейболе)</a:t>
            </a:r>
            <a:endParaRPr lang="ru-RU" altLang="ru-RU" b="1" dirty="0">
              <a:ea typeface="Calibri" pitchFamily="34" charset="0"/>
              <a:cs typeface="Times New Roman" pitchFamily="18" charset="0"/>
            </a:endParaRPr>
          </a:p>
        </p:txBody>
      </p:sp>
    </p:spTree>
    <p:extLst>
      <p:ext uri="{BB962C8B-B14F-4D97-AF65-F5344CB8AC3E}">
        <p14:creationId xmlns:p14="http://schemas.microsoft.com/office/powerpoint/2010/main" val="40163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004048" y="1628800"/>
            <a:ext cx="3812645" cy="2429934"/>
          </a:xfrm>
        </p:spPr>
        <p:txBody>
          <a:bodyPr>
            <a:normAutofit fontScale="90000"/>
          </a:bodyPr>
          <a:lstStyle/>
          <a:p>
            <a:pPr>
              <a:defRPr/>
            </a:pPr>
            <a:r>
              <a:rPr lang="ru-RU" i="1" dirty="0">
                <a:solidFill>
                  <a:srgbClr val="002060"/>
                </a:solidFill>
                <a:latin typeface="Times New Roman" pitchFamily="18" charset="0"/>
                <a:cs typeface="Times New Roman" pitchFamily="18" charset="0"/>
              </a:rPr>
              <a:t>К нам из Англии пришла</a:t>
            </a:r>
            <a:br>
              <a:rPr lang="ru-RU" i="1" dirty="0">
                <a:solidFill>
                  <a:srgbClr val="002060"/>
                </a:solidFill>
                <a:latin typeface="Times New Roman" pitchFamily="18" charset="0"/>
                <a:cs typeface="Times New Roman" pitchFamily="18" charset="0"/>
              </a:rPr>
            </a:br>
            <a:r>
              <a:rPr lang="ru-RU" i="1" dirty="0">
                <a:solidFill>
                  <a:srgbClr val="002060"/>
                </a:solidFill>
                <a:latin typeface="Times New Roman" pitchFamily="18" charset="0"/>
                <a:cs typeface="Times New Roman" pitchFamily="18" charset="0"/>
              </a:rPr>
              <a:t>Эта чудная игра.</a:t>
            </a:r>
            <a:br>
              <a:rPr lang="ru-RU" i="1" dirty="0">
                <a:solidFill>
                  <a:srgbClr val="002060"/>
                </a:solidFill>
                <a:latin typeface="Times New Roman" pitchFamily="18" charset="0"/>
                <a:cs typeface="Times New Roman" pitchFamily="18" charset="0"/>
              </a:rPr>
            </a:br>
            <a:r>
              <a:rPr lang="ru-RU" i="1" dirty="0">
                <a:solidFill>
                  <a:srgbClr val="002060"/>
                </a:solidFill>
                <a:latin typeface="Times New Roman" pitchFamily="18" charset="0"/>
                <a:cs typeface="Times New Roman" pitchFamily="18" charset="0"/>
              </a:rPr>
              <a:t>Две ракетки и </a:t>
            </a:r>
            <a:r>
              <a:rPr lang="ru-RU" i="1" dirty="0" smtClean="0">
                <a:solidFill>
                  <a:srgbClr val="002060"/>
                </a:solidFill>
                <a:latin typeface="Times New Roman" pitchFamily="18" charset="0"/>
                <a:cs typeface="Times New Roman" pitchFamily="18" charset="0"/>
              </a:rPr>
              <a:t>волан</a:t>
            </a:r>
            <a:r>
              <a:rPr lang="ru-RU" i="1" dirty="0">
                <a:solidFill>
                  <a:srgbClr val="002060"/>
                </a:solidFill>
                <a:latin typeface="Times New Roman" pitchFamily="18" charset="0"/>
                <a:cs typeface="Times New Roman" pitchFamily="18" charset="0"/>
              </a:rPr>
              <a:t/>
            </a:r>
            <a:br>
              <a:rPr lang="ru-RU" i="1" dirty="0">
                <a:solidFill>
                  <a:srgbClr val="002060"/>
                </a:solidFill>
                <a:latin typeface="Times New Roman" pitchFamily="18" charset="0"/>
                <a:cs typeface="Times New Roman" pitchFamily="18" charset="0"/>
              </a:rPr>
            </a:br>
            <a:r>
              <a:rPr lang="ru-RU" i="1" dirty="0">
                <a:solidFill>
                  <a:srgbClr val="002060"/>
                </a:solidFill>
                <a:latin typeface="Times New Roman" pitchFamily="18" charset="0"/>
                <a:cs typeface="Times New Roman" pitchFamily="18" charset="0"/>
              </a:rPr>
              <a:t>Обожает детвора.</a:t>
            </a:r>
            <a:br>
              <a:rPr lang="ru-RU" i="1" dirty="0">
                <a:solidFill>
                  <a:srgbClr val="002060"/>
                </a:solidFill>
                <a:latin typeface="Times New Roman" pitchFamily="18" charset="0"/>
                <a:cs typeface="Times New Roman" pitchFamily="18" charset="0"/>
              </a:rPr>
            </a:br>
            <a:r>
              <a:rPr lang="ru-RU" b="1" i="1" dirty="0">
                <a:solidFill>
                  <a:srgbClr val="002060"/>
                </a:solidFill>
                <a:latin typeface="Times New Roman" pitchFamily="18" charset="0"/>
                <a:cs typeface="Times New Roman" pitchFamily="18" charset="0"/>
              </a:rPr>
              <a:t>Бадминтон.</a:t>
            </a:r>
            <a:br>
              <a:rPr lang="ru-RU" b="1" i="1" dirty="0">
                <a:solidFill>
                  <a:srgbClr val="002060"/>
                </a:solidFill>
                <a:latin typeface="Times New Roman" pitchFamily="18" charset="0"/>
                <a:cs typeface="Times New Roman" pitchFamily="18" charset="0"/>
              </a:rPr>
            </a:br>
            <a:endParaRPr lang="ru-RU" dirty="0">
              <a:solidFill>
                <a:srgbClr val="002060"/>
              </a:solidFill>
            </a:endParaRPr>
          </a:p>
        </p:txBody>
      </p:sp>
      <p:sp>
        <p:nvSpPr>
          <p:cNvPr id="8" name="Рисунок 7"/>
          <p:cNvSpPr>
            <a:spLocks noGrp="1"/>
          </p:cNvSpPr>
          <p:nvPr>
            <p:ph type="pic" idx="1"/>
          </p:nvPr>
        </p:nvSpPr>
        <p:spPr/>
      </p:sp>
      <p:pic>
        <p:nvPicPr>
          <p:cNvPr id="10" name="Picture 2" descr="Badminton Player Stock Photos, Pictures, Royalty Free Badminton Player Images And Stock Photography"/>
          <p:cNvPicPr>
            <a:picLocks noChangeAspect="1" noChangeArrowheads="1"/>
          </p:cNvPicPr>
          <p:nvPr/>
        </p:nvPicPr>
        <p:blipFill>
          <a:blip r:embed="rId2" cstate="print"/>
          <a:srcRect/>
          <a:stretch>
            <a:fillRect/>
          </a:stretch>
        </p:blipFill>
        <p:spPr bwMode="auto">
          <a:xfrm>
            <a:off x="323528" y="332656"/>
            <a:ext cx="4248843" cy="63367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09004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716016" y="260648"/>
            <a:ext cx="3812645" cy="5826637"/>
          </a:xfrm>
        </p:spPr>
        <p:txBody>
          <a:bodyPr>
            <a:normAutofit/>
          </a:bodyPr>
          <a:lstStyle/>
          <a:p>
            <a:endParaRPr lang="ru-RU" dirty="0"/>
          </a:p>
        </p:txBody>
      </p:sp>
      <p:sp>
        <p:nvSpPr>
          <p:cNvPr id="10" name="Текст 9"/>
          <p:cNvSpPr>
            <a:spLocks noGrp="1"/>
          </p:cNvSpPr>
          <p:nvPr>
            <p:ph type="body" sz="half" idx="2"/>
          </p:nvPr>
        </p:nvSpPr>
        <p:spPr>
          <a:xfrm>
            <a:off x="4868333" y="1772817"/>
            <a:ext cx="3818467" cy="3434184"/>
          </a:xfrm>
        </p:spPr>
        <p:txBody>
          <a:bodyPr>
            <a:noAutofit/>
          </a:bodyPr>
          <a:lstStyle/>
          <a:p>
            <a:r>
              <a:rPr lang="ru-RU" altLang="ru-RU" sz="2800" b="1" i="1" dirty="0">
                <a:solidFill>
                  <a:schemeClr val="tx1"/>
                </a:solidFill>
                <a:latin typeface="Times New Roman" pitchFamily="18" charset="0"/>
                <a:ea typeface="Calibri" pitchFamily="34" charset="0"/>
                <a:cs typeface="Times New Roman" pitchFamily="18" charset="0"/>
              </a:rPr>
              <a:t>Конь, канат, бревно и брусья,</a:t>
            </a:r>
            <a:br>
              <a:rPr lang="ru-RU" altLang="ru-RU" sz="2800" b="1" i="1" dirty="0">
                <a:solidFill>
                  <a:schemeClr val="tx1"/>
                </a:solidFill>
                <a:latin typeface="Times New Roman" pitchFamily="18" charset="0"/>
                <a:ea typeface="Calibri" pitchFamily="34" charset="0"/>
                <a:cs typeface="Times New Roman" pitchFamily="18" charset="0"/>
              </a:rPr>
            </a:br>
            <a:r>
              <a:rPr lang="ru-RU" altLang="ru-RU" sz="2800" b="1" i="1" dirty="0">
                <a:solidFill>
                  <a:schemeClr val="tx1"/>
                </a:solidFill>
                <a:latin typeface="Times New Roman" pitchFamily="18" charset="0"/>
                <a:ea typeface="Calibri" pitchFamily="34" charset="0"/>
                <a:cs typeface="Times New Roman" pitchFamily="18" charset="0"/>
              </a:rPr>
              <a:t>Кольца с ними рядом.</a:t>
            </a:r>
            <a:br>
              <a:rPr lang="ru-RU" altLang="ru-RU" sz="2800" b="1" i="1" dirty="0">
                <a:solidFill>
                  <a:schemeClr val="tx1"/>
                </a:solidFill>
                <a:latin typeface="Times New Roman" pitchFamily="18" charset="0"/>
                <a:ea typeface="Calibri" pitchFamily="34" charset="0"/>
                <a:cs typeface="Times New Roman" pitchFamily="18" charset="0"/>
              </a:rPr>
            </a:br>
            <a:r>
              <a:rPr lang="ru-RU" altLang="ru-RU" sz="2800" b="1" i="1" dirty="0">
                <a:solidFill>
                  <a:schemeClr val="tx1"/>
                </a:solidFill>
                <a:latin typeface="Times New Roman" pitchFamily="18" charset="0"/>
                <a:ea typeface="Calibri" pitchFamily="34" charset="0"/>
                <a:cs typeface="Times New Roman" pitchFamily="18" charset="0"/>
              </a:rPr>
              <a:t>Перечислить не берусь я</a:t>
            </a:r>
            <a:br>
              <a:rPr lang="ru-RU" altLang="ru-RU" sz="2800" b="1" i="1" dirty="0">
                <a:solidFill>
                  <a:schemeClr val="tx1"/>
                </a:solidFill>
                <a:latin typeface="Times New Roman" pitchFamily="18" charset="0"/>
                <a:ea typeface="Calibri" pitchFamily="34" charset="0"/>
                <a:cs typeface="Times New Roman" pitchFamily="18" charset="0"/>
              </a:rPr>
            </a:br>
            <a:r>
              <a:rPr lang="ru-RU" altLang="ru-RU" sz="2800" b="1" i="1" dirty="0">
                <a:solidFill>
                  <a:schemeClr val="tx1"/>
                </a:solidFill>
                <a:latin typeface="Times New Roman" pitchFamily="18" charset="0"/>
                <a:ea typeface="Calibri" pitchFamily="34" charset="0"/>
                <a:cs typeface="Times New Roman" pitchFamily="18" charset="0"/>
              </a:rPr>
              <a:t>Множество снарядов.</a:t>
            </a:r>
            <a:br>
              <a:rPr lang="ru-RU" altLang="ru-RU" sz="2800" b="1" i="1" dirty="0">
                <a:solidFill>
                  <a:schemeClr val="tx1"/>
                </a:solidFill>
                <a:latin typeface="Times New Roman" pitchFamily="18" charset="0"/>
                <a:ea typeface="Calibri" pitchFamily="34" charset="0"/>
                <a:cs typeface="Times New Roman" pitchFamily="18" charset="0"/>
              </a:rPr>
            </a:br>
            <a:r>
              <a:rPr lang="ru-RU" altLang="ru-RU" sz="2800" b="1" i="1" dirty="0">
                <a:solidFill>
                  <a:schemeClr val="tx1"/>
                </a:solidFill>
                <a:latin typeface="Times New Roman" pitchFamily="18" charset="0"/>
                <a:ea typeface="Calibri" pitchFamily="34" charset="0"/>
                <a:cs typeface="Times New Roman" pitchFamily="18" charset="0"/>
              </a:rPr>
              <a:t>Красоту и пластику</a:t>
            </a:r>
            <a:br>
              <a:rPr lang="ru-RU" altLang="ru-RU" sz="2800" b="1" i="1" dirty="0">
                <a:solidFill>
                  <a:schemeClr val="tx1"/>
                </a:solidFill>
                <a:latin typeface="Times New Roman" pitchFamily="18" charset="0"/>
                <a:ea typeface="Calibri" pitchFamily="34" charset="0"/>
                <a:cs typeface="Times New Roman" pitchFamily="18" charset="0"/>
              </a:rPr>
            </a:br>
            <a:r>
              <a:rPr lang="ru-RU" altLang="ru-RU" sz="2800" b="1" i="1" dirty="0">
                <a:solidFill>
                  <a:schemeClr val="tx1"/>
                </a:solidFill>
                <a:latin typeface="Times New Roman" pitchFamily="18" charset="0"/>
                <a:ea typeface="Calibri" pitchFamily="34" charset="0"/>
                <a:cs typeface="Times New Roman" pitchFamily="18" charset="0"/>
              </a:rPr>
              <a:t>Дарит нам ... </a:t>
            </a:r>
          </a:p>
          <a:p>
            <a:r>
              <a:rPr lang="ru-RU" altLang="ru-RU" sz="2800" b="1" i="1" dirty="0">
                <a:solidFill>
                  <a:schemeClr val="tx1"/>
                </a:solidFill>
                <a:latin typeface="Times New Roman" pitchFamily="18" charset="0"/>
                <a:ea typeface="Calibri" pitchFamily="34" charset="0"/>
                <a:cs typeface="Times New Roman" pitchFamily="18" charset="0"/>
              </a:rPr>
              <a:t>Гимнастик</a:t>
            </a:r>
            <a:endParaRPr lang="ru-RU" sz="2800" dirty="0">
              <a:solidFill>
                <a:schemeClr val="tx1"/>
              </a:solidFill>
            </a:endParaRPr>
          </a:p>
        </p:txBody>
      </p:sp>
      <p:pic>
        <p:nvPicPr>
          <p:cNvPr id="11" name="Picture 19" descr="http://intranet.sportingclublivigno.it/images/foto.php?id=550&amp;tav=eventi&amp;ai=500&amp;li=500&amp;qual=80"/>
          <p:cNvPicPr>
            <a:picLocks noGrp="1" noChangeAspect="1" noChangeArrowheads="1"/>
          </p:cNvPicPr>
          <p:nvPr>
            <p:ph type="pic" idx="1"/>
          </p:nvPr>
        </p:nvPicPr>
        <p:blipFill>
          <a:blip r:embed="rId2" cstate="print"/>
          <a:srcRect t="18080" b="18080"/>
          <a:stretch>
            <a:fillRect/>
          </a:stretch>
        </p:blipFill>
        <p:spPr bwMode="auto">
          <a:xfrm>
            <a:off x="179512" y="188640"/>
            <a:ext cx="4392488" cy="61926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2123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4168" y="260648"/>
            <a:ext cx="360040" cy="1008358"/>
          </a:xfrm>
        </p:spPr>
        <p:txBody>
          <a:bodyPr/>
          <a:lstStyle/>
          <a:p>
            <a:endParaRPr lang="ru-RU" dirty="0"/>
          </a:p>
        </p:txBody>
      </p:sp>
      <p:sp>
        <p:nvSpPr>
          <p:cNvPr id="3" name="Текст 2"/>
          <p:cNvSpPr>
            <a:spLocks noGrp="1"/>
          </p:cNvSpPr>
          <p:nvPr>
            <p:ph type="body" sz="half" idx="2"/>
          </p:nvPr>
        </p:nvSpPr>
        <p:spPr>
          <a:xfrm>
            <a:off x="4967022" y="2852936"/>
            <a:ext cx="3818467" cy="72007"/>
          </a:xfrm>
        </p:spPr>
        <p:txBody>
          <a:bodyPr>
            <a:normAutofit fontScale="25000" lnSpcReduction="20000"/>
          </a:bodyPr>
          <a:lstStyle/>
          <a:p>
            <a:endParaRPr lang="ru-RU" dirty="0"/>
          </a:p>
        </p:txBody>
      </p:sp>
      <p:pic>
        <p:nvPicPr>
          <p:cNvPr id="5" name="Picture 17" descr="Сайт учителя - Сегодня на уроке"/>
          <p:cNvPicPr>
            <a:picLocks noGrp="1" noChangeAspect="1" noChangeArrowheads="1"/>
          </p:cNvPicPr>
          <p:nvPr>
            <p:ph type="pic" idx="1"/>
          </p:nvPr>
        </p:nvPicPr>
        <p:blipFill>
          <a:blip r:embed="rId2" cstate="print"/>
          <a:srcRect t="3677" b="3677"/>
          <a:stretch>
            <a:fillRect/>
          </a:stretch>
        </p:blipFill>
        <p:spPr bwMode="auto">
          <a:xfrm>
            <a:off x="395536" y="476672"/>
            <a:ext cx="4070216" cy="58326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Прямоугольник 6"/>
          <p:cNvSpPr/>
          <p:nvPr/>
        </p:nvSpPr>
        <p:spPr>
          <a:xfrm>
            <a:off x="4932040" y="2690336"/>
            <a:ext cx="3600400" cy="3108543"/>
          </a:xfrm>
          <a:prstGeom prst="rect">
            <a:avLst/>
          </a:prstGeom>
        </p:spPr>
        <p:txBody>
          <a:bodyPr wrap="square">
            <a:spAutoFit/>
          </a:bodyPr>
          <a:lstStyle/>
          <a:p>
            <a:r>
              <a:rPr lang="ru-RU" altLang="ru-RU" sz="2800" i="1" dirty="0" smtClean="0">
                <a:latin typeface="Times New Roman" pitchFamily="18" charset="0"/>
                <a:cs typeface="Times New Roman" pitchFamily="18" charset="0"/>
              </a:rPr>
              <a:t>Шустрый мяч и две ракетки.</a:t>
            </a:r>
            <a:br>
              <a:rPr lang="ru-RU" altLang="ru-RU" sz="2800" i="1" dirty="0" smtClean="0">
                <a:latin typeface="Times New Roman" pitchFamily="18" charset="0"/>
                <a:cs typeface="Times New Roman" pitchFamily="18" charset="0"/>
              </a:rPr>
            </a:br>
            <a:r>
              <a:rPr lang="ru-RU" altLang="ru-RU" sz="2800" i="1" dirty="0" smtClean="0">
                <a:latin typeface="Times New Roman" pitchFamily="18" charset="0"/>
                <a:cs typeface="Times New Roman" pitchFamily="18" charset="0"/>
              </a:rPr>
              <a:t>Все удары чётки, метки.</a:t>
            </a:r>
            <a:br>
              <a:rPr lang="ru-RU" altLang="ru-RU" sz="2800" i="1" dirty="0" smtClean="0">
                <a:latin typeface="Times New Roman" pitchFamily="18" charset="0"/>
                <a:cs typeface="Times New Roman" pitchFamily="18" charset="0"/>
              </a:rPr>
            </a:br>
            <a:r>
              <a:rPr lang="ru-RU" altLang="ru-RU" sz="2800" i="1" dirty="0" smtClean="0">
                <a:latin typeface="Times New Roman" pitchFamily="18" charset="0"/>
                <a:cs typeface="Times New Roman" pitchFamily="18" charset="0"/>
              </a:rPr>
              <a:t>До победного играть,</a:t>
            </a:r>
            <a:br>
              <a:rPr lang="ru-RU" altLang="ru-RU" sz="2800" i="1" dirty="0" smtClean="0">
                <a:latin typeface="Times New Roman" pitchFamily="18" charset="0"/>
                <a:cs typeface="Times New Roman" pitchFamily="18" charset="0"/>
              </a:rPr>
            </a:br>
            <a:r>
              <a:rPr lang="ru-RU" altLang="ru-RU" sz="2800" i="1" dirty="0" smtClean="0">
                <a:latin typeface="Times New Roman" pitchFamily="18" charset="0"/>
                <a:cs typeface="Times New Roman" pitchFamily="18" charset="0"/>
              </a:rPr>
              <a:t>Никому не уступать! </a:t>
            </a:r>
          </a:p>
          <a:p>
            <a:r>
              <a:rPr lang="ru-RU" altLang="ru-RU" sz="2800" b="1" i="1" dirty="0" smtClean="0">
                <a:latin typeface="Times New Roman" pitchFamily="18" charset="0"/>
                <a:cs typeface="Times New Roman" pitchFamily="18" charset="0"/>
              </a:rPr>
              <a:t>Теннис</a:t>
            </a:r>
            <a:endParaRPr lang="ru-RU" altLang="ru-RU"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4113570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4155" y="338666"/>
            <a:ext cx="3812645" cy="4098445"/>
          </a:xfrm>
        </p:spPr>
        <p:txBody>
          <a:bodyPr>
            <a:normAutofit/>
          </a:bodyPr>
          <a:lstStyle/>
          <a:p>
            <a:r>
              <a:rPr lang="ru-RU" altLang="ru-RU" i="1" dirty="0">
                <a:solidFill>
                  <a:schemeClr val="tx1"/>
                </a:solidFill>
                <a:latin typeface="Times New Roman" pitchFamily="18" charset="0"/>
                <a:ea typeface="Calibri" pitchFamily="34" charset="0"/>
                <a:cs typeface="Times New Roman" pitchFamily="18" charset="0"/>
              </a:rPr>
              <a:t>Без весла не обойдёшься,</a:t>
            </a:r>
            <a:br>
              <a:rPr lang="ru-RU" altLang="ru-RU" i="1" dirty="0">
                <a:solidFill>
                  <a:schemeClr val="tx1"/>
                </a:solidFill>
                <a:latin typeface="Times New Roman" pitchFamily="18" charset="0"/>
                <a:ea typeface="Calibri" pitchFamily="34" charset="0"/>
                <a:cs typeface="Times New Roman" pitchFamily="18" charset="0"/>
              </a:rPr>
            </a:br>
            <a:r>
              <a:rPr lang="ru-RU" altLang="ru-RU" i="1" dirty="0">
                <a:solidFill>
                  <a:schemeClr val="tx1"/>
                </a:solidFill>
                <a:latin typeface="Times New Roman" pitchFamily="18" charset="0"/>
                <a:ea typeface="Calibri" pitchFamily="34" charset="0"/>
                <a:cs typeface="Times New Roman" pitchFamily="18" charset="0"/>
              </a:rPr>
              <a:t>Если спортом тем займёшься.</a:t>
            </a:r>
            <a:br>
              <a:rPr lang="ru-RU" altLang="ru-RU" i="1" dirty="0">
                <a:solidFill>
                  <a:schemeClr val="tx1"/>
                </a:solidFill>
                <a:latin typeface="Times New Roman" pitchFamily="18" charset="0"/>
                <a:ea typeface="Calibri" pitchFamily="34" charset="0"/>
                <a:cs typeface="Times New Roman" pitchFamily="18" charset="0"/>
              </a:rPr>
            </a:br>
            <a:r>
              <a:rPr lang="ru-RU" altLang="ru-RU" i="1" dirty="0">
                <a:solidFill>
                  <a:schemeClr val="tx1"/>
                </a:solidFill>
                <a:latin typeface="Times New Roman" pitchFamily="18" charset="0"/>
                <a:ea typeface="Calibri" pitchFamily="34" charset="0"/>
                <a:cs typeface="Times New Roman" pitchFamily="18" charset="0"/>
              </a:rPr>
              <a:t>А как занятие зовут,</a:t>
            </a:r>
            <a:br>
              <a:rPr lang="ru-RU" altLang="ru-RU" i="1" dirty="0">
                <a:solidFill>
                  <a:schemeClr val="tx1"/>
                </a:solidFill>
                <a:latin typeface="Times New Roman" pitchFamily="18" charset="0"/>
                <a:ea typeface="Calibri" pitchFamily="34" charset="0"/>
                <a:cs typeface="Times New Roman" pitchFamily="18" charset="0"/>
              </a:rPr>
            </a:br>
            <a:r>
              <a:rPr lang="ru-RU" altLang="ru-RU" i="1" dirty="0">
                <a:solidFill>
                  <a:schemeClr val="tx1"/>
                </a:solidFill>
                <a:latin typeface="Times New Roman" pitchFamily="18" charset="0"/>
                <a:ea typeface="Calibri" pitchFamily="34" charset="0"/>
                <a:cs typeface="Times New Roman" pitchFamily="18" charset="0"/>
              </a:rPr>
              <a:t>Где в лодке к финишу плывут?</a:t>
            </a:r>
            <a:br>
              <a:rPr lang="ru-RU" altLang="ru-RU" i="1" dirty="0">
                <a:solidFill>
                  <a:schemeClr val="tx1"/>
                </a:solidFill>
                <a:latin typeface="Times New Roman" pitchFamily="18" charset="0"/>
                <a:ea typeface="Calibri" pitchFamily="34" charset="0"/>
                <a:cs typeface="Times New Roman" pitchFamily="18" charset="0"/>
              </a:rPr>
            </a:br>
            <a:r>
              <a:rPr lang="ru-RU" altLang="ru-RU" b="1" i="1" dirty="0">
                <a:solidFill>
                  <a:schemeClr val="tx1"/>
                </a:solidFill>
                <a:latin typeface="Times New Roman" pitchFamily="18" charset="0"/>
                <a:ea typeface="Calibri" pitchFamily="34" charset="0"/>
                <a:cs typeface="Times New Roman" pitchFamily="18" charset="0"/>
              </a:rPr>
              <a:t>Гребля</a:t>
            </a:r>
            <a:br>
              <a:rPr lang="ru-RU" altLang="ru-RU" b="1" i="1" dirty="0">
                <a:solidFill>
                  <a:schemeClr val="tx1"/>
                </a:solidFill>
                <a:latin typeface="Times New Roman" pitchFamily="18" charset="0"/>
                <a:ea typeface="Calibri" pitchFamily="34" charset="0"/>
                <a:cs typeface="Times New Roman" pitchFamily="18" charset="0"/>
              </a:rPr>
            </a:br>
            <a:endParaRPr lang="ru-RU" dirty="0">
              <a:solidFill>
                <a:schemeClr val="tx1"/>
              </a:solidFill>
            </a:endParaRPr>
          </a:p>
        </p:txBody>
      </p:sp>
      <p:sp>
        <p:nvSpPr>
          <p:cNvPr id="3" name="Текст 2"/>
          <p:cNvSpPr>
            <a:spLocks noGrp="1"/>
          </p:cNvSpPr>
          <p:nvPr>
            <p:ph type="body" sz="half" idx="2"/>
          </p:nvPr>
        </p:nvSpPr>
        <p:spPr>
          <a:xfrm>
            <a:off x="5148064" y="2803808"/>
            <a:ext cx="3213296" cy="3884478"/>
          </a:xfrm>
        </p:spPr>
        <p:txBody>
          <a:bodyPr/>
          <a:lstStyle/>
          <a:p>
            <a:r>
              <a:rPr lang="ru-RU" altLang="ru-RU" i="1" dirty="0" smtClean="0">
                <a:solidFill>
                  <a:srgbClr val="FF0000"/>
                </a:solidFill>
                <a:latin typeface="Times New Roman" pitchFamily="18" charset="0"/>
                <a:cs typeface="Times New Roman" pitchFamily="18" charset="0"/>
              </a:rPr>
              <a:t>! </a:t>
            </a:r>
            <a:endParaRPr lang="ru-RU" altLang="ru-RU" i="1" dirty="0">
              <a:solidFill>
                <a:srgbClr val="FF0000"/>
              </a:solidFill>
              <a:latin typeface="Times New Roman" pitchFamily="18" charset="0"/>
              <a:cs typeface="Times New Roman" pitchFamily="18" charset="0"/>
            </a:endParaRPr>
          </a:p>
        </p:txBody>
      </p:sp>
      <p:sp>
        <p:nvSpPr>
          <p:cNvPr id="4" name="Рисунок 3"/>
          <p:cNvSpPr>
            <a:spLocks noGrp="1"/>
          </p:cNvSpPr>
          <p:nvPr>
            <p:ph type="pic" idx="1"/>
          </p:nvPr>
        </p:nvSpPr>
        <p:spPr>
          <a:xfrm>
            <a:off x="1029747" y="1268760"/>
            <a:ext cx="3566160" cy="2926080"/>
          </a:xfrm>
        </p:spPr>
      </p:sp>
      <p:sp>
        <p:nvSpPr>
          <p:cNvPr id="5" name="Прямоугольник 4"/>
          <p:cNvSpPr/>
          <p:nvPr/>
        </p:nvSpPr>
        <p:spPr>
          <a:xfrm>
            <a:off x="4569433" y="4437112"/>
            <a:ext cx="4572000" cy="584775"/>
          </a:xfrm>
          <a:prstGeom prst="rect">
            <a:avLst/>
          </a:prstGeom>
        </p:spPr>
        <p:txBody>
          <a:bodyPr>
            <a:spAutoFit/>
          </a:bodyPr>
          <a:lstStyle/>
          <a:p>
            <a:endParaRPr lang="ru-RU" altLang="ru-RU" sz="3200" b="1" i="1" dirty="0">
              <a:solidFill>
                <a:srgbClr val="FF0000"/>
              </a:solidFill>
              <a:latin typeface="Times New Roman" pitchFamily="18" charset="0"/>
              <a:cs typeface="Times New Roman" pitchFamily="18" charset="0"/>
            </a:endParaRPr>
          </a:p>
        </p:txBody>
      </p:sp>
      <p:sp>
        <p:nvSpPr>
          <p:cNvPr id="6" name="Рисунок 3"/>
          <p:cNvSpPr txBox="1">
            <a:spLocks/>
          </p:cNvSpPr>
          <p:nvPr/>
        </p:nvSpPr>
        <p:spPr>
          <a:xfrm>
            <a:off x="1001223" y="1340768"/>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sp>
      <p:pic>
        <p:nvPicPr>
          <p:cNvPr id="7" name="Picture 19" descr="Знаете ли вы олимпийскую кухню? . Олимпиада-2012 для чайников Московские новости"/>
          <p:cNvPicPr>
            <a:picLocks noChangeAspect="1" noChangeArrowheads="1"/>
          </p:cNvPicPr>
          <p:nvPr/>
        </p:nvPicPr>
        <p:blipFill>
          <a:blip r:embed="rId2" cstate="print"/>
          <a:srcRect/>
          <a:stretch>
            <a:fillRect/>
          </a:stretch>
        </p:blipFill>
        <p:spPr bwMode="auto">
          <a:xfrm>
            <a:off x="293616" y="476672"/>
            <a:ext cx="4248472" cy="62116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5256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4155" y="-387424"/>
            <a:ext cx="3812645" cy="5688632"/>
          </a:xfrm>
        </p:spPr>
        <p:txBody>
          <a:bodyPr>
            <a:normAutofit/>
          </a:bodyPr>
          <a:lstStyle/>
          <a:p>
            <a:r>
              <a:rPr lang="ru-RU" altLang="ru-RU" i="1" dirty="0">
                <a:solidFill>
                  <a:schemeClr val="bg2">
                    <a:lumMod val="25000"/>
                  </a:schemeClr>
                </a:solidFill>
                <a:latin typeface="Times New Roman" pitchFamily="18" charset="0"/>
                <a:cs typeface="Times New Roman" pitchFamily="18" charset="0"/>
              </a:rPr>
              <a:t>Плаванию нужно </a:t>
            </a:r>
            <a:br>
              <a:rPr lang="ru-RU" altLang="ru-RU" i="1" dirty="0">
                <a:solidFill>
                  <a:schemeClr val="bg2">
                    <a:lumMod val="25000"/>
                  </a:schemeClr>
                </a:solidFill>
                <a:latin typeface="Times New Roman" pitchFamily="18" charset="0"/>
                <a:cs typeface="Times New Roman" pitchFamily="18" charset="0"/>
              </a:rPr>
            </a:br>
            <a:r>
              <a:rPr lang="ru-RU" altLang="ru-RU" i="1" dirty="0">
                <a:solidFill>
                  <a:schemeClr val="bg2">
                    <a:lumMod val="25000"/>
                  </a:schemeClr>
                </a:solidFill>
                <a:latin typeface="Times New Roman" pitchFamily="18" charset="0"/>
                <a:cs typeface="Times New Roman" pitchFamily="18" charset="0"/>
              </a:rPr>
              <a:t>долго учиться, </a:t>
            </a:r>
            <a:br>
              <a:rPr lang="ru-RU" altLang="ru-RU" i="1" dirty="0">
                <a:solidFill>
                  <a:schemeClr val="bg2">
                    <a:lumMod val="25000"/>
                  </a:schemeClr>
                </a:solidFill>
                <a:latin typeface="Times New Roman" pitchFamily="18" charset="0"/>
                <a:cs typeface="Times New Roman" pitchFamily="18" charset="0"/>
              </a:rPr>
            </a:br>
            <a:r>
              <a:rPr lang="ru-RU" altLang="ru-RU" i="1" dirty="0">
                <a:solidFill>
                  <a:schemeClr val="bg2">
                    <a:lumMod val="25000"/>
                  </a:schemeClr>
                </a:solidFill>
                <a:latin typeface="Times New Roman" pitchFamily="18" charset="0"/>
                <a:cs typeface="Times New Roman" pitchFamily="18" charset="0"/>
              </a:rPr>
              <a:t>Характер и волю </a:t>
            </a:r>
            <a:br>
              <a:rPr lang="ru-RU" altLang="ru-RU" i="1" dirty="0">
                <a:solidFill>
                  <a:schemeClr val="bg2">
                    <a:lumMod val="25000"/>
                  </a:schemeClr>
                </a:solidFill>
                <a:latin typeface="Times New Roman" pitchFamily="18" charset="0"/>
                <a:cs typeface="Times New Roman" pitchFamily="18" charset="0"/>
              </a:rPr>
            </a:br>
            <a:r>
              <a:rPr lang="ru-RU" altLang="ru-RU" i="1" dirty="0">
                <a:solidFill>
                  <a:schemeClr val="bg2">
                    <a:lumMod val="25000"/>
                  </a:schemeClr>
                </a:solidFill>
                <a:latin typeface="Times New Roman" pitchFamily="18" charset="0"/>
                <a:cs typeface="Times New Roman" pitchFamily="18" charset="0"/>
              </a:rPr>
              <a:t>свои проявлять. </a:t>
            </a:r>
            <a:br>
              <a:rPr lang="ru-RU" altLang="ru-RU" i="1" dirty="0">
                <a:solidFill>
                  <a:schemeClr val="bg2">
                    <a:lumMod val="25000"/>
                  </a:schemeClr>
                </a:solidFill>
                <a:latin typeface="Times New Roman" pitchFamily="18" charset="0"/>
                <a:cs typeface="Times New Roman" pitchFamily="18" charset="0"/>
              </a:rPr>
            </a:br>
            <a:r>
              <a:rPr lang="ru-RU" altLang="ru-RU" i="1" dirty="0">
                <a:solidFill>
                  <a:schemeClr val="bg2">
                    <a:lumMod val="25000"/>
                  </a:schemeClr>
                </a:solidFill>
                <a:latin typeface="Times New Roman" pitchFamily="18" charset="0"/>
                <a:cs typeface="Times New Roman" pitchFamily="18" charset="0"/>
              </a:rPr>
              <a:t>И тот, кто борьбы </a:t>
            </a:r>
            <a:br>
              <a:rPr lang="ru-RU" altLang="ru-RU" i="1" dirty="0">
                <a:solidFill>
                  <a:schemeClr val="bg2">
                    <a:lumMod val="25000"/>
                  </a:schemeClr>
                </a:solidFill>
                <a:latin typeface="Times New Roman" pitchFamily="18" charset="0"/>
                <a:cs typeface="Times New Roman" pitchFamily="18" charset="0"/>
              </a:rPr>
            </a:br>
            <a:r>
              <a:rPr lang="ru-RU" altLang="ru-RU" i="1" dirty="0">
                <a:solidFill>
                  <a:schemeClr val="bg2">
                    <a:lumMod val="25000"/>
                  </a:schemeClr>
                </a:solidFill>
                <a:latin typeface="Times New Roman" pitchFamily="18" charset="0"/>
                <a:cs typeface="Times New Roman" pitchFamily="18" charset="0"/>
              </a:rPr>
              <a:t>ничуть не боится, </a:t>
            </a:r>
            <a:br>
              <a:rPr lang="ru-RU" altLang="ru-RU" i="1" dirty="0">
                <a:solidFill>
                  <a:schemeClr val="bg2">
                    <a:lumMod val="25000"/>
                  </a:schemeClr>
                </a:solidFill>
                <a:latin typeface="Times New Roman" pitchFamily="18" charset="0"/>
                <a:cs typeface="Times New Roman" pitchFamily="18" charset="0"/>
              </a:rPr>
            </a:br>
            <a:r>
              <a:rPr lang="ru-RU" altLang="ru-RU" i="1" dirty="0">
                <a:solidFill>
                  <a:schemeClr val="bg2">
                    <a:lumMod val="25000"/>
                  </a:schemeClr>
                </a:solidFill>
                <a:latin typeface="Times New Roman" pitchFamily="18" charset="0"/>
                <a:cs typeface="Times New Roman" pitchFamily="18" charset="0"/>
              </a:rPr>
              <a:t>На пьедестале </a:t>
            </a:r>
            <a:br>
              <a:rPr lang="ru-RU" altLang="ru-RU" i="1" dirty="0">
                <a:solidFill>
                  <a:schemeClr val="bg2">
                    <a:lumMod val="25000"/>
                  </a:schemeClr>
                </a:solidFill>
                <a:latin typeface="Times New Roman" pitchFamily="18" charset="0"/>
                <a:cs typeface="Times New Roman" pitchFamily="18" charset="0"/>
              </a:rPr>
            </a:br>
            <a:r>
              <a:rPr lang="ru-RU" altLang="ru-RU" i="1" dirty="0">
                <a:solidFill>
                  <a:schemeClr val="bg2">
                    <a:lumMod val="25000"/>
                  </a:schemeClr>
                </a:solidFill>
                <a:latin typeface="Times New Roman" pitchFamily="18" charset="0"/>
                <a:cs typeface="Times New Roman" pitchFamily="18" charset="0"/>
              </a:rPr>
              <a:t>будет стоять</a:t>
            </a:r>
            <a:endParaRPr lang="ru-RU" dirty="0">
              <a:solidFill>
                <a:schemeClr val="bg2">
                  <a:lumMod val="25000"/>
                </a:schemeClr>
              </a:solidFill>
            </a:endParaRPr>
          </a:p>
        </p:txBody>
      </p:sp>
      <p:sp>
        <p:nvSpPr>
          <p:cNvPr id="3" name="Текст 2"/>
          <p:cNvSpPr>
            <a:spLocks noGrp="1"/>
          </p:cNvSpPr>
          <p:nvPr>
            <p:ph type="body" sz="half" idx="2"/>
          </p:nvPr>
        </p:nvSpPr>
        <p:spPr/>
        <p:txBody>
          <a:bodyPr/>
          <a:lstStyle/>
          <a:p>
            <a:endParaRPr lang="ru-RU" dirty="0"/>
          </a:p>
        </p:txBody>
      </p:sp>
      <p:pic>
        <p:nvPicPr>
          <p:cNvPr id="5" name="Picture 16" descr="ФИТНЕС и ПОХУДЕНИЕ ЗНАХАРКА"/>
          <p:cNvPicPr>
            <a:picLocks noGrp="1" noChangeAspect="1" noChangeArrowheads="1"/>
          </p:cNvPicPr>
          <p:nvPr>
            <p:ph type="pic" idx="1"/>
          </p:nvPr>
        </p:nvPicPr>
        <p:blipFill>
          <a:blip r:embed="rId2" cstate="print"/>
          <a:srcRect l="10829" r="10829"/>
          <a:stretch>
            <a:fillRect/>
          </a:stretch>
        </p:blipFill>
        <p:spPr bwMode="auto">
          <a:xfrm>
            <a:off x="467544" y="548680"/>
            <a:ext cx="4176464" cy="57298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321273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81</TotalTime>
  <Words>268</Words>
  <Application>Microsoft Office PowerPoint</Application>
  <PresentationFormat>Экран (4:3)</PresentationFormat>
  <Paragraphs>45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Волна</vt:lpstr>
      <vt:lpstr>Презентация  «Что мы знаем о спорте?»</vt:lpstr>
      <vt:lpstr>Презентация PowerPoint</vt:lpstr>
      <vt:lpstr>Презентация PowerPoint</vt:lpstr>
      <vt:lpstr>Игра « Отгадай загадку и найди отгадку»</vt:lpstr>
      <vt:lpstr>К нам из Англии пришла Эта чудная игра. Две ракетки и волан Обожает детвора. Бадминтон. </vt:lpstr>
      <vt:lpstr>Презентация PowerPoint</vt:lpstr>
      <vt:lpstr>Презентация PowerPoint</vt:lpstr>
      <vt:lpstr>Без весла не обойдёшься, Если спортом тем займёшься. А как занятие зовут, Где в лодке к финишу плывут? Гребля </vt:lpstr>
      <vt:lpstr>Плаванию нужно  долго учиться,  Характер и волю  свои проявлять.  И тот, кто борьбы  ничуть не боится,  На пьедестале  будет стоять</vt:lpstr>
      <vt:lpstr>Презентация PowerPoint</vt:lpstr>
      <vt:lpstr>Презентация PowerPoint</vt:lpstr>
      <vt:lpstr>Презентация PowerPoint</vt:lpstr>
      <vt:lpstr>Игра «Кто, каким видом спорта занимается» Посмотрите внимательно на мальчиков- олимпийцев и спортивное оборудование.  Подумайте, каким видом спорта занимается каждый спортсмен.  </vt:lpstr>
      <vt:lpstr>Презентация PowerPoint</vt:lpstr>
      <vt:lpstr>Вы дружно справились с задачей , Вам физкультура по плечу. Так будем спортом заниматься, И результатов добиваться! Медали в будущем вас ждут.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«Что мы знаем о спорте?»</dc:title>
  <dc:creator>tamil</dc:creator>
  <cp:lastModifiedBy>tamil</cp:lastModifiedBy>
  <cp:revision>10</cp:revision>
  <dcterms:created xsi:type="dcterms:W3CDTF">2020-04-14T11:18:16Z</dcterms:created>
  <dcterms:modified xsi:type="dcterms:W3CDTF">2020-04-14T12:39:45Z</dcterms:modified>
</cp:coreProperties>
</file>