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76" r:id="rId3"/>
    <p:sldId id="277" r:id="rId4"/>
    <p:sldId id="288" r:id="rId5"/>
    <p:sldId id="290" r:id="rId6"/>
    <p:sldId id="292" r:id="rId7"/>
    <p:sldId id="293" r:id="rId8"/>
    <p:sldId id="295" r:id="rId9"/>
    <p:sldId id="341" r:id="rId10"/>
    <p:sldId id="298" r:id="rId11"/>
    <p:sldId id="332" r:id="rId12"/>
    <p:sldId id="334" r:id="rId13"/>
    <p:sldId id="299" r:id="rId14"/>
    <p:sldId id="302" r:id="rId15"/>
    <p:sldId id="342" r:id="rId16"/>
    <p:sldId id="336" r:id="rId17"/>
    <p:sldId id="318" r:id="rId18"/>
    <p:sldId id="319" r:id="rId19"/>
    <p:sldId id="320" r:id="rId20"/>
    <p:sldId id="323" r:id="rId21"/>
    <p:sldId id="322" r:id="rId22"/>
    <p:sldId id="294" r:id="rId23"/>
    <p:sldId id="326" r:id="rId24"/>
    <p:sldId id="340" r:id="rId25"/>
    <p:sldId id="337" r:id="rId26"/>
    <p:sldId id="325" r:id="rId27"/>
    <p:sldId id="313" r:id="rId28"/>
    <p:sldId id="315" r:id="rId29"/>
    <p:sldId id="316" r:id="rId30"/>
    <p:sldId id="317" r:id="rId31"/>
    <p:sldId id="327" r:id="rId32"/>
    <p:sldId id="338" r:id="rId33"/>
    <p:sldId id="339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99FF33"/>
    <a:srgbClr val="66FF66"/>
    <a:srgbClr val="FF0000"/>
    <a:srgbClr val="F11BC8"/>
    <a:srgbClr val="000000"/>
    <a:srgbClr val="19F3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 autoAdjust="0"/>
    <p:restoredTop sz="94719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CB6B4-5D3B-4A4E-B58C-49B21042EBCC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7AC1B-BB02-4B41-8AD1-8FE2FFB49C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814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F1462-C298-4EA6-B2A7-BADAED93DCAE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55D66-E0A3-48ED-B1F2-5E44AB8148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53351-65FA-437B-8C13-0A25FDD95679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40BA0-813F-429E-AADE-FD83E0C4B1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82279-D1A3-43C4-9195-7704B189FC3C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34EE1-BA4B-41FA-9929-D91769A01A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8D456-9636-4210-A7BF-5CA6D88E7CA1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1CD5F-EC77-47B3-8E28-2F5B4BAFC6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7E2E4-D356-4D21-AC0B-B29355AB4E04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61148-E70A-434C-B606-6D65FA281E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8FA96-3024-4B57-BE9F-E581DD77DB91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55A6B-2053-4250-ADC9-6F0BD40758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0B2E4-FB89-46EC-A3AF-CC09D98A1A00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0AEEB-3F50-4160-8ED8-2EBCA81CBC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25C3F-6F40-45F3-8667-5340FB787C51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BC29D-A5D9-426C-BBC8-4850EAE422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3BAB1-7A8D-4954-99D4-C3336BBDB9F8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A482F-C7CD-4085-9C5F-35EA8416E7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C8006-2C10-4B2E-832C-C4C8BAD36878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2E651-3F77-4C90-B55D-D73586F925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0D31A-23F0-4271-86E1-0AA2E75DAF7F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B9EC5-ACC2-4441-B9AE-E5BDBF08C8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rgbClr val="5E9EFF">
                <a:alpha val="54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307847-48A8-49BE-B3EA-9A6B502AC41F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4A229D-AE79-45FB-A5FB-E237746849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8.jpeg"/><Relationship Id="rId7" Type="http://schemas.openxmlformats.org/officeDocument/2006/relationships/hyperlink" Target="http://www.poldnika.net/images/pshen5.jpg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hyperlink" Target="http://wedding.ua/images_user/Konservaciya/0_recipes_for_microwave-48.jpg" TargetMode="External"/><Relationship Id="rId10" Type="http://schemas.openxmlformats.org/officeDocument/2006/relationships/image" Target="../media/image72.jpeg"/><Relationship Id="rId4" Type="http://schemas.openxmlformats.org/officeDocument/2006/relationships/image" Target="../media/image69.jpeg"/><Relationship Id="rId9" Type="http://schemas.openxmlformats.org/officeDocument/2006/relationships/hyperlink" Target="http://www.fotorecipe.ru/products_pictures/pic-55354051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79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8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657a4236dc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28728" y="2214555"/>
            <a:ext cx="614366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dirty="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Вкуснота!</a:t>
            </a:r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428875" y="3429000"/>
            <a:ext cx="414337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ЛЕКСИКО-ГРАММАТИЧЕСКИЕ КАТЕГОРИИ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ПО ТЕМЕ «ПРОДУКТЫ ПИТАНИЯ»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(здоровьесберегающие технологии по разделу «СОЦИАЛИЗАЦИЯ»)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В ЛОГОПЕДИЧЕСКОЙ РАБОТЕ. </a:t>
            </a:r>
            <a:endParaRPr lang="ru-RU" sz="12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УЧИТЕЛЬ-ЛОГОПЕД </a:t>
            </a: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РЯБЫШЕНА С.А.</a:t>
            </a:r>
            <a:endParaRPr lang="ru-RU" sz="12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 algn="ctr"/>
            <a:endParaRPr lang="ru-RU" b="1" dirty="0">
              <a:solidFill>
                <a:schemeClr val="bg1"/>
              </a:solidFill>
              <a:latin typeface="Century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1"/>
          <p:cNvSpPr/>
          <p:nvPr/>
        </p:nvSpPr>
        <p:spPr>
          <a:xfrm>
            <a:off x="0" y="0"/>
            <a:ext cx="4071934" cy="6858000"/>
          </a:xfrm>
          <a:prstGeom prst="parallelogram">
            <a:avLst>
              <a:gd name="adj" fmla="val 47706"/>
            </a:avLst>
          </a:prstGeom>
          <a:solidFill>
            <a:srgbClr val="99FF99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араллелограмм 2"/>
          <p:cNvSpPr/>
          <p:nvPr/>
        </p:nvSpPr>
        <p:spPr>
          <a:xfrm>
            <a:off x="2571736" y="0"/>
            <a:ext cx="4000528" cy="6858000"/>
          </a:xfrm>
          <a:prstGeom prst="parallelogram">
            <a:avLst>
              <a:gd name="adj" fmla="val 47706"/>
            </a:avLst>
          </a:prstGeom>
          <a:solidFill>
            <a:srgbClr val="99FF99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араллелограмм 3"/>
          <p:cNvSpPr/>
          <p:nvPr/>
        </p:nvSpPr>
        <p:spPr>
          <a:xfrm>
            <a:off x="5072066" y="0"/>
            <a:ext cx="4071934" cy="6858000"/>
          </a:xfrm>
          <a:prstGeom prst="parallelogram">
            <a:avLst>
              <a:gd name="adj" fmla="val 47706"/>
            </a:avLst>
          </a:prstGeom>
          <a:solidFill>
            <a:srgbClr val="99FF99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6" descr="http://img0.liveinternet.ru/images/attach/c/2/69/727/69727928_07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214810" y="0"/>
            <a:ext cx="1928826" cy="2046007"/>
          </a:xfrm>
          <a:prstGeom prst="rect">
            <a:avLst/>
          </a:prstGeom>
          <a:noFill/>
        </p:spPr>
      </p:pic>
      <p:pic>
        <p:nvPicPr>
          <p:cNvPr id="6" name="Picture 6" descr="http://img0.liveinternet.ru/images/attach/c/2/69/727/69727928_07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357554" y="3143248"/>
            <a:ext cx="1714512" cy="2046007"/>
          </a:xfrm>
          <a:prstGeom prst="rect">
            <a:avLst/>
          </a:prstGeom>
          <a:noFill/>
        </p:spPr>
      </p:pic>
      <p:pic>
        <p:nvPicPr>
          <p:cNvPr id="7" name="Picture 6" descr="http://img0.liveinternet.ru/images/attach/c/2/69/727/69727928_07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000364" y="4811993"/>
            <a:ext cx="1714512" cy="2046007"/>
          </a:xfrm>
          <a:prstGeom prst="rect">
            <a:avLst/>
          </a:prstGeom>
          <a:noFill/>
        </p:spPr>
      </p:pic>
      <p:pic>
        <p:nvPicPr>
          <p:cNvPr id="8" name="Picture 6" descr="http://img0.liveinternet.ru/images/attach/c/2/69/727/69727928_07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929058" y="1500174"/>
            <a:ext cx="1714512" cy="2046007"/>
          </a:xfrm>
          <a:prstGeom prst="rect">
            <a:avLst/>
          </a:prstGeom>
          <a:noFill/>
        </p:spPr>
      </p:pic>
      <p:pic>
        <p:nvPicPr>
          <p:cNvPr id="9" name="Picture 4" descr="http://img0.liveinternet.ru/images/attach/c/2/69/727/69727924_06.pn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1643042" y="0"/>
            <a:ext cx="1900214" cy="2406250"/>
          </a:xfrm>
          <a:prstGeom prst="rect">
            <a:avLst/>
          </a:prstGeom>
          <a:noFill/>
        </p:spPr>
      </p:pic>
      <p:pic>
        <p:nvPicPr>
          <p:cNvPr id="10" name="Picture 4" descr="http://img0.liveinternet.ru/images/attach/c/2/69/727/69727924_06.pn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1000100" y="1928802"/>
            <a:ext cx="2114528" cy="2677637"/>
          </a:xfrm>
          <a:prstGeom prst="rect">
            <a:avLst/>
          </a:prstGeom>
          <a:noFill/>
        </p:spPr>
      </p:pic>
      <p:pic>
        <p:nvPicPr>
          <p:cNvPr id="11" name="Picture 4" descr="http://img0.liveinternet.ru/images/attach/c/2/69/727/69727924_06.pn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357158" y="3857628"/>
            <a:ext cx="2114528" cy="2677637"/>
          </a:xfrm>
          <a:prstGeom prst="rect">
            <a:avLst/>
          </a:prstGeom>
          <a:noFill/>
        </p:spPr>
      </p:pic>
      <p:pic>
        <p:nvPicPr>
          <p:cNvPr id="12" name="Picture 2" descr="http://img1.liveinternet.ru/images/attach/c/2/69/727/69727914_05.png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6715140" y="0"/>
            <a:ext cx="1643074" cy="2285992"/>
          </a:xfrm>
          <a:prstGeom prst="rect">
            <a:avLst/>
          </a:prstGeom>
          <a:noFill/>
        </p:spPr>
      </p:pic>
      <p:pic>
        <p:nvPicPr>
          <p:cNvPr id="13" name="Picture 2" descr="http://img1.liveinternet.ru/images/attach/c/2/69/727/69727914_05.png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6215074" y="2214554"/>
            <a:ext cx="1643074" cy="2285992"/>
          </a:xfrm>
          <a:prstGeom prst="rect">
            <a:avLst/>
          </a:prstGeom>
          <a:noFill/>
        </p:spPr>
      </p:pic>
      <p:pic>
        <p:nvPicPr>
          <p:cNvPr id="14" name="Picture 2" descr="http://img1.liveinternet.ru/images/attach/c/2/69/727/69727914_05.png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5357818" y="4286256"/>
            <a:ext cx="1643074" cy="228599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428604"/>
            <a:ext cx="785818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>
                <a:gd name="adj1" fmla="val 12500"/>
                <a:gd name="adj2" fmla="val -543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ЧТО РАСТЕТ НА НАШЕЙ ГРЯДКЕ?</a:t>
            </a:r>
            <a:endParaRPr lang="ru-RU" sz="2800" b="1" cap="none" spc="0" dirty="0">
              <a:ln w="1143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14422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УПРАЖНЕНЕНИЕ НА РАЗВИТИЕ СЛУХОВОГО ВНИМАНИЯ (ПО СТИХ-Ю В.КОРКИНА)</a:t>
            </a:r>
            <a:endParaRPr lang="ru-RU" sz="1100" b="1" i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1538" y="1571612"/>
            <a:ext cx="70009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 smtClean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ЧТО РАСТЕТ НА НАШЕЙ ГРЯДКЕ?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ОГУРЦЫ, ГОРОШЕК СЛАДКИЙ,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ПОМИДОРЫ И УКРОП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ДЛЯ ПРИПРАВЫ И ДЛЯ ПРОБ.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ЕСТЬ РЕДИСКА И САЛАТ –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НАША ГРЯДКА ПРОСТО КЛАД.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ЕСЛИ СЛУШАЛ ТЫ ВНИМАТЕЛЬНО,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ТО ЗАПОМНИЛ ОБЯЗАТЕЛЬНО.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ОТВЕЧАЙ-КА ПО-ПОРЯДКУ: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ЧТО РАСТЕТЕ НА НАШЕЙ ГРЯДКЕ?</a:t>
            </a:r>
            <a:endParaRPr lang="ru-RU" sz="12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6" name="Picture 6" descr="http://img1.liveinternet.ru/images/attach/c/2/69/727/69727882_02.png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2143108" y="3714752"/>
            <a:ext cx="4643470" cy="2928957"/>
          </a:xfrm>
          <a:prstGeom prst="rect">
            <a:avLst/>
          </a:prstGeom>
          <a:noFill/>
        </p:spPr>
      </p:pic>
      <p:pic>
        <p:nvPicPr>
          <p:cNvPr id="7" name="Picture 2" descr="http://img1.liveinternet.ru/images/attach/c/2/69/727/69727914_05.pn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7286644" y="4357694"/>
            <a:ext cx="1643074" cy="2285992"/>
          </a:xfrm>
          <a:prstGeom prst="rect">
            <a:avLst/>
          </a:prstGeom>
          <a:noFill/>
        </p:spPr>
      </p:pic>
      <p:pic>
        <p:nvPicPr>
          <p:cNvPr id="8" name="Picture 4" descr="http://img0.liveinternet.ru/images/attach/c/2/69/727/69727924_06.png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357158" y="2143116"/>
            <a:ext cx="2114528" cy="26776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285728"/>
            <a:ext cx="742955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ЗАСОЛКА КАПУСТЫ</a:t>
            </a:r>
            <a:endParaRPr lang="ru-RU" sz="3600" b="1" cap="none" spc="0" dirty="0">
              <a:ln w="1143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071546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ПАЛЬЧИКОВАЯ ГИМНАСТИКА</a:t>
            </a:r>
            <a:endParaRPr lang="ru-RU" sz="1100" b="1" i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2976" y="2000240"/>
            <a:ext cx="671517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МЫ КАПУСТУ РУБИМ,</a:t>
            </a:r>
          </a:p>
          <a:p>
            <a:pPr algn="ctr"/>
            <a:r>
              <a:rPr lang="ru-RU" sz="1200" i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 РЕЗКИЕ ДВИЖЕНИЯ ПРЯМЫМИ КИСТЯМИ РУК ВВЕРХ-ВНИЗ)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МЫ МОРКОВКУ ТРЕМ,</a:t>
            </a:r>
          </a:p>
          <a:p>
            <a:pPr algn="ctr"/>
            <a:r>
              <a:rPr lang="ru-RU" sz="1200" i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(ПАЛЬЦЫ РУК СЖАТЫ В КУЛАКИ, ДВИЖЕНИЯ КУЛАКОВ ОТ СЕБЯ-К СЕБЕ)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МЫ КАПУСТУ СОЛИМ,</a:t>
            </a:r>
          </a:p>
          <a:p>
            <a:pPr algn="ctr"/>
            <a:r>
              <a:rPr lang="ru-RU" sz="1200" i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(ДВИЖЕНИЯ ПАЛЬЦЕВ, ИМИТИРУЮЩИХ ПОСЫПАНИЕ СОЛЬЮ ИЗ ЩЕПОТКИ)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МЫ КАПУСТУ ЖМЕМ.</a:t>
            </a:r>
          </a:p>
          <a:p>
            <a:pPr algn="ctr"/>
            <a:r>
              <a:rPr lang="ru-RU" sz="1200" i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(ИНТЕНСИВНОЕ СЖИМАНИЕ И РАСЖИМАНИЕ ПАЛЬЦЕВ РУК В КУЛАКИ)</a:t>
            </a:r>
          </a:p>
          <a:p>
            <a:pPr algn="ctr"/>
            <a:endParaRPr lang="ru-RU" sz="14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29698" name="Picture 2" descr="http://s43.radikal.ru/i099/0811/6e/0d71c8c7871c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714612" y="4000504"/>
            <a:ext cx="3559829" cy="232720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285728"/>
            <a:ext cx="7429552" cy="14287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latin typeface="Bookman Old Style" pitchFamily="18" charset="0"/>
              </a:rPr>
              <a:t>ЯГОДКУ ЗА ЯГОДКОЙ</a:t>
            </a:r>
            <a:r>
              <a:rPr lang="ru-RU" sz="32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latin typeface="Cambria" pitchFamily="18" charset="0"/>
              </a:rPr>
              <a:t>…</a:t>
            </a:r>
            <a:endParaRPr lang="ru-RU" sz="3200" b="1" cap="none" spc="0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/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714488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ДИДАКТИЧЕСКОЕ УПРАЖНЕНИЕ</a:t>
            </a:r>
            <a:endParaRPr lang="ru-RU" sz="1100" b="1" i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787" y="2143116"/>
            <a:ext cx="778674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u="sng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ЦЕЛЬ.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ОБРАЗОВАНИЕ ВИНИТЕЛЬНОГО ПАДЕЖА СУЩЕСТВИТЕЛЬНЫХ МНОЖЕСТВЕННОГО ЧИСЛА С ОПОРОЙ НА КАРТИНКИ.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РАСПРОСТРАНЕННОСТЬ ПРЕДЛОЖЕНИЙ: СОГЛАСОВАНИЕ ПРИЛАГАТЕЛЬНОГО+СУЩЕСТВИТЕЛЬНОГО  В ТВОРИТЕЛЬНОМ ПАДЕЖЕ С ОПОРОЙ НА ОБРАЗЕЦ ЛОГОПЕДА.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 РАЗВИТИЕ  ПОЗНАВАТЕЛЬНЫХ ПРОЦЕССОВ И РЕЧЕМЫСЛИТЕЛЬНЫХ ОПЕРАЦИЙ.</a:t>
            </a:r>
          </a:p>
          <a:p>
            <a:endParaRPr lang="ru-RU" sz="1200" b="1" dirty="0" smtClean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С ВИТАМИНКОЙ С МЫ ОТПРАВИМСЯ В ЛЕС. ПОСМОТРИ, СКОЛЬКО ЗДЕСЬ ЯГОД! И В КАЖДОЙ ЯГОДКЕ ВИТАМИНКА С ПРЯЧЕТСЯ.</a:t>
            </a:r>
          </a:p>
          <a:p>
            <a:pPr>
              <a:buFont typeface="Wingdings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ЧТО В ЛЕСУ СОБИРАЛА ВИТАМИНКА? (МАЛИНУ, ЗЕМЛЯНИКУ, СМОРОДИНУ, КРЫЖОВНИК, ЧЕРНИКУ).</a:t>
            </a:r>
          </a:p>
          <a:p>
            <a:pPr marL="228600" indent="-228600">
              <a:buFont typeface="Wingdings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ЧЕМ ВИТАМИНКА УГОСТИЛА МАЛЫША? (ВИТАМИНКА УГОСТИЛА МАЛЫША ЧЕРНИКОЙ (ЗЕМЛЯНИКОЙ, КРЫЖОВНИКОМ, МАЛИНОЙ,СМОРОДИНОЙ).</a:t>
            </a:r>
          </a:p>
          <a:p>
            <a:pPr marL="228600" indent="-228600">
              <a:buFont typeface="Wingdings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ИЗМЕНИ ПРЕДЛОЖЕНИЕ ТАК, ЧТОБЫ У СЛОВ-ПРЕДМЕТОВ  (ЗЕМЛЯНИКА, ЧЕРНИКА, КРЫЖОВНИК, МАЛИНА, СМОРОДИНА) БЫЛО СЛОВО- «ПРИЗНАК»: КАКОЙ ЗЕМЛЯНИКОЙ? ОБРАЗЕЦ: «ВИТАМИНКА УГОСТИЛА МАЛЫША СЛАДКОЙ ЗЕМЛЯНИКОЙ».</a:t>
            </a:r>
          </a:p>
          <a:p>
            <a:pPr marL="228600" indent="-228600">
              <a:buFont typeface="Wingdings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ВСПОМНИ,В КАКИХ ПРОДУКТАХ ПИТАНИЯ ЕЩЕ МЫ ВСТРЕТИМ ВИТАМИНКУ С?</a:t>
            </a:r>
          </a:p>
          <a:p>
            <a:pPr marL="228600" indent="-228600">
              <a:buFont typeface="Wingdings" pitchFamily="2" charset="2"/>
              <a:buChar char="§"/>
            </a:pPr>
            <a:endParaRPr lang="ru-RU" sz="1200" b="1" dirty="0" smtClean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endParaRPr lang="ru-RU" sz="12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26626" name="Picture 2" descr="http://m.foto.radikal.ru/0705/cf/ab8aa456902c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928662" y="5929330"/>
            <a:ext cx="4071934" cy="673488"/>
          </a:xfrm>
          <a:prstGeom prst="rect">
            <a:avLst/>
          </a:prstGeom>
          <a:noFill/>
        </p:spPr>
      </p:pic>
      <p:pic>
        <p:nvPicPr>
          <p:cNvPr id="6" name="Picture 2" descr="http://m.foto.radikal.ru/0705/cf/ab8aa456902c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00562" y="5929330"/>
            <a:ext cx="4071934" cy="6734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1\Рабочий стол\MfTas4gkAK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3582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i061.radikal.ru/1005/13/c5db76e2b1ad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643438" y="857232"/>
            <a:ext cx="1214446" cy="2285992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3929058" y="1857364"/>
            <a:ext cx="785818" cy="100013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 Black" pitchFamily="34" charset="0"/>
              </a:rPr>
              <a:t>С</a:t>
            </a:r>
            <a:endParaRPr lang="ru-RU" sz="6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9698" name="Picture 2" descr="http://s43.radikal.ru/i102/0809/45/17c384e0688b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643570" y="4286256"/>
            <a:ext cx="1973307" cy="1428760"/>
          </a:xfrm>
          <a:prstGeom prst="rect">
            <a:avLst/>
          </a:prstGeom>
          <a:noFill/>
        </p:spPr>
      </p:pic>
      <p:pic>
        <p:nvPicPr>
          <p:cNvPr id="6" name="Picture 2" descr="http://s43.radikal.ru/i102/0809/45/17c384e0688b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215206" y="4357694"/>
            <a:ext cx="1928794" cy="1285884"/>
          </a:xfrm>
          <a:prstGeom prst="rect">
            <a:avLst/>
          </a:prstGeom>
          <a:noFill/>
        </p:spPr>
      </p:pic>
      <p:pic>
        <p:nvPicPr>
          <p:cNvPr id="29700" name="Picture 4" descr="http://s47.radikal.ru/i118/0807/73/f887c58eb64d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720628" y="2857496"/>
            <a:ext cx="1423372" cy="1273184"/>
          </a:xfrm>
          <a:prstGeom prst="rect">
            <a:avLst/>
          </a:prstGeom>
          <a:noFill/>
        </p:spPr>
      </p:pic>
      <p:pic>
        <p:nvPicPr>
          <p:cNvPr id="8" name="Picture 4" descr="http://s47.radikal.ru/i118/0807/73/f887c58eb64d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715140" y="2928934"/>
            <a:ext cx="1423372" cy="1273184"/>
          </a:xfrm>
          <a:prstGeom prst="rect">
            <a:avLst/>
          </a:prstGeom>
          <a:noFill/>
        </p:spPr>
      </p:pic>
      <p:pic>
        <p:nvPicPr>
          <p:cNvPr id="9" name="Picture 4" descr="http://s47.radikal.ru/i118/0807/73/f887c58eb64d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572132" y="3143248"/>
            <a:ext cx="1423372" cy="1273184"/>
          </a:xfrm>
          <a:prstGeom prst="rect">
            <a:avLst/>
          </a:prstGeom>
          <a:noFill/>
        </p:spPr>
      </p:pic>
      <p:pic>
        <p:nvPicPr>
          <p:cNvPr id="29702" name="Picture 6" descr="http://s41.radikal.ru/i091/0810/91/182585f40c0b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571736" y="0"/>
            <a:ext cx="1928826" cy="1630374"/>
          </a:xfrm>
          <a:prstGeom prst="rect">
            <a:avLst/>
          </a:prstGeom>
          <a:noFill/>
        </p:spPr>
      </p:pic>
      <p:pic>
        <p:nvPicPr>
          <p:cNvPr id="29704" name="Picture 8" descr="http://s46.radikal.ru/i113/0812/e8/cf5e528755b7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775567" y="571480"/>
            <a:ext cx="1368433" cy="1312765"/>
          </a:xfrm>
          <a:prstGeom prst="rect">
            <a:avLst/>
          </a:prstGeom>
          <a:noFill/>
        </p:spPr>
      </p:pic>
      <p:pic>
        <p:nvPicPr>
          <p:cNvPr id="29706" name="Picture 10" descr="http://i010.radikal.ru/0812/29/a62310c572e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938733">
            <a:off x="2293885" y="4784745"/>
            <a:ext cx="2263059" cy="1273184"/>
          </a:xfrm>
          <a:prstGeom prst="rect">
            <a:avLst/>
          </a:prstGeom>
          <a:noFill/>
        </p:spPr>
      </p:pic>
      <p:pic>
        <p:nvPicPr>
          <p:cNvPr id="13" name="Picture 6" descr="http://s41.radikal.ru/i091/0810/91/182585f40c0b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357422" y="428604"/>
            <a:ext cx="1357322" cy="1844688"/>
          </a:xfrm>
          <a:prstGeom prst="rect">
            <a:avLst/>
          </a:prstGeom>
          <a:noFill/>
        </p:spPr>
      </p:pic>
      <p:pic>
        <p:nvPicPr>
          <p:cNvPr id="14" name="Picture 6" descr="http://s41.radikal.ru/i091/0810/91/182585f40c0b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928662" y="642918"/>
            <a:ext cx="2000264" cy="1630374"/>
          </a:xfrm>
          <a:prstGeom prst="rect">
            <a:avLst/>
          </a:prstGeom>
          <a:noFill/>
        </p:spPr>
      </p:pic>
      <p:pic>
        <p:nvPicPr>
          <p:cNvPr id="15" name="Picture 6" descr="http://s41.radikal.ru/i091/0810/91/182585f40c0b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714356"/>
            <a:ext cx="1928794" cy="1630374"/>
          </a:xfrm>
          <a:prstGeom prst="rect">
            <a:avLst/>
          </a:prstGeom>
          <a:noFill/>
        </p:spPr>
      </p:pic>
      <p:pic>
        <p:nvPicPr>
          <p:cNvPr id="16" name="Picture 10" descr="http://i010.radikal.ru/0812/29/a62310c572e8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 rot="4938733">
            <a:off x="1339963" y="4546747"/>
            <a:ext cx="2263059" cy="1798959"/>
          </a:xfrm>
          <a:prstGeom prst="rect">
            <a:avLst/>
          </a:prstGeom>
          <a:noFill/>
        </p:spPr>
      </p:pic>
      <p:pic>
        <p:nvPicPr>
          <p:cNvPr id="17" name="Picture 10" descr="http://i010.radikal.ru/0812/29/a62310c572e8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 rot="4938733">
            <a:off x="3008264" y="4284680"/>
            <a:ext cx="2263059" cy="1273184"/>
          </a:xfrm>
          <a:prstGeom prst="rect">
            <a:avLst/>
          </a:prstGeom>
          <a:noFill/>
        </p:spPr>
      </p:pic>
      <p:pic>
        <p:nvPicPr>
          <p:cNvPr id="18" name="Picture 8" descr="http://s46.radikal.ru/i113/0812/e8/cf5e528755b7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143768" y="1357298"/>
            <a:ext cx="1368433" cy="1455641"/>
          </a:xfrm>
          <a:prstGeom prst="rect">
            <a:avLst/>
          </a:prstGeom>
          <a:noFill/>
        </p:spPr>
      </p:pic>
      <p:pic>
        <p:nvPicPr>
          <p:cNvPr id="19" name="Picture 8" descr="http://s46.radikal.ru/i113/0812/e8/cf5e528755b7.png"/>
          <p:cNvPicPr>
            <a:picLocks noChangeAspect="1" noChangeArrowheads="1"/>
          </p:cNvPicPr>
          <p:nvPr/>
        </p:nvPicPr>
        <p:blipFill>
          <a:blip r:embed="rId10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215074" y="1214422"/>
            <a:ext cx="1368433" cy="164307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s61.radikal.ru/i174/1005/ce/27d49afa2d96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4283" y="500042"/>
            <a:ext cx="5786478" cy="5000660"/>
          </a:xfrm>
          <a:prstGeom prst="rect">
            <a:avLst/>
          </a:prstGeom>
          <a:noFill/>
        </p:spPr>
      </p:pic>
      <p:pic>
        <p:nvPicPr>
          <p:cNvPr id="28674" name="Picture 2" descr="http://s61.radikal.ru/i173/0809/21/1b64d2867c4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714620"/>
            <a:ext cx="1714512" cy="1428760"/>
          </a:xfrm>
          <a:prstGeom prst="rect">
            <a:avLst/>
          </a:prstGeom>
          <a:noFill/>
        </p:spPr>
      </p:pic>
      <p:pic>
        <p:nvPicPr>
          <p:cNvPr id="28676" name="Picture 4" descr="http://s49.radikal.ru/i123/0807/dd/27cbac1e73c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500826" y="428604"/>
            <a:ext cx="2286016" cy="1285884"/>
          </a:xfrm>
          <a:prstGeom prst="rect">
            <a:avLst/>
          </a:prstGeom>
          <a:noFill/>
        </p:spPr>
      </p:pic>
      <p:pic>
        <p:nvPicPr>
          <p:cNvPr id="28678" name="Picture 6" descr="http://s61.radikal.ru/i174/0810/70/07ed0e33134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 rot="21322667">
            <a:off x="6560203" y="3512011"/>
            <a:ext cx="2123162" cy="1559301"/>
          </a:xfrm>
          <a:prstGeom prst="rect">
            <a:avLst/>
          </a:prstGeom>
          <a:noFill/>
        </p:spPr>
      </p:pic>
      <p:pic>
        <p:nvPicPr>
          <p:cNvPr id="28680" name="Picture 8" descr="http://i016.radikal.ru/0804/8c/141896ef7f7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858016" y="5357826"/>
            <a:ext cx="1799497" cy="1273184"/>
          </a:xfrm>
          <a:prstGeom prst="rect">
            <a:avLst/>
          </a:prstGeom>
          <a:noFill/>
        </p:spPr>
      </p:pic>
      <p:pic>
        <p:nvPicPr>
          <p:cNvPr id="28682" name="Picture 10" descr="http://i010.radikal.ru/0812/02/25e42d763b11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786578" y="2071678"/>
            <a:ext cx="1930411" cy="12858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 rot="10800000" flipV="1">
            <a:off x="6357918" y="1857364"/>
            <a:ext cx="2786082" cy="71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6357918" y="6572272"/>
            <a:ext cx="2786082" cy="71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6357918" y="3357562"/>
            <a:ext cx="2786082" cy="71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10800000">
            <a:off x="6357918" y="5000637"/>
            <a:ext cx="2786082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V="1">
            <a:off x="3020196" y="3377369"/>
            <a:ext cx="6643710" cy="317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5728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ЯГОДНАЯ ПОЛЯНКА</a:t>
            </a:r>
            <a:endParaRPr lang="ru-RU" sz="4000" b="1" cap="none" spc="0" dirty="0">
              <a:ln w="1143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28670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КОММУНИКАТИВНАЯ ИГРА-СОРЕВНОВАНИЕ</a:t>
            </a:r>
            <a:endParaRPr lang="ru-RU" sz="1100" b="1" i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8663" y="1285860"/>
            <a:ext cx="735811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u="sng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ЦЕЛЬ.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</a:t>
            </a: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АКТИВИЗАЦИЯ ПРЕДМЕТНОГО СЛОВАРЯ ПО ТЕМЕ «ЯГОДЫ».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РАЗВИТИЕ МЕЛКОЙ МОТОРИКИ ПРИ ИГРЕ С ПРИЩЕПКАМИ.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КОЛЛЕКТИВНЫЕ ДЕЙСТВИЯ ПРИ ИГРЕ К КОМАНДЕ, УМЕНИЯ ДЕЙСТВОВАТЬ ПО ПРАВИЛАМ.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РАЗВИТИЕ КООРДИНАЦИИ ДВИЖЕНИЙ.</a:t>
            </a:r>
          </a:p>
          <a:p>
            <a:pPr>
              <a:buFont typeface="Wingdings" pitchFamily="2" charset="2"/>
              <a:buChar char="q"/>
            </a:pPr>
            <a:endParaRPr lang="ru-RU" sz="1200" b="1" dirty="0" smtClean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r>
              <a:rPr lang="ru-RU" sz="1600" b="1" i="1" u="sng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ОПИСАНИЕ.</a:t>
            </a:r>
          </a:p>
          <a:p>
            <a:pPr>
              <a:buFont typeface="Wingdings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ДВЕ КАРТОННЫЕ «ПОЛЯНКИ», ПО СТОРОНАМ КОТОРЫХ ПРИКРЕПИТЬ НА ПРИЩЕПКАХ ЯГОДЫ.</a:t>
            </a:r>
          </a:p>
          <a:p>
            <a:pPr>
              <a:buFont typeface="Wingdings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КАЖДАЯ КОМАНДА ДЕТЕЙ ПОЛУЧАЕТ ОДНУ КОРЗИНКУ. ДЕТИ ПО ОЧЕРЕДИ ПЕРЕДАЮТ ЕЕ ДРУГ ДРУГУ И ПО ОДНОЙ СНИМАЮТ ПРИЩЕПКИ С ЯГОДАМИ С «ПОЛЯНКИ». ПРИЩЕПКИ СКЛАДЫВАЮТ В КОРЗИНКУ.</a:t>
            </a:r>
          </a:p>
          <a:p>
            <a:pPr>
              <a:buFont typeface="Wingdings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ИГРА ПРОХОДИТ ПОД МУЗЫКУ. КАК ТОЛЬКО МУЗЫКА ЗАМОЛКАЕТ, ИГРА ОСТАНАВЛИВАЕТСЯ. «ЯГОДЫ» В КОРЗИНКЕ ПЕРЕСЧИТЫВАЮТ. ВЫИГРЫВАЕТ ТА КОМАНДА, КОТОРАЯ НАБЕРЕТ БОЛЬШЕ «ЯГОД».</a:t>
            </a:r>
          </a:p>
          <a:p>
            <a:endParaRPr lang="ru-RU" sz="12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4143380"/>
            <a:ext cx="7000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ДАВАЙТЕ ПОМОЖЕМ ВИТАМИНКЕ НАБРАТЬ КАК МОЖНО БОЛЬШЕ ЯГОД!</a:t>
            </a:r>
            <a:endParaRPr lang="ru-RU" sz="14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26626" name="Picture 2" descr="http://i077.radikal.ru/0812/dd/38944057e098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42844" y="5857892"/>
            <a:ext cx="3130400" cy="857232"/>
          </a:xfrm>
          <a:prstGeom prst="rect">
            <a:avLst/>
          </a:prstGeom>
          <a:noFill/>
        </p:spPr>
      </p:pic>
      <p:pic>
        <p:nvPicPr>
          <p:cNvPr id="7" name="Picture 2" descr="http://i077.radikal.ru/0812/dd/38944057e098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000364" y="5857892"/>
            <a:ext cx="3130400" cy="857232"/>
          </a:xfrm>
          <a:prstGeom prst="rect">
            <a:avLst/>
          </a:prstGeom>
          <a:noFill/>
        </p:spPr>
      </p:pic>
      <p:pic>
        <p:nvPicPr>
          <p:cNvPr id="8" name="Picture 2" descr="http://i077.radikal.ru/0812/dd/38944057e098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786446" y="5857892"/>
            <a:ext cx="3130400" cy="85723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WordArt 4"/>
          <p:cNvSpPr>
            <a:spLocks noChangeArrowheads="1" noChangeShapeType="1" noTextEdit="1"/>
          </p:cNvSpPr>
          <p:nvPr/>
        </p:nvSpPr>
        <p:spPr bwMode="auto">
          <a:xfrm>
            <a:off x="1643042" y="357166"/>
            <a:ext cx="5857916" cy="1143008"/>
          </a:xfrm>
          <a:prstGeom prst="rect">
            <a:avLst/>
          </a:prstGeom>
        </p:spPr>
        <p:txBody>
          <a:bodyPr wrap="none" fromWordArt="1">
            <a:prstTxWarp prst="textWave1">
              <a:avLst/>
            </a:prstTxWarp>
          </a:bodyPr>
          <a:lstStyle/>
          <a:p>
            <a:pPr algn="ctr"/>
            <a:r>
              <a:rPr lang="ru-RU" sz="3200" b="1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Bookman Old Style" pitchFamily="18" charset="0"/>
              </a:rPr>
              <a:t>ЛЮБИТ МАША ЭТИ КАШИ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500034" y="1928802"/>
            <a:ext cx="80724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u="sng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ЦЕЛЬ.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ОБРАЗОВАНИЕ КАЧЕСТВЕННЫХ ПРИЛАГАТЕЛЬНЫХ ОТ СУЩЕСТВИТЕЛЬНЫХ.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АВТОМАТИЗАЦИЯ ШИПЯЩИХ ЗВУКОВ В ПРЕДЛОЖЕНИЯХ, СОСТАВЛЯЕМЫХ ПО ОБРАЗЦУ.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РАЗВИТИЕ ЗРИТЕЛЬНОГО И СЛУХОВОГО ВНИМАНИЯ, РЕЧЕМЫСЛИТЕЛЬНЫХ ОПЕРАЦИЙ.</a:t>
            </a:r>
          </a:p>
          <a:p>
            <a:endParaRPr lang="ru-RU" sz="1200" b="1" dirty="0" smtClean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r>
              <a:rPr lang="ru-RU" sz="1600" b="1" i="1" u="sng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ОПИСАНИЕ.</a:t>
            </a:r>
          </a:p>
          <a:p>
            <a:pPr>
              <a:buFont typeface="Wingdings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ПОВТОРИ: ДАЛИ МАШЕ ВКУСНОЙ КАШИ.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          ЛЮБИТ МАША КУШАТЬ КАШУ.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         -КАШКУ, МАША, КУШАЙ,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          ДАЛЬШЕ СКАЗКУ СЛУШАЙ!</a:t>
            </a:r>
          </a:p>
          <a:p>
            <a:pPr>
              <a:buFont typeface="Wingdings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А СКАЗКА-ТО ПРО ВИТАМИНКУ </a:t>
            </a:r>
            <a:r>
              <a:rPr lang="ru-RU" sz="16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В </a:t>
            </a: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И ПРО ЗАМЕЧАТЕЛЬНЫЕ КАШИ, КОТОРЫЕ ПОМОГАЮТ ВАМ РАСТИ И СТАНОВИТЬСЯ СИЛЬНЕЕ.</a:t>
            </a:r>
          </a:p>
          <a:p>
            <a:pPr>
              <a:buFont typeface="Wingdings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ОДИН МАЛЫШ СОВСЕМ НЕ ЛЮБИЛ КАШУ, ПОЭТОМУ НИКАК НЕ МОГ ВЫРАСТИ. ОДИН ГОД ПРОШЕЛ, ДРУГОЙ.. А ОН ВСЕ МЕНЬШЕ ВСЕХ И СЛАБЕЕ. МАМА ЕГО НЕ ЗНАЛА,ЧТО ДЕЛАТЬ С РЕБЕНКОМ. И ТОГДА ЕЙ НА ПОМОЩЬ ПРИШЛА ВИТАМИНКА В. ОНА РАССКАЗАЛА МАЛЫШУ О КАШАХ И УГОВОРИЛА ИХ ПОПРОБОВАТЬ. И МАЛЫШ ПОЛЮБИЛ РАЗНЫЕ КАШИ И С УДОВОЛЬСТВИЕМ СТАЛ ИХ ЕСТЬ! А СКОРО ОН ДОГНАЛ СВОИХ СВЕРСТНИКОВ И В РОСТЕ И В СИЛЕ!</a:t>
            </a:r>
          </a:p>
          <a:p>
            <a:pPr>
              <a:buFont typeface="Wingdings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ДАВАЙТЕ ПОСМОТРИМ И НАЗОВЕМ, КАКИЕ КАШИ ПОЛЕЗНЫ ДЛЯ РОСТА И НАКОПЛЕНИЮ СИЛЫ У ДЕТЕЙ.</a:t>
            </a:r>
          </a:p>
          <a:p>
            <a:endParaRPr lang="ru-RU" sz="12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098" name="Picture 2" descr="http://m.foto.radikal.ru/0705/cf/ab8aa456902c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85720" y="5572140"/>
            <a:ext cx="4357718" cy="928694"/>
          </a:xfrm>
          <a:prstGeom prst="rect">
            <a:avLst/>
          </a:prstGeom>
          <a:noFill/>
        </p:spPr>
      </p:pic>
      <p:pic>
        <p:nvPicPr>
          <p:cNvPr id="5" name="Picture 2" descr="http://m.foto.radikal.ru/0705/cf/ab8aa456902c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357686" y="5643578"/>
            <a:ext cx="4357718" cy="92869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1571612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</a:rPr>
              <a:t>ДИДАКТИЧЕСКАЯ ИГРА</a:t>
            </a:r>
            <a:endParaRPr lang="ru-RU" sz="1100" b="1" i="1" dirty="0">
              <a:solidFill>
                <a:srgbClr val="000000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062.radikal.ru/1005/1b/c492aae9b836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4282" y="214290"/>
            <a:ext cx="8501122" cy="5500726"/>
          </a:xfrm>
          <a:prstGeom prst="rect">
            <a:avLst/>
          </a:prstGeom>
          <a:noFill/>
        </p:spPr>
      </p:pic>
      <p:pic>
        <p:nvPicPr>
          <p:cNvPr id="3074" name="Picture 2" descr="http://s44.radikal.ru/i106/0808/2e/30cd56414a6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2357430"/>
            <a:ext cx="1648894" cy="773085"/>
          </a:xfrm>
          <a:prstGeom prst="rect">
            <a:avLst/>
          </a:prstGeom>
          <a:noFill/>
        </p:spPr>
      </p:pic>
      <p:pic>
        <p:nvPicPr>
          <p:cNvPr id="3076" name="Picture 4" descr="http://s51.radikal.ru/i132/0808/47/982d604205a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2500306"/>
            <a:ext cx="2144376" cy="428628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 rot="10800000" flipH="1" flipV="1">
            <a:off x="5143504" y="2000240"/>
            <a:ext cx="642942" cy="785818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 Black" pitchFamily="34" charset="0"/>
              </a:rPr>
              <a:t>В</a:t>
            </a:r>
            <a:endParaRPr lang="ru-RU" sz="4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2" descr="eda147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285720" y="428604"/>
            <a:ext cx="2643206" cy="228601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214283" y="142852"/>
            <a:ext cx="271464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100" b="1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КАША ИЗ РИСА.</a:t>
            </a: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3214678" y="142852"/>
            <a:ext cx="278608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КАША ИЗ ГРЕЧКИ.</a:t>
            </a: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6286512" y="142852"/>
            <a:ext cx="257176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КАША </a:t>
            </a:r>
            <a:r>
              <a:rPr lang="ru-RU" sz="11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ИЗ ПШЕНА.</a:t>
            </a:r>
            <a:endParaRPr lang="ru-RU" sz="11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8440" name="Picture 3" descr="eda139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3286116" y="428604"/>
            <a:ext cx="2643206" cy="228601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124" name="Picture 4" descr="http://radio.radio.by1000748.activeby.net/uploads/posts/2010-03/1268597346_pshenka-2.jpg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6215074" y="428604"/>
            <a:ext cx="2571767" cy="2286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1" name="Picture 2" descr="Картинка 16 из 3878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lum bright="-10000" contrast="20000"/>
          </a:blip>
          <a:srcRect/>
          <a:stretch>
            <a:fillRect/>
          </a:stretch>
        </p:blipFill>
        <p:spPr bwMode="auto">
          <a:xfrm>
            <a:off x="357158" y="3857628"/>
            <a:ext cx="2500330" cy="22145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2" name="Picture 6" descr="Картинка 17 из 8671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lum bright="-10000" contrast="20000"/>
          </a:blip>
          <a:srcRect/>
          <a:stretch>
            <a:fillRect/>
          </a:stretch>
        </p:blipFill>
        <p:spPr bwMode="auto">
          <a:xfrm>
            <a:off x="3286116" y="3857628"/>
            <a:ext cx="2486013" cy="22145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3" name="Picture 4" descr="Картинка 34 из 15618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lum bright="-10000" contrast="20000"/>
          </a:blip>
          <a:srcRect/>
          <a:stretch>
            <a:fillRect/>
          </a:stretch>
        </p:blipFill>
        <p:spPr bwMode="auto">
          <a:xfrm>
            <a:off x="6286512" y="3857628"/>
            <a:ext cx="2500330" cy="22145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85720" y="2857496"/>
            <a:ext cx="8572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            РИСОВАЯ КАША                                                           ГРЕЧНЕВАЯ КАША                                                  ПШЕННАЯ КАША               </a:t>
            </a:r>
            <a:endParaRPr lang="ru-RU" sz="12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7158" y="3500438"/>
            <a:ext cx="25003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КАША ИЗ МАНКИ</a:t>
            </a:r>
            <a:endParaRPr lang="ru-RU" sz="11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86116" y="3500438"/>
            <a:ext cx="2428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КАША ИЗ ПШЕНИЦЫ</a:t>
            </a:r>
            <a:endParaRPr lang="ru-RU" sz="11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15074" y="3500438"/>
            <a:ext cx="2357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КАША ИЗ КУКУРУЗЫ</a:t>
            </a:r>
            <a:endParaRPr lang="ru-RU" sz="11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158" y="6429396"/>
            <a:ext cx="878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              МАННАЯ КАША                                                    ПШЕНИЧНАЯ КАША                                                КУКУРУЗНАЯ КАША</a:t>
            </a:r>
            <a:endParaRPr lang="ru-RU" sz="12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7224" y="6572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s40.radikal.ru/i088/0810/e2/3c3cd125ac19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57159" y="571480"/>
            <a:ext cx="3429024" cy="562452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286512" y="500042"/>
            <a:ext cx="24288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ЗДРАВСТВУЙТЕ, МОИ ДОРОГИЕ ДЕТИ!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Я - ДОКТОР НЕБОЛЕЙКА. СЕГОДНЯ Я  ПОЗНАКОМЛЮ ВАС С  ЗАМЕЧЕТЕЛЬНЫМИ МАЛЫШКАМИ - ВИТАМИНКАМИ.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ЧЕМ ЖЕ ОНИ  ЗАМЕЧАТЕЛЬНЫ? А ТЕМ, ЧТО ВСЕГДА ПРИХОДЯТ НА ПОМОЩЬ, КОГДА КТО-ТО ИЗ ВАС ЗАБОЛЕВАЕТ.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НО САМОЕ ГЛАВНОЕ, ОНИ ВСЕГДА СТАРАЮТСЯ НЕ ДОПУСТИТЬ, ЧТОБЫ ВЫ ЗАБОЛЕЛИ И ПОЭТОМУ ПОПАДАЮТ К ВАМ В ОРГАНИЗМ С ПИЩЕЙ, С ПРОДУКТАМИ ПИТАНИЯ</a:t>
            </a:r>
            <a:r>
              <a:rPr lang="ru-RU" sz="12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.</a:t>
            </a:r>
            <a:endParaRPr lang="ru-RU" sz="12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571868" y="1142984"/>
            <a:ext cx="1428760" cy="150019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 Black" pitchFamily="34" charset="0"/>
              </a:rPr>
              <a:t>А</a:t>
            </a:r>
            <a:endParaRPr lang="ru-RU" sz="6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 rot="2975136">
            <a:off x="4572000" y="1785926"/>
            <a:ext cx="1357322" cy="1571636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 Black" pitchFamily="34" charset="0"/>
              </a:rPr>
              <a:t>В</a:t>
            </a:r>
            <a:endParaRPr lang="ru-RU" sz="6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071934" y="214290"/>
            <a:ext cx="1357322" cy="128588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 Black" pitchFamily="34" charset="0"/>
              </a:rPr>
              <a:t>С</a:t>
            </a:r>
            <a:endParaRPr lang="ru-RU" sz="6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643174" y="428604"/>
            <a:ext cx="1357322" cy="1357322"/>
          </a:xfrm>
          <a:prstGeom prst="ellipse">
            <a:avLst/>
          </a:prstGeom>
          <a:solidFill>
            <a:srgbClr val="F11BC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 Black" pitchFamily="34" charset="0"/>
              </a:rPr>
              <a:t>D</a:t>
            </a:r>
            <a:endParaRPr lang="ru-RU" sz="6000" dirty="0">
              <a:solidFill>
                <a:schemeClr val="bg1"/>
              </a:solidFill>
              <a:latin typeface="Arial Black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5400000">
            <a:off x="3000364" y="3143248"/>
            <a:ext cx="1571636" cy="4286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3143240" y="4572008"/>
            <a:ext cx="785818" cy="7143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>
            <a:off x="3436951" y="3063851"/>
            <a:ext cx="1214446" cy="94461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5400000">
            <a:off x="3000364" y="4429132"/>
            <a:ext cx="785818" cy="35719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7" idx="4"/>
          </p:cNvCxnSpPr>
          <p:nvPr/>
        </p:nvCxnSpPr>
        <p:spPr>
          <a:xfrm rot="5400000">
            <a:off x="2875348" y="2196695"/>
            <a:ext cx="2571768" cy="117872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16200000" flipH="1">
            <a:off x="3428992" y="4357694"/>
            <a:ext cx="714380" cy="4286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8" idx="4"/>
          </p:cNvCxnSpPr>
          <p:nvPr/>
        </p:nvCxnSpPr>
        <p:spPr>
          <a:xfrm rot="16200000" flipH="1">
            <a:off x="2268123" y="2839637"/>
            <a:ext cx="2357456" cy="25003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16200000" flipH="1">
            <a:off x="3071802" y="4714884"/>
            <a:ext cx="1143008" cy="14287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WordArt 4"/>
          <p:cNvSpPr>
            <a:spLocks noChangeArrowheads="1" noChangeShapeType="1" noTextEdit="1"/>
          </p:cNvSpPr>
          <p:nvPr/>
        </p:nvSpPr>
        <p:spPr bwMode="auto">
          <a:xfrm>
            <a:off x="1857356" y="428604"/>
            <a:ext cx="5572164" cy="135732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20000"/>
                <a:gd name="adj2" fmla="val 134"/>
              </a:avLst>
            </a:prstTxWarp>
          </a:bodyPr>
          <a:lstStyle/>
          <a:p>
            <a:pPr algn="ctr"/>
            <a:r>
              <a:rPr lang="ru-RU" sz="3600" b="1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Bookman Old Style" pitchFamily="18" charset="0"/>
              </a:rPr>
              <a:t>В МАГАЗИНЕ</a:t>
            </a:r>
            <a:endParaRPr lang="ru-RU" sz="3600" b="1" kern="10" dirty="0">
              <a:ln w="1587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1214414" y="2214554"/>
            <a:ext cx="57864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u="sng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ЦЕЛЬ.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АКТУАЛИЗАЦИЯ ПРЕДМЕТНОГО СЛОВАРЯ ПО ТЕМЕ «ПРОДУКТЫ ПИТАНИЯ» 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ОБРАЗОВАНИЕ ТВОРИТЕЛЬНОГО ПАДЕЖА СУЩЕСТВИТЕЛЬНЫХ.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САМОКОНТРОЛЬ ЗА ПРОИЗНОШЕНИЕМ ПОСТАВЛЕННЫХ ЗВУКОВ  НА УРОВНЕ ПРЕДЛОЖЕНИЯ.</a:t>
            </a:r>
          </a:p>
          <a:p>
            <a:endParaRPr lang="ru-RU" sz="1200" b="1" dirty="0" smtClean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r>
              <a:rPr lang="ru-RU" sz="1600" b="1" i="1" u="sng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ОПИСАНИЕ.</a:t>
            </a:r>
          </a:p>
          <a:p>
            <a:endParaRPr lang="ru-RU" sz="1600" b="1" i="1" u="sng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098" name="Picture 2" descr="http://m.foto.radikal.ru/0705/cf/ab8aa456902c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85720" y="5572140"/>
            <a:ext cx="4286280" cy="928694"/>
          </a:xfrm>
          <a:prstGeom prst="rect">
            <a:avLst/>
          </a:prstGeom>
          <a:noFill/>
        </p:spPr>
      </p:pic>
      <p:pic>
        <p:nvPicPr>
          <p:cNvPr id="6" name="Picture 2" descr="http://m.foto.radikal.ru/0705/cf/ab8aa456902c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357686" y="5572140"/>
            <a:ext cx="4357718" cy="92869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1857364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</a:rPr>
              <a:t>ДИДАКТИЧЕСКОЕ УПРАЖНЕНИЕ</a:t>
            </a:r>
            <a:endParaRPr lang="ru-RU" sz="1100" b="1" i="1" dirty="0">
              <a:solidFill>
                <a:srgbClr val="0000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14414" y="3714752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ЭТО ПРОДУКТОВЫЙ МАГАЗИН ИЛИ ГАСТРОНОМ. В НЕМ ПРОДАЮТ РАЗНЫЕ ПРОДУКТЫ ПИТАНИЯ. НАЗОВИ ИХ.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ПРОДУКТОВЫХ МАГАЗИНАХ ЕСТЬ РАЗНЫЕ ОТДЕЛЫ. ДАВАЙТЕ ОТГАДАЕМ ПО ВЫВЕСКАМ, В КАКИХ ОТДЕЛАХ ЧТО ПРОДАЕТСЯ.</a:t>
            </a:r>
            <a:endParaRPr lang="ru-RU" sz="12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moneyball.info/uploads/posts/2011-11/1320413922-main-8a73d11d7326c4ffcfbdc000f110a739.jpg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8" descr="http://s39.radikal.ru/i084/0810/bd/3868538045d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5357818" y="2857497"/>
            <a:ext cx="3438525" cy="40005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11188" y="357166"/>
            <a:ext cx="78184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ЭТО ПРОДУКТОВЫЙ МАГАЗИН ИЛИ ГАСТРОНОМ. В НЕМ ПРОДАЮТ РАЗНЫЕ ПРОДУКТЫ ПИТАНИЯ. НАЗОВИ ИХ.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214422"/>
            <a:ext cx="3071834" cy="25717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3786190"/>
            <a:ext cx="3071834" cy="25717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86116" y="1214422"/>
            <a:ext cx="2786082" cy="2571768"/>
          </a:xfrm>
          <a:prstGeom prst="rect">
            <a:avLst/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072198" y="1214422"/>
            <a:ext cx="2786082" cy="25717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072198" y="3786190"/>
            <a:ext cx="2786082" cy="25717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86116" y="3786190"/>
            <a:ext cx="2786082" cy="25717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0" name="Picture 2" descr="http://lenagold.ru/fon/clipart/m/mjas/mjaso116.jpg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357158" y="1357298"/>
            <a:ext cx="2786082" cy="2286016"/>
          </a:xfrm>
          <a:prstGeom prst="rect">
            <a:avLst/>
          </a:prstGeom>
          <a:noFill/>
        </p:spPr>
      </p:pic>
      <p:pic>
        <p:nvPicPr>
          <p:cNvPr id="17412" name="Picture 4" descr="http://lenagold.ru/fon/clipart/m/mjas/mjaso115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3428992" y="1285860"/>
            <a:ext cx="2571768" cy="2357454"/>
          </a:xfrm>
          <a:prstGeom prst="rect">
            <a:avLst/>
          </a:prstGeom>
          <a:noFill/>
        </p:spPr>
      </p:pic>
      <p:pic>
        <p:nvPicPr>
          <p:cNvPr id="17414" name="Picture 6" descr="http://lenagold.ru/fon/clipart/h/hleb/hleb64.jpg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285720" y="3857628"/>
            <a:ext cx="2786082" cy="2143140"/>
          </a:xfrm>
          <a:prstGeom prst="rect">
            <a:avLst/>
          </a:prstGeom>
          <a:noFill/>
        </p:spPr>
      </p:pic>
      <p:pic>
        <p:nvPicPr>
          <p:cNvPr id="17416" name="Picture 8" descr="http://lenagold.ru/fon/clipart/r/ryb/ribka9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1214422"/>
            <a:ext cx="2714644" cy="2500330"/>
          </a:xfrm>
          <a:prstGeom prst="rect">
            <a:avLst/>
          </a:prstGeom>
          <a:noFill/>
        </p:spPr>
      </p:pic>
      <p:pic>
        <p:nvPicPr>
          <p:cNvPr id="17418" name="Picture 10" descr="http://lenagold.ru/fon/clipart/ja/jajt/jajtsa107.jpg"/>
          <p:cNvPicPr>
            <a:picLocks noChangeAspect="1" noChangeArrowheads="1"/>
          </p:cNvPicPr>
          <p:nvPr/>
        </p:nvPicPr>
        <p:blipFill>
          <a:blip r:embed="rId6">
            <a:lum bright="-30000" contrast="40000"/>
          </a:blip>
          <a:srcRect/>
          <a:stretch>
            <a:fillRect/>
          </a:stretch>
        </p:blipFill>
        <p:spPr bwMode="auto">
          <a:xfrm>
            <a:off x="3428992" y="3857628"/>
            <a:ext cx="2500330" cy="2357454"/>
          </a:xfrm>
          <a:prstGeom prst="rect">
            <a:avLst/>
          </a:prstGeom>
          <a:noFill/>
        </p:spPr>
      </p:pic>
      <p:pic>
        <p:nvPicPr>
          <p:cNvPr id="17420" name="Picture 12" descr="http://lenagold.ru/fon/clipart/k/kolb/mjaso71.jpg"/>
          <p:cNvPicPr>
            <a:picLocks noChangeAspect="1" noChangeArrowheads="1"/>
          </p:cNvPicPr>
          <p:nvPr/>
        </p:nvPicPr>
        <p:blipFill>
          <a:blip r:embed="rId7">
            <a:lum bright="-10000" contrast="20000"/>
          </a:blip>
          <a:srcRect/>
          <a:stretch>
            <a:fillRect/>
          </a:stretch>
        </p:blipFill>
        <p:spPr bwMode="auto">
          <a:xfrm>
            <a:off x="6143636" y="3857628"/>
            <a:ext cx="2643206" cy="235745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11188" y="357166"/>
            <a:ext cx="82470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ЭТО ПРОДУКТОВЫЙ МАГАЗИН ИЛИ ГАСТРОНОМ. В НЕМ ПРОДАЮТ РАЗНЫЕ ПРОДУКТЫ ПИТАНИЯ. НАЗОВИ ИХ.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214422"/>
            <a:ext cx="3071834" cy="25717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3786190"/>
            <a:ext cx="3071834" cy="25717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86116" y="1214422"/>
            <a:ext cx="2786082" cy="25717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072198" y="1214422"/>
            <a:ext cx="2786082" cy="25717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072198" y="3786190"/>
            <a:ext cx="2786082" cy="25717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86116" y="3786190"/>
            <a:ext cx="2786082" cy="257176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04" name="Picture 4" descr="http://armandesign.ru/package/pp_tales/pp_tales_big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28596" y="1428736"/>
            <a:ext cx="2666059" cy="1916897"/>
          </a:xfrm>
          <a:prstGeom prst="rect">
            <a:avLst/>
          </a:prstGeom>
          <a:noFill/>
        </p:spPr>
      </p:pic>
      <p:pic>
        <p:nvPicPr>
          <p:cNvPr id="51206" name="Picture 6" descr="http://lenagold.ru/fon/clipart/s/syr/eda40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3357554" y="1285860"/>
            <a:ext cx="2643206" cy="2357454"/>
          </a:xfrm>
          <a:prstGeom prst="rect">
            <a:avLst/>
          </a:prstGeom>
          <a:noFill/>
        </p:spPr>
      </p:pic>
      <p:pic>
        <p:nvPicPr>
          <p:cNvPr id="51208" name="Picture 8" descr="http://lenagold.ru/fon/clipart/r/ris/riss22.jpg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6215074" y="1285860"/>
            <a:ext cx="2500330" cy="2357454"/>
          </a:xfrm>
          <a:prstGeom prst="rect">
            <a:avLst/>
          </a:prstGeom>
          <a:noFill/>
        </p:spPr>
      </p:pic>
      <p:pic>
        <p:nvPicPr>
          <p:cNvPr id="51212" name="Picture 12" descr="http://lenagold.ru/fon/clipart/o/ovos/ovosch39.jpg"/>
          <p:cNvPicPr>
            <a:picLocks noChangeAspect="1" noChangeArrowheads="1"/>
          </p:cNvPicPr>
          <p:nvPr/>
        </p:nvPicPr>
        <p:blipFill>
          <a:blip r:embed="rId5">
            <a:lum bright="-10000" contrast="20000"/>
          </a:blip>
          <a:srcRect/>
          <a:stretch>
            <a:fillRect/>
          </a:stretch>
        </p:blipFill>
        <p:spPr bwMode="auto">
          <a:xfrm>
            <a:off x="3428992" y="3857628"/>
            <a:ext cx="2571768" cy="2428892"/>
          </a:xfrm>
          <a:prstGeom prst="rect">
            <a:avLst/>
          </a:prstGeom>
          <a:noFill/>
        </p:spPr>
      </p:pic>
      <p:pic>
        <p:nvPicPr>
          <p:cNvPr id="51214" name="Picture 14" descr="http://lenagold.ru/fon/clipart/f/fru/frukty17.jpg"/>
          <p:cNvPicPr>
            <a:picLocks noChangeAspect="1" noChangeArrowheads="1"/>
          </p:cNvPicPr>
          <p:nvPr/>
        </p:nvPicPr>
        <p:blipFill>
          <a:blip r:embed="rId6">
            <a:lum bright="-10000" contrast="20000"/>
          </a:blip>
          <a:srcRect/>
          <a:stretch>
            <a:fillRect/>
          </a:stretch>
        </p:blipFill>
        <p:spPr bwMode="auto">
          <a:xfrm>
            <a:off x="357158" y="3857628"/>
            <a:ext cx="2786082" cy="2357454"/>
          </a:xfrm>
          <a:prstGeom prst="rect">
            <a:avLst/>
          </a:prstGeom>
          <a:noFill/>
        </p:spPr>
      </p:pic>
      <p:pic>
        <p:nvPicPr>
          <p:cNvPr id="51216" name="Picture 16" descr="http://lenagold.ru/fon/clipart/s/slad/slad72.jpg"/>
          <p:cNvPicPr>
            <a:picLocks noChangeAspect="1" noChangeArrowheads="1"/>
          </p:cNvPicPr>
          <p:nvPr/>
        </p:nvPicPr>
        <p:blipFill>
          <a:blip r:embed="rId7">
            <a:lum bright="-10000" contrast="20000"/>
          </a:blip>
          <a:srcRect/>
          <a:stretch>
            <a:fillRect/>
          </a:stretch>
        </p:blipFill>
        <p:spPr bwMode="auto">
          <a:xfrm>
            <a:off x="6215074" y="3929066"/>
            <a:ext cx="2500330" cy="228601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85728"/>
            <a:ext cx="807249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ОТДЕЛЫ В ГАСТРОНОМЕ</a:t>
            </a:r>
            <a:endParaRPr lang="ru-RU" sz="4400" b="1" cap="none" spc="0" dirty="0">
              <a:ln w="1143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Picture 8" descr="http://s39.radikal.ru/i084/0810/bd/3868538045d4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357818" y="2857497"/>
            <a:ext cx="3438525" cy="40005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1142984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ДИДАКТИЧЕСКОЕ УПРАЖНЕНИЕ</a:t>
            </a:r>
            <a:endParaRPr lang="ru-RU" sz="1100" b="1" i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24" y="1500174"/>
            <a:ext cx="750099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u="sng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ЦЕЛЬ.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АКТУАЛИЗАЦИЯ СЛОВАРЯ ПО ТЕМЕ «ГАСТРОНОМ. ПРОДУКТЫ ПИТАНИЯ». 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РАЗВИТИЕ ФУНКЦИИ РАСПРОСТРАНЕННОСТИ ПРЕДЛОЖЕНИЙ ОДНОРОДНЫМИ ЧЛЕНАМИ С ПОРОЙ НА ВОПРОС: «ЧТО КУЛИЛИ ДЕТИ В ОТДЕЛЕ…?» ( В ОТДЕЛЕ ФРУКТОВ ДЕТИ КУПИЛИ: ЯБЛОКИ, ВИНОГРАД …).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РАЗВИТИЕ ЗРИТЕЛЬНОГО ВОСПРИЯТИЯ ПРИ СИЛУЭТНОМ ИЗОБРАЖЕНИИ ПРЕДМЕТОВ И СООТНЕСЕНИЕ ИЗОБРАЖЕНИЯ С РАЗДЕЛОМ ГАСТРОНОМА.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РАЗВИТИЕ ПОЗНАВАТЕЛЬНЫХ ПРОЦЕССОВ, РЕЧЕМЫСЛИТЕЛЬНЫХ ОПЕРАЦИЙ.</a:t>
            </a:r>
          </a:p>
          <a:p>
            <a:pPr>
              <a:buFont typeface="Wingdings" pitchFamily="2" charset="2"/>
              <a:buChar char="q"/>
            </a:pPr>
            <a:endParaRPr lang="ru-RU" sz="1200" b="1" dirty="0" smtClean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r>
              <a:rPr lang="ru-RU" sz="1600" b="1" i="1" u="sng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ЗАДАНИЕ.</a:t>
            </a:r>
          </a:p>
          <a:p>
            <a:pPr marL="228600" indent="-228600">
              <a:buAutoNum type="arabicPeriod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РАССМОТРЕТЬ СИЛУЭТНЫЕ ВЫВЕСКИ ОТДЕЛОВ ГАСТРОНОМА </a:t>
            </a:r>
          </a:p>
          <a:p>
            <a:pPr marL="228600" indent="-228600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И ОПРЕДЕЛИТЬ, В КАКОМ ЧТО ПРОДАЮТ.</a:t>
            </a:r>
          </a:p>
          <a:p>
            <a:pPr marL="228600" indent="-228600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2. СОСТАВИТЬ ПРЕДЛОЖЕНИЕ, ОТВЕТИВ НА ВОСПРОС:</a:t>
            </a:r>
          </a:p>
          <a:p>
            <a:pPr marL="228600" indent="-228600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«ЧТО КУПИЛИ ДЕТИ В ОТДЕЛЕ …?»</a:t>
            </a:r>
            <a:endParaRPr lang="ru-RU" sz="12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User\Рабочий стол\ИЛЛЮСТРАЦИИ Новая папка\детские картинки Новая папка\0011-015-CHereshnja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00042"/>
            <a:ext cx="1857388" cy="1928826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55300" name="Picture 4" descr="C:\Documents and Settings\User\Рабочий стол\ИЛЛЮСТРАЦИИ Новая папка\детские картинки Новая папка\0002-006-CHja-eto-ten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500042"/>
            <a:ext cx="1785950" cy="1928826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6929454" y="500042"/>
            <a:ext cx="1643074" cy="1928826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72066" y="3571876"/>
            <a:ext cx="1714512" cy="1857388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929190" y="500042"/>
            <a:ext cx="1714512" cy="1928826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928926" y="3571876"/>
            <a:ext cx="1928826" cy="1857388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3571876"/>
            <a:ext cx="1857388" cy="1857388"/>
          </a:xfrm>
          <a:prstGeom prst="rect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00892" y="3571876"/>
            <a:ext cx="1643074" cy="1857388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ольцо 10"/>
          <p:cNvSpPr/>
          <p:nvPr/>
        </p:nvSpPr>
        <p:spPr>
          <a:xfrm>
            <a:off x="5143504" y="1000108"/>
            <a:ext cx="714380" cy="557210"/>
          </a:xfrm>
          <a:prstGeom prst="donut">
            <a:avLst>
              <a:gd name="adj" fmla="val 25700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143504" y="1571612"/>
            <a:ext cx="1357322" cy="500066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rot="10800000" flipV="1">
            <a:off x="5786446" y="1571612"/>
            <a:ext cx="214314" cy="14287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12" idx="0"/>
          </p:cNvCxnSpPr>
          <p:nvPr/>
        </p:nvCxnSpPr>
        <p:spPr>
          <a:xfrm rot="16200000" flipH="1" flipV="1">
            <a:off x="5625711" y="1518033"/>
            <a:ext cx="142876" cy="25003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12" idx="7"/>
          </p:cNvCxnSpPr>
          <p:nvPr/>
        </p:nvCxnSpPr>
        <p:spPr>
          <a:xfrm rot="16200000" flipH="1" flipV="1">
            <a:off x="6116585" y="1600459"/>
            <a:ext cx="141080" cy="22985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Кольцо 23"/>
          <p:cNvSpPr/>
          <p:nvPr/>
        </p:nvSpPr>
        <p:spPr>
          <a:xfrm>
            <a:off x="5429256" y="857232"/>
            <a:ext cx="714380" cy="557210"/>
          </a:xfrm>
          <a:prstGeom prst="donut">
            <a:avLst>
              <a:gd name="adj" fmla="val 25700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 rot="19140031">
            <a:off x="7196797" y="1193573"/>
            <a:ext cx="914400" cy="2857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 rot="13231792">
            <a:off x="7808366" y="895034"/>
            <a:ext cx="417762" cy="22089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 rot="14325083" flipV="1">
            <a:off x="7062232" y="1556412"/>
            <a:ext cx="417762" cy="21154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1500166" y="3857628"/>
            <a:ext cx="842962" cy="5572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 rot="14504342">
            <a:off x="1406194" y="4409871"/>
            <a:ext cx="369337" cy="127301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1498188" y="3683237"/>
            <a:ext cx="809176" cy="333286"/>
          </a:xfrm>
          <a:custGeom>
            <a:avLst/>
            <a:gdLst>
              <a:gd name="connsiteX0" fmla="*/ 339158 w 809176"/>
              <a:gd name="connsiteY0" fmla="*/ 162370 h 333286"/>
              <a:gd name="connsiteX1" fmla="*/ 313520 w 809176"/>
              <a:gd name="connsiteY1" fmla="*/ 170916 h 333286"/>
              <a:gd name="connsiteX2" fmla="*/ 108421 w 809176"/>
              <a:gd name="connsiteY2" fmla="*/ 119642 h 333286"/>
              <a:gd name="connsiteX3" fmla="*/ 65692 w 809176"/>
              <a:gd name="connsiteY3" fmla="*/ 51275 h 333286"/>
              <a:gd name="connsiteX4" fmla="*/ 134059 w 809176"/>
              <a:gd name="connsiteY4" fmla="*/ 68367 h 333286"/>
              <a:gd name="connsiteX5" fmla="*/ 193879 w 809176"/>
              <a:gd name="connsiteY5" fmla="*/ 85458 h 333286"/>
              <a:gd name="connsiteX6" fmla="*/ 245154 w 809176"/>
              <a:gd name="connsiteY6" fmla="*/ 111096 h 333286"/>
              <a:gd name="connsiteX7" fmla="*/ 279337 w 809176"/>
              <a:gd name="connsiteY7" fmla="*/ 128187 h 333286"/>
              <a:gd name="connsiteX8" fmla="*/ 356249 w 809176"/>
              <a:gd name="connsiteY8" fmla="*/ 153825 h 333286"/>
              <a:gd name="connsiteX9" fmla="*/ 398978 w 809176"/>
              <a:gd name="connsiteY9" fmla="*/ 68367 h 333286"/>
              <a:gd name="connsiteX10" fmla="*/ 433162 w 809176"/>
              <a:gd name="connsiteY10" fmla="*/ 0 h 333286"/>
              <a:gd name="connsiteX11" fmla="*/ 450253 w 809176"/>
              <a:gd name="connsiteY11" fmla="*/ 34184 h 333286"/>
              <a:gd name="connsiteX12" fmla="*/ 458799 w 809176"/>
              <a:gd name="connsiteY12" fmla="*/ 119642 h 333286"/>
              <a:gd name="connsiteX13" fmla="*/ 492982 w 809176"/>
              <a:gd name="connsiteY13" fmla="*/ 128187 h 333286"/>
              <a:gd name="connsiteX14" fmla="*/ 518619 w 809176"/>
              <a:gd name="connsiteY14" fmla="*/ 111096 h 333286"/>
              <a:gd name="connsiteX15" fmla="*/ 723719 w 809176"/>
              <a:gd name="connsiteY15" fmla="*/ 85458 h 333286"/>
              <a:gd name="connsiteX16" fmla="*/ 766448 w 809176"/>
              <a:gd name="connsiteY16" fmla="*/ 102550 h 333286"/>
              <a:gd name="connsiteX17" fmla="*/ 809176 w 809176"/>
              <a:gd name="connsiteY17" fmla="*/ 153825 h 333286"/>
              <a:gd name="connsiteX18" fmla="*/ 757902 w 809176"/>
              <a:gd name="connsiteY18" fmla="*/ 222191 h 333286"/>
              <a:gd name="connsiteX19" fmla="*/ 680990 w 809176"/>
              <a:gd name="connsiteY19" fmla="*/ 205099 h 333286"/>
              <a:gd name="connsiteX20" fmla="*/ 595532 w 809176"/>
              <a:gd name="connsiteY20" fmla="*/ 162370 h 333286"/>
              <a:gd name="connsiteX21" fmla="*/ 569894 w 809176"/>
              <a:gd name="connsiteY21" fmla="*/ 145279 h 333286"/>
              <a:gd name="connsiteX22" fmla="*/ 510074 w 809176"/>
              <a:gd name="connsiteY22" fmla="*/ 111096 h 333286"/>
              <a:gd name="connsiteX23" fmla="*/ 535711 w 809176"/>
              <a:gd name="connsiteY23" fmla="*/ 145279 h 333286"/>
              <a:gd name="connsiteX24" fmla="*/ 586986 w 809176"/>
              <a:gd name="connsiteY24" fmla="*/ 205099 h 333286"/>
              <a:gd name="connsiteX25" fmla="*/ 604077 w 809176"/>
              <a:gd name="connsiteY25" fmla="*/ 273466 h 333286"/>
              <a:gd name="connsiteX26" fmla="*/ 578440 w 809176"/>
              <a:gd name="connsiteY26" fmla="*/ 324741 h 333286"/>
              <a:gd name="connsiteX27" fmla="*/ 544257 w 809176"/>
              <a:gd name="connsiteY27" fmla="*/ 333286 h 333286"/>
              <a:gd name="connsiteX28" fmla="*/ 450253 w 809176"/>
              <a:gd name="connsiteY28" fmla="*/ 273466 h 333286"/>
              <a:gd name="connsiteX29" fmla="*/ 424616 w 809176"/>
              <a:gd name="connsiteY29" fmla="*/ 256374 h 333286"/>
              <a:gd name="connsiteX30" fmla="*/ 390433 w 809176"/>
              <a:gd name="connsiteY30" fmla="*/ 222191 h 333286"/>
              <a:gd name="connsiteX31" fmla="*/ 296429 w 809176"/>
              <a:gd name="connsiteY31" fmla="*/ 179462 h 333286"/>
              <a:gd name="connsiteX32" fmla="*/ 304975 w 809176"/>
              <a:gd name="connsiteY32" fmla="*/ 136733 h 333286"/>
              <a:gd name="connsiteX33" fmla="*/ 424616 w 809176"/>
              <a:gd name="connsiteY33" fmla="*/ 170916 h 333286"/>
              <a:gd name="connsiteX34" fmla="*/ 458799 w 809176"/>
              <a:gd name="connsiteY34" fmla="*/ 153825 h 333286"/>
              <a:gd name="connsiteX35" fmla="*/ 475891 w 809176"/>
              <a:gd name="connsiteY35" fmla="*/ 102550 h 333286"/>
              <a:gd name="connsiteX36" fmla="*/ 501528 w 809176"/>
              <a:gd name="connsiteY36" fmla="*/ 162370 h 333286"/>
              <a:gd name="connsiteX37" fmla="*/ 492982 w 809176"/>
              <a:gd name="connsiteY37" fmla="*/ 145279 h 33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09176" h="333286">
                <a:moveTo>
                  <a:pt x="339158" y="162370"/>
                </a:moveTo>
                <a:cubicBezTo>
                  <a:pt x="330612" y="165219"/>
                  <a:pt x="322446" y="172133"/>
                  <a:pt x="313520" y="170916"/>
                </a:cubicBezTo>
                <a:cubicBezTo>
                  <a:pt x="186041" y="153533"/>
                  <a:pt x="188664" y="151738"/>
                  <a:pt x="108421" y="119642"/>
                </a:cubicBezTo>
                <a:cubicBezTo>
                  <a:pt x="22238" y="52610"/>
                  <a:pt x="0" y="67699"/>
                  <a:pt x="65692" y="51275"/>
                </a:cubicBezTo>
                <a:cubicBezTo>
                  <a:pt x="88481" y="56972"/>
                  <a:pt x="111774" y="60938"/>
                  <a:pt x="134059" y="68367"/>
                </a:cubicBezTo>
                <a:cubicBezTo>
                  <a:pt x="170838" y="80627"/>
                  <a:pt x="150957" y="74728"/>
                  <a:pt x="193879" y="85458"/>
                </a:cubicBezTo>
                <a:cubicBezTo>
                  <a:pt x="243146" y="118303"/>
                  <a:pt x="195623" y="89869"/>
                  <a:pt x="245154" y="111096"/>
                </a:cubicBezTo>
                <a:cubicBezTo>
                  <a:pt x="256863" y="116114"/>
                  <a:pt x="267447" y="123614"/>
                  <a:pt x="279337" y="128187"/>
                </a:cubicBezTo>
                <a:cubicBezTo>
                  <a:pt x="304560" y="137888"/>
                  <a:pt x="356249" y="153825"/>
                  <a:pt x="356249" y="153825"/>
                </a:cubicBezTo>
                <a:cubicBezTo>
                  <a:pt x="439014" y="29680"/>
                  <a:pt x="361400" y="158555"/>
                  <a:pt x="398978" y="68367"/>
                </a:cubicBezTo>
                <a:cubicBezTo>
                  <a:pt x="408778" y="44848"/>
                  <a:pt x="433162" y="0"/>
                  <a:pt x="433162" y="0"/>
                </a:cubicBezTo>
                <a:cubicBezTo>
                  <a:pt x="438859" y="11395"/>
                  <a:pt x="447584" y="21727"/>
                  <a:pt x="450253" y="34184"/>
                </a:cubicBezTo>
                <a:cubicBezTo>
                  <a:pt x="456251" y="62177"/>
                  <a:pt x="446953" y="93580"/>
                  <a:pt x="458799" y="119642"/>
                </a:cubicBezTo>
                <a:cubicBezTo>
                  <a:pt x="463659" y="130334"/>
                  <a:pt x="481588" y="125339"/>
                  <a:pt x="492982" y="128187"/>
                </a:cubicBezTo>
                <a:cubicBezTo>
                  <a:pt x="501528" y="122490"/>
                  <a:pt x="509602" y="116014"/>
                  <a:pt x="518619" y="111096"/>
                </a:cubicBezTo>
                <a:cubicBezTo>
                  <a:pt x="619666" y="55980"/>
                  <a:pt x="576192" y="76238"/>
                  <a:pt x="723719" y="85458"/>
                </a:cubicBezTo>
                <a:cubicBezTo>
                  <a:pt x="737962" y="91155"/>
                  <a:pt x="753440" y="94420"/>
                  <a:pt x="766448" y="102550"/>
                </a:cubicBezTo>
                <a:cubicBezTo>
                  <a:pt x="785249" y="114301"/>
                  <a:pt x="797363" y="136104"/>
                  <a:pt x="809176" y="153825"/>
                </a:cubicBezTo>
                <a:cubicBezTo>
                  <a:pt x="800693" y="175033"/>
                  <a:pt x="791453" y="219610"/>
                  <a:pt x="757902" y="222191"/>
                </a:cubicBezTo>
                <a:cubicBezTo>
                  <a:pt x="731717" y="224205"/>
                  <a:pt x="706242" y="212314"/>
                  <a:pt x="680990" y="205099"/>
                </a:cubicBezTo>
                <a:cubicBezTo>
                  <a:pt x="646225" y="195166"/>
                  <a:pt x="626093" y="181470"/>
                  <a:pt x="595532" y="162370"/>
                </a:cubicBezTo>
                <a:cubicBezTo>
                  <a:pt x="586822" y="156927"/>
                  <a:pt x="578701" y="150563"/>
                  <a:pt x="569894" y="145279"/>
                </a:cubicBezTo>
                <a:cubicBezTo>
                  <a:pt x="550201" y="133463"/>
                  <a:pt x="530014" y="122490"/>
                  <a:pt x="510074" y="111096"/>
                </a:cubicBezTo>
                <a:cubicBezTo>
                  <a:pt x="518620" y="122490"/>
                  <a:pt x="526442" y="134465"/>
                  <a:pt x="535711" y="145279"/>
                </a:cubicBezTo>
                <a:cubicBezTo>
                  <a:pt x="607139" y="228612"/>
                  <a:pt x="512000" y="105120"/>
                  <a:pt x="586986" y="205099"/>
                </a:cubicBezTo>
                <a:cubicBezTo>
                  <a:pt x="592225" y="220816"/>
                  <a:pt x="606504" y="260119"/>
                  <a:pt x="604077" y="273466"/>
                </a:cubicBezTo>
                <a:cubicBezTo>
                  <a:pt x="600659" y="292267"/>
                  <a:pt x="591952" y="311229"/>
                  <a:pt x="578440" y="324741"/>
                </a:cubicBezTo>
                <a:cubicBezTo>
                  <a:pt x="570135" y="333046"/>
                  <a:pt x="555651" y="330438"/>
                  <a:pt x="544257" y="333286"/>
                </a:cubicBezTo>
                <a:lnTo>
                  <a:pt x="450253" y="273466"/>
                </a:lnTo>
                <a:cubicBezTo>
                  <a:pt x="441613" y="267912"/>
                  <a:pt x="431879" y="263637"/>
                  <a:pt x="424616" y="256374"/>
                </a:cubicBezTo>
                <a:cubicBezTo>
                  <a:pt x="413222" y="244980"/>
                  <a:pt x="403153" y="232084"/>
                  <a:pt x="390433" y="222191"/>
                </a:cubicBezTo>
                <a:cubicBezTo>
                  <a:pt x="355527" y="195042"/>
                  <a:pt x="338219" y="193392"/>
                  <a:pt x="296429" y="179462"/>
                </a:cubicBezTo>
                <a:cubicBezTo>
                  <a:pt x="230911" y="113944"/>
                  <a:pt x="221226" y="124769"/>
                  <a:pt x="304975" y="136733"/>
                </a:cubicBezTo>
                <a:cubicBezTo>
                  <a:pt x="395667" y="166963"/>
                  <a:pt x="355388" y="157070"/>
                  <a:pt x="424616" y="170916"/>
                </a:cubicBezTo>
                <a:cubicBezTo>
                  <a:pt x="436010" y="165219"/>
                  <a:pt x="449791" y="162833"/>
                  <a:pt x="458799" y="153825"/>
                </a:cubicBezTo>
                <a:cubicBezTo>
                  <a:pt x="478439" y="134185"/>
                  <a:pt x="475891" y="123598"/>
                  <a:pt x="475891" y="102550"/>
                </a:cubicBezTo>
                <a:lnTo>
                  <a:pt x="501528" y="162370"/>
                </a:lnTo>
                <a:lnTo>
                  <a:pt x="492982" y="145279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2095198" y="4418176"/>
            <a:ext cx="459995" cy="521293"/>
          </a:xfrm>
          <a:custGeom>
            <a:avLst/>
            <a:gdLst>
              <a:gd name="connsiteX0" fmla="*/ 41251 w 459995"/>
              <a:gd name="connsiteY0" fmla="*/ 282011 h 521293"/>
              <a:gd name="connsiteX1" fmla="*/ 58342 w 459995"/>
              <a:gd name="connsiteY1" fmla="*/ 247828 h 521293"/>
              <a:gd name="connsiteX2" fmla="*/ 152346 w 459995"/>
              <a:gd name="connsiteY2" fmla="*/ 162370 h 521293"/>
              <a:gd name="connsiteX3" fmla="*/ 203621 w 459995"/>
              <a:gd name="connsiteY3" fmla="*/ 111095 h 521293"/>
              <a:gd name="connsiteX4" fmla="*/ 212166 w 459995"/>
              <a:gd name="connsiteY4" fmla="*/ 85458 h 521293"/>
              <a:gd name="connsiteX5" fmla="*/ 229258 w 459995"/>
              <a:gd name="connsiteY5" fmla="*/ 59820 h 521293"/>
              <a:gd name="connsiteX6" fmla="*/ 263441 w 459995"/>
              <a:gd name="connsiteY6" fmla="*/ 34183 h 521293"/>
              <a:gd name="connsiteX7" fmla="*/ 314716 w 459995"/>
              <a:gd name="connsiteY7" fmla="*/ 0 h 521293"/>
              <a:gd name="connsiteX8" fmla="*/ 280533 w 459995"/>
              <a:gd name="connsiteY8" fmla="*/ 153824 h 521293"/>
              <a:gd name="connsiteX9" fmla="*/ 254895 w 459995"/>
              <a:gd name="connsiteY9" fmla="*/ 170916 h 521293"/>
              <a:gd name="connsiteX10" fmla="*/ 229258 w 459995"/>
              <a:gd name="connsiteY10" fmla="*/ 196553 h 521293"/>
              <a:gd name="connsiteX11" fmla="*/ 203621 w 459995"/>
              <a:gd name="connsiteY11" fmla="*/ 205099 h 521293"/>
              <a:gd name="connsiteX12" fmla="*/ 126709 w 459995"/>
              <a:gd name="connsiteY12" fmla="*/ 256374 h 521293"/>
              <a:gd name="connsiteX13" fmla="*/ 75434 w 459995"/>
              <a:gd name="connsiteY13" fmla="*/ 273465 h 521293"/>
              <a:gd name="connsiteX14" fmla="*/ 83980 w 459995"/>
              <a:gd name="connsiteY14" fmla="*/ 239282 h 521293"/>
              <a:gd name="connsiteX15" fmla="*/ 152346 w 459995"/>
              <a:gd name="connsiteY15" fmla="*/ 188007 h 521293"/>
              <a:gd name="connsiteX16" fmla="*/ 280533 w 459995"/>
              <a:gd name="connsiteY16" fmla="*/ 196553 h 521293"/>
              <a:gd name="connsiteX17" fmla="*/ 306170 w 459995"/>
              <a:gd name="connsiteY17" fmla="*/ 205099 h 521293"/>
              <a:gd name="connsiteX18" fmla="*/ 348899 w 459995"/>
              <a:gd name="connsiteY18" fmla="*/ 188007 h 521293"/>
              <a:gd name="connsiteX19" fmla="*/ 400174 w 459995"/>
              <a:gd name="connsiteY19" fmla="*/ 196553 h 521293"/>
              <a:gd name="connsiteX20" fmla="*/ 459995 w 459995"/>
              <a:gd name="connsiteY20" fmla="*/ 230736 h 521293"/>
              <a:gd name="connsiteX21" fmla="*/ 442903 w 459995"/>
              <a:gd name="connsiteY21" fmla="*/ 282011 h 521293"/>
              <a:gd name="connsiteX22" fmla="*/ 408720 w 459995"/>
              <a:gd name="connsiteY22" fmla="*/ 290557 h 521293"/>
              <a:gd name="connsiteX23" fmla="*/ 271987 w 459995"/>
              <a:gd name="connsiteY23" fmla="*/ 273465 h 521293"/>
              <a:gd name="connsiteX24" fmla="*/ 229258 w 459995"/>
              <a:gd name="connsiteY24" fmla="*/ 282011 h 521293"/>
              <a:gd name="connsiteX25" fmla="*/ 49796 w 459995"/>
              <a:gd name="connsiteY25" fmla="*/ 299103 h 521293"/>
              <a:gd name="connsiteX26" fmla="*/ 109617 w 459995"/>
              <a:gd name="connsiteY26" fmla="*/ 307648 h 521293"/>
              <a:gd name="connsiteX27" fmla="*/ 160892 w 459995"/>
              <a:gd name="connsiteY27" fmla="*/ 316194 h 521293"/>
              <a:gd name="connsiteX28" fmla="*/ 289079 w 459995"/>
              <a:gd name="connsiteY28" fmla="*/ 333286 h 521293"/>
              <a:gd name="connsiteX29" fmla="*/ 348899 w 459995"/>
              <a:gd name="connsiteY29" fmla="*/ 393106 h 521293"/>
              <a:gd name="connsiteX30" fmla="*/ 357445 w 459995"/>
              <a:gd name="connsiteY30" fmla="*/ 427289 h 521293"/>
              <a:gd name="connsiteX31" fmla="*/ 340353 w 459995"/>
              <a:gd name="connsiteY31" fmla="*/ 504202 h 521293"/>
              <a:gd name="connsiteX32" fmla="*/ 289079 w 459995"/>
              <a:gd name="connsiteY32" fmla="*/ 521293 h 521293"/>
              <a:gd name="connsiteX33" fmla="*/ 254895 w 459995"/>
              <a:gd name="connsiteY33" fmla="*/ 504202 h 521293"/>
              <a:gd name="connsiteX34" fmla="*/ 237804 w 459995"/>
              <a:gd name="connsiteY34" fmla="*/ 478564 h 521293"/>
              <a:gd name="connsiteX35" fmla="*/ 203621 w 459995"/>
              <a:gd name="connsiteY35" fmla="*/ 444381 h 521293"/>
              <a:gd name="connsiteX36" fmla="*/ 160892 w 459995"/>
              <a:gd name="connsiteY36" fmla="*/ 410198 h 521293"/>
              <a:gd name="connsiteX37" fmla="*/ 143800 w 459995"/>
              <a:gd name="connsiteY37" fmla="*/ 384560 h 521293"/>
              <a:gd name="connsiteX38" fmla="*/ 101071 w 459995"/>
              <a:gd name="connsiteY38" fmla="*/ 367469 h 521293"/>
              <a:gd name="connsiteX39" fmla="*/ 75434 w 459995"/>
              <a:gd name="connsiteY39" fmla="*/ 333286 h 521293"/>
              <a:gd name="connsiteX40" fmla="*/ 7067 w 459995"/>
              <a:gd name="connsiteY40" fmla="*/ 307648 h 521293"/>
              <a:gd name="connsiteX41" fmla="*/ 41251 w 459995"/>
              <a:gd name="connsiteY41" fmla="*/ 282011 h 521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59995" h="521293">
                <a:moveTo>
                  <a:pt x="41251" y="282011"/>
                </a:moveTo>
                <a:cubicBezTo>
                  <a:pt x="49797" y="272041"/>
                  <a:pt x="50187" y="257615"/>
                  <a:pt x="58342" y="247828"/>
                </a:cubicBezTo>
                <a:cubicBezTo>
                  <a:pt x="105611" y="191105"/>
                  <a:pt x="108931" y="191313"/>
                  <a:pt x="152346" y="162370"/>
                </a:cubicBezTo>
                <a:cubicBezTo>
                  <a:pt x="197926" y="71212"/>
                  <a:pt x="135253" y="179465"/>
                  <a:pt x="203621" y="111095"/>
                </a:cubicBezTo>
                <a:cubicBezTo>
                  <a:pt x="209990" y="104725"/>
                  <a:pt x="208138" y="93515"/>
                  <a:pt x="212166" y="85458"/>
                </a:cubicBezTo>
                <a:cubicBezTo>
                  <a:pt x="216759" y="76271"/>
                  <a:pt x="221995" y="67083"/>
                  <a:pt x="229258" y="59820"/>
                </a:cubicBezTo>
                <a:cubicBezTo>
                  <a:pt x="239329" y="49749"/>
                  <a:pt x="251773" y="42351"/>
                  <a:pt x="263441" y="34183"/>
                </a:cubicBezTo>
                <a:cubicBezTo>
                  <a:pt x="280269" y="22403"/>
                  <a:pt x="314716" y="0"/>
                  <a:pt x="314716" y="0"/>
                </a:cubicBezTo>
                <a:cubicBezTo>
                  <a:pt x="309506" y="39077"/>
                  <a:pt x="318381" y="115976"/>
                  <a:pt x="280533" y="153824"/>
                </a:cubicBezTo>
                <a:cubicBezTo>
                  <a:pt x="273270" y="161087"/>
                  <a:pt x="262785" y="164341"/>
                  <a:pt x="254895" y="170916"/>
                </a:cubicBezTo>
                <a:cubicBezTo>
                  <a:pt x="245611" y="178653"/>
                  <a:pt x="239314" y="189849"/>
                  <a:pt x="229258" y="196553"/>
                </a:cubicBezTo>
                <a:cubicBezTo>
                  <a:pt x="221763" y="201550"/>
                  <a:pt x="211402" y="200560"/>
                  <a:pt x="203621" y="205099"/>
                </a:cubicBezTo>
                <a:cubicBezTo>
                  <a:pt x="177006" y="220625"/>
                  <a:pt x="155940" y="246631"/>
                  <a:pt x="126709" y="256374"/>
                </a:cubicBezTo>
                <a:lnTo>
                  <a:pt x="75434" y="273465"/>
                </a:lnTo>
                <a:cubicBezTo>
                  <a:pt x="78283" y="262071"/>
                  <a:pt x="77755" y="249242"/>
                  <a:pt x="83980" y="239282"/>
                </a:cubicBezTo>
                <a:cubicBezTo>
                  <a:pt x="103612" y="207871"/>
                  <a:pt x="122375" y="202993"/>
                  <a:pt x="152346" y="188007"/>
                </a:cubicBezTo>
                <a:cubicBezTo>
                  <a:pt x="195075" y="190856"/>
                  <a:pt x="237971" y="191824"/>
                  <a:pt x="280533" y="196553"/>
                </a:cubicBezTo>
                <a:cubicBezTo>
                  <a:pt x="289486" y="197548"/>
                  <a:pt x="297232" y="206216"/>
                  <a:pt x="306170" y="205099"/>
                </a:cubicBezTo>
                <a:cubicBezTo>
                  <a:pt x="321392" y="203196"/>
                  <a:pt x="334656" y="193704"/>
                  <a:pt x="348899" y="188007"/>
                </a:cubicBezTo>
                <a:cubicBezTo>
                  <a:pt x="365991" y="190856"/>
                  <a:pt x="383577" y="191574"/>
                  <a:pt x="400174" y="196553"/>
                </a:cubicBezTo>
                <a:cubicBezTo>
                  <a:pt x="419884" y="202466"/>
                  <a:pt x="442832" y="219295"/>
                  <a:pt x="459995" y="230736"/>
                </a:cubicBezTo>
                <a:cubicBezTo>
                  <a:pt x="454298" y="247828"/>
                  <a:pt x="454628" y="268332"/>
                  <a:pt x="442903" y="282011"/>
                </a:cubicBezTo>
                <a:cubicBezTo>
                  <a:pt x="435259" y="290929"/>
                  <a:pt x="420450" y="291144"/>
                  <a:pt x="408720" y="290557"/>
                </a:cubicBezTo>
                <a:cubicBezTo>
                  <a:pt x="362845" y="288263"/>
                  <a:pt x="317565" y="279162"/>
                  <a:pt x="271987" y="273465"/>
                </a:cubicBezTo>
                <a:cubicBezTo>
                  <a:pt x="257744" y="276314"/>
                  <a:pt x="243723" y="280696"/>
                  <a:pt x="229258" y="282011"/>
                </a:cubicBezTo>
                <a:cubicBezTo>
                  <a:pt x="40589" y="299163"/>
                  <a:pt x="138708" y="276875"/>
                  <a:pt x="49796" y="299103"/>
                </a:cubicBezTo>
                <a:lnTo>
                  <a:pt x="109617" y="307648"/>
                </a:lnTo>
                <a:cubicBezTo>
                  <a:pt x="126743" y="310283"/>
                  <a:pt x="143698" y="314045"/>
                  <a:pt x="160892" y="316194"/>
                </a:cubicBezTo>
                <a:cubicBezTo>
                  <a:pt x="294106" y="332846"/>
                  <a:pt x="201381" y="315746"/>
                  <a:pt x="289079" y="333286"/>
                </a:cubicBezTo>
                <a:cubicBezTo>
                  <a:pt x="318799" y="353099"/>
                  <a:pt x="328002" y="355491"/>
                  <a:pt x="348899" y="393106"/>
                </a:cubicBezTo>
                <a:cubicBezTo>
                  <a:pt x="354603" y="403373"/>
                  <a:pt x="354596" y="415895"/>
                  <a:pt x="357445" y="427289"/>
                </a:cubicBezTo>
                <a:cubicBezTo>
                  <a:pt x="351748" y="452927"/>
                  <a:pt x="355800" y="482962"/>
                  <a:pt x="340353" y="504202"/>
                </a:cubicBezTo>
                <a:cubicBezTo>
                  <a:pt x="329757" y="518772"/>
                  <a:pt x="289079" y="521293"/>
                  <a:pt x="289079" y="521293"/>
                </a:cubicBezTo>
                <a:cubicBezTo>
                  <a:pt x="277684" y="515596"/>
                  <a:pt x="264682" y="512358"/>
                  <a:pt x="254895" y="504202"/>
                </a:cubicBezTo>
                <a:cubicBezTo>
                  <a:pt x="247005" y="497627"/>
                  <a:pt x="244488" y="486362"/>
                  <a:pt x="237804" y="478564"/>
                </a:cubicBezTo>
                <a:cubicBezTo>
                  <a:pt x="227317" y="466329"/>
                  <a:pt x="215665" y="455087"/>
                  <a:pt x="203621" y="444381"/>
                </a:cubicBezTo>
                <a:cubicBezTo>
                  <a:pt x="189988" y="432263"/>
                  <a:pt x="173790" y="423096"/>
                  <a:pt x="160892" y="410198"/>
                </a:cubicBezTo>
                <a:cubicBezTo>
                  <a:pt x="153629" y="402935"/>
                  <a:pt x="152158" y="390530"/>
                  <a:pt x="143800" y="384560"/>
                </a:cubicBezTo>
                <a:cubicBezTo>
                  <a:pt x="131317" y="375644"/>
                  <a:pt x="115314" y="373166"/>
                  <a:pt x="101071" y="367469"/>
                </a:cubicBezTo>
                <a:cubicBezTo>
                  <a:pt x="92525" y="356075"/>
                  <a:pt x="87024" y="341565"/>
                  <a:pt x="75434" y="333286"/>
                </a:cubicBezTo>
                <a:cubicBezTo>
                  <a:pt x="57752" y="320656"/>
                  <a:pt x="20452" y="331071"/>
                  <a:pt x="7067" y="307648"/>
                </a:cubicBezTo>
                <a:cubicBezTo>
                  <a:pt x="0" y="295282"/>
                  <a:pt x="32705" y="291981"/>
                  <a:pt x="41251" y="28201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память с прямым доступом 31"/>
          <p:cNvSpPr/>
          <p:nvPr/>
        </p:nvSpPr>
        <p:spPr>
          <a:xfrm>
            <a:off x="3143240" y="3786190"/>
            <a:ext cx="1357322" cy="500066"/>
          </a:xfrm>
          <a:prstGeom prst="flowChartMagneticDrum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4286248" y="4000504"/>
            <a:ext cx="121301" cy="84092"/>
          </a:xfrm>
          <a:custGeom>
            <a:avLst/>
            <a:gdLst>
              <a:gd name="connsiteX0" fmla="*/ 7121 w 121301"/>
              <a:gd name="connsiteY0" fmla="*/ 58454 h 84092"/>
              <a:gd name="connsiteX1" fmla="*/ 101125 w 121301"/>
              <a:gd name="connsiteY1" fmla="*/ 7179 h 84092"/>
              <a:gd name="connsiteX2" fmla="*/ 84034 w 121301"/>
              <a:gd name="connsiteY2" fmla="*/ 84092 h 84092"/>
              <a:gd name="connsiteX3" fmla="*/ 58396 w 121301"/>
              <a:gd name="connsiteY3" fmla="*/ 67000 h 84092"/>
              <a:gd name="connsiteX4" fmla="*/ 7121 w 121301"/>
              <a:gd name="connsiteY4" fmla="*/ 58454 h 8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301" h="84092">
                <a:moveTo>
                  <a:pt x="7121" y="58454"/>
                </a:moveTo>
                <a:cubicBezTo>
                  <a:pt x="14243" y="48484"/>
                  <a:pt x="92511" y="0"/>
                  <a:pt x="101125" y="7179"/>
                </a:cubicBezTo>
                <a:cubicBezTo>
                  <a:pt x="121301" y="23992"/>
                  <a:pt x="89731" y="58454"/>
                  <a:pt x="84034" y="84092"/>
                </a:cubicBezTo>
                <a:cubicBezTo>
                  <a:pt x="75488" y="78395"/>
                  <a:pt x="65659" y="74263"/>
                  <a:pt x="58396" y="67000"/>
                </a:cubicBezTo>
                <a:cubicBezTo>
                  <a:pt x="51134" y="59738"/>
                  <a:pt x="0" y="68424"/>
                  <a:pt x="7121" y="58454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>
            <a:off x="4143372" y="3857628"/>
            <a:ext cx="155558" cy="161040"/>
          </a:xfrm>
          <a:custGeom>
            <a:avLst/>
            <a:gdLst>
              <a:gd name="connsiteX0" fmla="*/ 17092 w 76912"/>
              <a:gd name="connsiteY0" fmla="*/ 102550 h 109672"/>
              <a:gd name="connsiteX1" fmla="*/ 0 w 76912"/>
              <a:gd name="connsiteY1" fmla="*/ 76912 h 109672"/>
              <a:gd name="connsiteX2" fmla="*/ 42729 w 76912"/>
              <a:gd name="connsiteY2" fmla="*/ 17092 h 109672"/>
              <a:gd name="connsiteX3" fmla="*/ 76912 w 76912"/>
              <a:gd name="connsiteY3" fmla="*/ 0 h 109672"/>
              <a:gd name="connsiteX4" fmla="*/ 59821 w 76912"/>
              <a:gd name="connsiteY4" fmla="*/ 34183 h 109672"/>
              <a:gd name="connsiteX5" fmla="*/ 17092 w 76912"/>
              <a:gd name="connsiteY5" fmla="*/ 102550 h 10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12" h="109672">
                <a:moveTo>
                  <a:pt x="17092" y="102550"/>
                </a:moveTo>
                <a:cubicBezTo>
                  <a:pt x="7122" y="109672"/>
                  <a:pt x="0" y="87183"/>
                  <a:pt x="0" y="76912"/>
                </a:cubicBezTo>
                <a:cubicBezTo>
                  <a:pt x="0" y="42055"/>
                  <a:pt x="18325" y="31037"/>
                  <a:pt x="42729" y="17092"/>
                </a:cubicBezTo>
                <a:cubicBezTo>
                  <a:pt x="53790" y="10772"/>
                  <a:pt x="65518" y="5697"/>
                  <a:pt x="76912" y="0"/>
                </a:cubicBezTo>
                <a:cubicBezTo>
                  <a:pt x="71215" y="11394"/>
                  <a:pt x="66375" y="23259"/>
                  <a:pt x="59821" y="34183"/>
                </a:cubicBezTo>
                <a:cubicBezTo>
                  <a:pt x="22478" y="96423"/>
                  <a:pt x="27062" y="95429"/>
                  <a:pt x="17092" y="10255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>
            <a:off x="4143372" y="4071942"/>
            <a:ext cx="88306" cy="138854"/>
          </a:xfrm>
          <a:custGeom>
            <a:avLst/>
            <a:gdLst>
              <a:gd name="connsiteX0" fmla="*/ 11394 w 88306"/>
              <a:gd name="connsiteY0" fmla="*/ 40679 h 138854"/>
              <a:gd name="connsiteX1" fmla="*/ 88306 w 88306"/>
              <a:gd name="connsiteY1" fmla="*/ 15042 h 138854"/>
              <a:gd name="connsiteX2" fmla="*/ 62669 w 88306"/>
              <a:gd name="connsiteY2" fmla="*/ 91954 h 138854"/>
              <a:gd name="connsiteX3" fmla="*/ 19940 w 88306"/>
              <a:gd name="connsiteY3" fmla="*/ 74862 h 138854"/>
              <a:gd name="connsiteX4" fmla="*/ 11394 w 88306"/>
              <a:gd name="connsiteY4" fmla="*/ 40679 h 138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06" h="138854">
                <a:moveTo>
                  <a:pt x="11394" y="40679"/>
                </a:moveTo>
                <a:cubicBezTo>
                  <a:pt x="22788" y="30709"/>
                  <a:pt x="43182" y="0"/>
                  <a:pt x="88306" y="15042"/>
                </a:cubicBezTo>
                <a:cubicBezTo>
                  <a:pt x="79760" y="40679"/>
                  <a:pt x="78166" y="69815"/>
                  <a:pt x="62669" y="91954"/>
                </a:cubicBezTo>
                <a:cubicBezTo>
                  <a:pt x="29839" y="138854"/>
                  <a:pt x="24459" y="83901"/>
                  <a:pt x="19940" y="74862"/>
                </a:cubicBezTo>
                <a:cubicBezTo>
                  <a:pt x="1268" y="37518"/>
                  <a:pt x="0" y="50649"/>
                  <a:pt x="11394" y="40679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3143240" y="4643446"/>
            <a:ext cx="571504" cy="1428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 rot="2599787">
            <a:off x="3614435" y="4891495"/>
            <a:ext cx="571504" cy="1428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 rot="21433205">
            <a:off x="4078374" y="5086382"/>
            <a:ext cx="571504" cy="1326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5214942" y="3714752"/>
            <a:ext cx="914400" cy="91440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ирог 39"/>
          <p:cNvSpPr/>
          <p:nvPr/>
        </p:nvSpPr>
        <p:spPr>
          <a:xfrm rot="7961003">
            <a:off x="5185472" y="3698430"/>
            <a:ext cx="993849" cy="938309"/>
          </a:xfrm>
          <a:prstGeom prst="pi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650401" y="4282672"/>
            <a:ext cx="109464" cy="101321"/>
          </a:xfrm>
          <a:custGeom>
            <a:avLst/>
            <a:gdLst>
              <a:gd name="connsiteX0" fmla="*/ 6915 w 109464"/>
              <a:gd name="connsiteY0" fmla="*/ 84229 h 101321"/>
              <a:gd name="connsiteX1" fmla="*/ 41098 w 109464"/>
              <a:gd name="connsiteY1" fmla="*/ 7317 h 101321"/>
              <a:gd name="connsiteX2" fmla="*/ 92373 w 109464"/>
              <a:gd name="connsiteY2" fmla="*/ 24408 h 101321"/>
              <a:gd name="connsiteX3" fmla="*/ 109464 w 109464"/>
              <a:gd name="connsiteY3" fmla="*/ 50046 h 101321"/>
              <a:gd name="connsiteX4" fmla="*/ 58190 w 109464"/>
              <a:gd name="connsiteY4" fmla="*/ 101321 h 101321"/>
              <a:gd name="connsiteX5" fmla="*/ 15461 w 109464"/>
              <a:gd name="connsiteY5" fmla="*/ 92775 h 101321"/>
              <a:gd name="connsiteX6" fmla="*/ 6915 w 109464"/>
              <a:gd name="connsiteY6" fmla="*/ 84229 h 10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64" h="101321">
                <a:moveTo>
                  <a:pt x="6915" y="84229"/>
                </a:moveTo>
                <a:cubicBezTo>
                  <a:pt x="11188" y="69986"/>
                  <a:pt x="29491" y="12476"/>
                  <a:pt x="41098" y="7317"/>
                </a:cubicBezTo>
                <a:cubicBezTo>
                  <a:pt x="57561" y="0"/>
                  <a:pt x="92373" y="24408"/>
                  <a:pt x="92373" y="24408"/>
                </a:cubicBezTo>
                <a:cubicBezTo>
                  <a:pt x="98070" y="32954"/>
                  <a:pt x="109464" y="39775"/>
                  <a:pt x="109464" y="50046"/>
                </a:cubicBezTo>
                <a:cubicBezTo>
                  <a:pt x="109464" y="98317"/>
                  <a:pt x="90830" y="93161"/>
                  <a:pt x="58190" y="101321"/>
                </a:cubicBezTo>
                <a:cubicBezTo>
                  <a:pt x="43947" y="98472"/>
                  <a:pt x="29061" y="97875"/>
                  <a:pt x="15461" y="92775"/>
                </a:cubicBezTo>
                <a:cubicBezTo>
                  <a:pt x="0" y="86977"/>
                  <a:pt x="2642" y="98472"/>
                  <a:pt x="6915" y="8422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41"/>
          <p:cNvSpPr/>
          <p:nvPr/>
        </p:nvSpPr>
        <p:spPr>
          <a:xfrm>
            <a:off x="5435125" y="4436550"/>
            <a:ext cx="51275" cy="67084"/>
          </a:xfrm>
          <a:custGeom>
            <a:avLst/>
            <a:gdLst>
              <a:gd name="connsiteX0" fmla="*/ 17092 w 51275"/>
              <a:gd name="connsiteY0" fmla="*/ 67084 h 67084"/>
              <a:gd name="connsiteX1" fmla="*/ 34183 w 51275"/>
              <a:gd name="connsiteY1" fmla="*/ 7263 h 67084"/>
              <a:gd name="connsiteX2" fmla="*/ 51275 w 51275"/>
              <a:gd name="connsiteY2" fmla="*/ 32900 h 67084"/>
              <a:gd name="connsiteX3" fmla="*/ 0 w 51275"/>
              <a:gd name="connsiteY3" fmla="*/ 67084 h 67084"/>
              <a:gd name="connsiteX4" fmla="*/ 17092 w 51275"/>
              <a:gd name="connsiteY4" fmla="*/ 67084 h 67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75" h="67084">
                <a:moveTo>
                  <a:pt x="17092" y="67084"/>
                </a:moveTo>
                <a:cubicBezTo>
                  <a:pt x="22789" y="47144"/>
                  <a:pt x="19519" y="21927"/>
                  <a:pt x="34183" y="7263"/>
                </a:cubicBezTo>
                <a:cubicBezTo>
                  <a:pt x="41445" y="0"/>
                  <a:pt x="51275" y="22629"/>
                  <a:pt x="51275" y="32900"/>
                </a:cubicBezTo>
                <a:cubicBezTo>
                  <a:pt x="51275" y="62409"/>
                  <a:pt x="17152" y="62796"/>
                  <a:pt x="0" y="67084"/>
                </a:cubicBezTo>
                <a:lnTo>
                  <a:pt x="17092" y="6708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>
            <a:off x="5572133" y="4473660"/>
            <a:ext cx="171104" cy="45719"/>
          </a:xfrm>
          <a:custGeom>
            <a:avLst/>
            <a:gdLst>
              <a:gd name="connsiteX0" fmla="*/ 51274 w 120103"/>
              <a:gd name="connsiteY0" fmla="*/ 38519 h 89794"/>
              <a:gd name="connsiteX1" fmla="*/ 111095 w 120103"/>
              <a:gd name="connsiteY1" fmla="*/ 4336 h 89794"/>
              <a:gd name="connsiteX2" fmla="*/ 94003 w 120103"/>
              <a:gd name="connsiteY2" fmla="*/ 38519 h 89794"/>
              <a:gd name="connsiteX3" fmla="*/ 51274 w 120103"/>
              <a:gd name="connsiteY3" fmla="*/ 89794 h 89794"/>
              <a:gd name="connsiteX4" fmla="*/ 25637 w 120103"/>
              <a:gd name="connsiteY4" fmla="*/ 55611 h 89794"/>
              <a:gd name="connsiteX5" fmla="*/ 0 w 120103"/>
              <a:gd name="connsiteY5" fmla="*/ 47065 h 89794"/>
              <a:gd name="connsiteX6" fmla="*/ 25637 w 120103"/>
              <a:gd name="connsiteY6" fmla="*/ 29974 h 89794"/>
              <a:gd name="connsiteX7" fmla="*/ 51274 w 120103"/>
              <a:gd name="connsiteY7" fmla="*/ 38519 h 8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103" h="89794">
                <a:moveTo>
                  <a:pt x="51274" y="38519"/>
                </a:moveTo>
                <a:cubicBezTo>
                  <a:pt x="65517" y="34246"/>
                  <a:pt x="106759" y="0"/>
                  <a:pt x="111095" y="4336"/>
                </a:cubicBezTo>
                <a:cubicBezTo>
                  <a:pt x="120103" y="13344"/>
                  <a:pt x="100323" y="27458"/>
                  <a:pt x="94003" y="38519"/>
                </a:cubicBezTo>
                <a:cubicBezTo>
                  <a:pt x="78137" y="66285"/>
                  <a:pt x="74845" y="66224"/>
                  <a:pt x="51274" y="89794"/>
                </a:cubicBezTo>
                <a:cubicBezTo>
                  <a:pt x="42728" y="78400"/>
                  <a:pt x="36579" y="64729"/>
                  <a:pt x="25637" y="55611"/>
                </a:cubicBezTo>
                <a:cubicBezTo>
                  <a:pt x="18717" y="49844"/>
                  <a:pt x="0" y="56073"/>
                  <a:pt x="0" y="47065"/>
                </a:cubicBezTo>
                <a:cubicBezTo>
                  <a:pt x="0" y="36794"/>
                  <a:pt x="15611" y="32202"/>
                  <a:pt x="25637" y="29974"/>
                </a:cubicBezTo>
                <a:cubicBezTo>
                  <a:pt x="42322" y="26266"/>
                  <a:pt x="37031" y="42792"/>
                  <a:pt x="51274" y="3851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>
            <a:off x="5823434" y="4426721"/>
            <a:ext cx="76978" cy="79762"/>
          </a:xfrm>
          <a:custGeom>
            <a:avLst/>
            <a:gdLst>
              <a:gd name="connsiteX0" fmla="*/ 21889 w 76978"/>
              <a:gd name="connsiteY0" fmla="*/ 76913 h 79762"/>
              <a:gd name="connsiteX1" fmla="*/ 4798 w 76978"/>
              <a:gd name="connsiteY1" fmla="*/ 51275 h 79762"/>
              <a:gd name="connsiteX2" fmla="*/ 38981 w 76978"/>
              <a:gd name="connsiteY2" fmla="*/ 0 h 79762"/>
              <a:gd name="connsiteX3" fmla="*/ 73164 w 76978"/>
              <a:gd name="connsiteY3" fmla="*/ 17092 h 79762"/>
              <a:gd name="connsiteX4" fmla="*/ 56073 w 76978"/>
              <a:gd name="connsiteY4" fmla="*/ 42729 h 79762"/>
              <a:gd name="connsiteX5" fmla="*/ 21889 w 76978"/>
              <a:gd name="connsiteY5" fmla="*/ 68367 h 79762"/>
              <a:gd name="connsiteX6" fmla="*/ 21889 w 76978"/>
              <a:gd name="connsiteY6" fmla="*/ 76913 h 7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978" h="79762">
                <a:moveTo>
                  <a:pt x="21889" y="76913"/>
                </a:moveTo>
                <a:cubicBezTo>
                  <a:pt x="19041" y="74064"/>
                  <a:pt x="6250" y="61443"/>
                  <a:pt x="4798" y="51275"/>
                </a:cubicBezTo>
                <a:cubicBezTo>
                  <a:pt x="0" y="17685"/>
                  <a:pt x="17419" y="14375"/>
                  <a:pt x="38981" y="0"/>
                </a:cubicBezTo>
                <a:cubicBezTo>
                  <a:pt x="50375" y="5697"/>
                  <a:pt x="68433" y="5264"/>
                  <a:pt x="73164" y="17092"/>
                </a:cubicBezTo>
                <a:cubicBezTo>
                  <a:pt x="76978" y="26628"/>
                  <a:pt x="63335" y="35467"/>
                  <a:pt x="56073" y="42729"/>
                </a:cubicBezTo>
                <a:cubicBezTo>
                  <a:pt x="46001" y="52801"/>
                  <a:pt x="34102" y="61039"/>
                  <a:pt x="21889" y="68367"/>
                </a:cubicBezTo>
                <a:cubicBezTo>
                  <a:pt x="19447" y="69832"/>
                  <a:pt x="24737" y="79762"/>
                  <a:pt x="21889" y="7691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143636" y="4429132"/>
            <a:ext cx="35719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с двумя вырезанными соседними углами 46"/>
          <p:cNvSpPr/>
          <p:nvPr/>
        </p:nvSpPr>
        <p:spPr>
          <a:xfrm>
            <a:off x="6215074" y="4214818"/>
            <a:ext cx="214314" cy="214314"/>
          </a:xfrm>
          <a:prstGeom prst="snip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 rot="19487273">
            <a:off x="788933" y="4523906"/>
            <a:ext cx="920469" cy="3030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олилиния 48"/>
          <p:cNvSpPr/>
          <p:nvPr/>
        </p:nvSpPr>
        <p:spPr>
          <a:xfrm>
            <a:off x="820555" y="4917785"/>
            <a:ext cx="128028" cy="141325"/>
          </a:xfrm>
          <a:custGeom>
            <a:avLst/>
            <a:gdLst>
              <a:gd name="connsiteX0" fmla="*/ 59662 w 128028"/>
              <a:gd name="connsiteY0" fmla="*/ 13138 h 141325"/>
              <a:gd name="connsiteX1" fmla="*/ 51116 w 128028"/>
              <a:gd name="connsiteY1" fmla="*/ 141325 h 141325"/>
              <a:gd name="connsiteX2" fmla="*/ 76753 w 128028"/>
              <a:gd name="connsiteY2" fmla="*/ 115688 h 141325"/>
              <a:gd name="connsiteX3" fmla="*/ 85299 w 128028"/>
              <a:gd name="connsiteY3" fmla="*/ 81505 h 141325"/>
              <a:gd name="connsiteX4" fmla="*/ 110937 w 128028"/>
              <a:gd name="connsiteY4" fmla="*/ 47322 h 141325"/>
              <a:gd name="connsiteX5" fmla="*/ 119482 w 128028"/>
              <a:gd name="connsiteY5" fmla="*/ 21684 h 141325"/>
              <a:gd name="connsiteX6" fmla="*/ 128028 w 128028"/>
              <a:gd name="connsiteY6" fmla="*/ 21684 h 141325"/>
              <a:gd name="connsiteX7" fmla="*/ 128028 w 128028"/>
              <a:gd name="connsiteY7" fmla="*/ 21684 h 141325"/>
              <a:gd name="connsiteX8" fmla="*/ 110937 w 128028"/>
              <a:gd name="connsiteY8" fmla="*/ 4593 h 14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028" h="141325">
                <a:moveTo>
                  <a:pt x="59662" y="13138"/>
                </a:moveTo>
                <a:cubicBezTo>
                  <a:pt x="21657" y="127153"/>
                  <a:pt x="0" y="90209"/>
                  <a:pt x="51116" y="141325"/>
                </a:cubicBezTo>
                <a:cubicBezTo>
                  <a:pt x="59662" y="132779"/>
                  <a:pt x="70757" y="126181"/>
                  <a:pt x="76753" y="115688"/>
                </a:cubicBezTo>
                <a:cubicBezTo>
                  <a:pt x="82580" y="105490"/>
                  <a:pt x="80046" y="92010"/>
                  <a:pt x="85299" y="81505"/>
                </a:cubicBezTo>
                <a:cubicBezTo>
                  <a:pt x="91669" y="68766"/>
                  <a:pt x="102391" y="58716"/>
                  <a:pt x="110937" y="47322"/>
                </a:cubicBezTo>
                <a:cubicBezTo>
                  <a:pt x="87276" y="0"/>
                  <a:pt x="83556" y="12702"/>
                  <a:pt x="119482" y="21684"/>
                </a:cubicBezTo>
                <a:cubicBezTo>
                  <a:pt x="122246" y="22375"/>
                  <a:pt x="125179" y="21684"/>
                  <a:pt x="128028" y="21684"/>
                </a:cubicBezTo>
                <a:lnTo>
                  <a:pt x="128028" y="21684"/>
                </a:lnTo>
                <a:lnTo>
                  <a:pt x="110937" y="4593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49"/>
          <p:cNvSpPr/>
          <p:nvPr/>
        </p:nvSpPr>
        <p:spPr>
          <a:xfrm>
            <a:off x="7215206" y="3643314"/>
            <a:ext cx="895088" cy="1092010"/>
          </a:xfrm>
          <a:custGeom>
            <a:avLst/>
            <a:gdLst>
              <a:gd name="connsiteX0" fmla="*/ 185787 w 895088"/>
              <a:gd name="connsiteY0" fmla="*/ 182258 h 1092010"/>
              <a:gd name="connsiteX1" fmla="*/ 211425 w 895088"/>
              <a:gd name="connsiteY1" fmla="*/ 199349 h 1092010"/>
              <a:gd name="connsiteX2" fmla="*/ 288337 w 895088"/>
              <a:gd name="connsiteY2" fmla="*/ 276261 h 1092010"/>
              <a:gd name="connsiteX3" fmla="*/ 296882 w 895088"/>
              <a:gd name="connsiteY3" fmla="*/ 301899 h 1092010"/>
              <a:gd name="connsiteX4" fmla="*/ 271245 w 895088"/>
              <a:gd name="connsiteY4" fmla="*/ 310445 h 1092010"/>
              <a:gd name="connsiteX5" fmla="*/ 228516 w 895088"/>
              <a:gd name="connsiteY5" fmla="*/ 336082 h 1092010"/>
              <a:gd name="connsiteX6" fmla="*/ 202879 w 895088"/>
              <a:gd name="connsiteY6" fmla="*/ 353174 h 1092010"/>
              <a:gd name="connsiteX7" fmla="*/ 177241 w 895088"/>
              <a:gd name="connsiteY7" fmla="*/ 378811 h 1092010"/>
              <a:gd name="connsiteX8" fmla="*/ 143058 w 895088"/>
              <a:gd name="connsiteY8" fmla="*/ 395903 h 1092010"/>
              <a:gd name="connsiteX9" fmla="*/ 108875 w 895088"/>
              <a:gd name="connsiteY9" fmla="*/ 421540 h 1092010"/>
              <a:gd name="connsiteX10" fmla="*/ 91783 w 895088"/>
              <a:gd name="connsiteY10" fmla="*/ 455723 h 1092010"/>
              <a:gd name="connsiteX11" fmla="*/ 74692 w 895088"/>
              <a:gd name="connsiteY11" fmla="*/ 506998 h 1092010"/>
              <a:gd name="connsiteX12" fmla="*/ 40509 w 895088"/>
              <a:gd name="connsiteY12" fmla="*/ 660822 h 1092010"/>
              <a:gd name="connsiteX13" fmla="*/ 14871 w 895088"/>
              <a:gd name="connsiteY13" fmla="*/ 780463 h 1092010"/>
              <a:gd name="connsiteX14" fmla="*/ 31963 w 895088"/>
              <a:gd name="connsiteY14" fmla="*/ 806101 h 1092010"/>
              <a:gd name="connsiteX15" fmla="*/ 49054 w 895088"/>
              <a:gd name="connsiteY15" fmla="*/ 883013 h 1092010"/>
              <a:gd name="connsiteX16" fmla="*/ 66146 w 895088"/>
              <a:gd name="connsiteY16" fmla="*/ 908650 h 1092010"/>
              <a:gd name="connsiteX17" fmla="*/ 100329 w 895088"/>
              <a:gd name="connsiteY17" fmla="*/ 959925 h 1092010"/>
              <a:gd name="connsiteX18" fmla="*/ 125967 w 895088"/>
              <a:gd name="connsiteY18" fmla="*/ 1011200 h 1092010"/>
              <a:gd name="connsiteX19" fmla="*/ 194333 w 895088"/>
              <a:gd name="connsiteY19" fmla="*/ 1045383 h 1092010"/>
              <a:gd name="connsiteX20" fmla="*/ 254154 w 895088"/>
              <a:gd name="connsiteY20" fmla="*/ 1088112 h 1092010"/>
              <a:gd name="connsiteX21" fmla="*/ 279791 w 895088"/>
              <a:gd name="connsiteY21" fmla="*/ 1071020 h 1092010"/>
              <a:gd name="connsiteX22" fmla="*/ 356703 w 895088"/>
              <a:gd name="connsiteY22" fmla="*/ 1036837 h 1092010"/>
              <a:gd name="connsiteX23" fmla="*/ 382340 w 895088"/>
              <a:gd name="connsiteY23" fmla="*/ 1019746 h 1092010"/>
              <a:gd name="connsiteX24" fmla="*/ 484890 w 895088"/>
              <a:gd name="connsiteY24" fmla="*/ 1036837 h 1092010"/>
              <a:gd name="connsiteX25" fmla="*/ 527619 w 895088"/>
              <a:gd name="connsiteY25" fmla="*/ 1053929 h 1092010"/>
              <a:gd name="connsiteX26" fmla="*/ 561802 w 895088"/>
              <a:gd name="connsiteY26" fmla="*/ 1062475 h 1092010"/>
              <a:gd name="connsiteX27" fmla="*/ 613077 w 895088"/>
              <a:gd name="connsiteY27" fmla="*/ 1079566 h 1092010"/>
              <a:gd name="connsiteX28" fmla="*/ 638714 w 895088"/>
              <a:gd name="connsiteY28" fmla="*/ 1088112 h 1092010"/>
              <a:gd name="connsiteX29" fmla="*/ 715626 w 895088"/>
              <a:gd name="connsiteY29" fmla="*/ 1071020 h 1092010"/>
              <a:gd name="connsiteX30" fmla="*/ 741264 w 895088"/>
              <a:gd name="connsiteY30" fmla="*/ 1036837 h 1092010"/>
              <a:gd name="connsiteX31" fmla="*/ 766901 w 895088"/>
              <a:gd name="connsiteY31" fmla="*/ 1019746 h 1092010"/>
              <a:gd name="connsiteX32" fmla="*/ 801084 w 895088"/>
              <a:gd name="connsiteY32" fmla="*/ 994108 h 1092010"/>
              <a:gd name="connsiteX33" fmla="*/ 826722 w 895088"/>
              <a:gd name="connsiteY33" fmla="*/ 968471 h 1092010"/>
              <a:gd name="connsiteX34" fmla="*/ 860905 w 895088"/>
              <a:gd name="connsiteY34" fmla="*/ 917196 h 1092010"/>
              <a:gd name="connsiteX35" fmla="*/ 877996 w 895088"/>
              <a:gd name="connsiteY35" fmla="*/ 865921 h 1092010"/>
              <a:gd name="connsiteX36" fmla="*/ 895088 w 895088"/>
              <a:gd name="connsiteY36" fmla="*/ 797555 h 1092010"/>
              <a:gd name="connsiteX37" fmla="*/ 877996 w 895088"/>
              <a:gd name="connsiteY37" fmla="*/ 660822 h 1092010"/>
              <a:gd name="connsiteX38" fmla="*/ 869451 w 895088"/>
              <a:gd name="connsiteY38" fmla="*/ 601002 h 1092010"/>
              <a:gd name="connsiteX39" fmla="*/ 835268 w 895088"/>
              <a:gd name="connsiteY39" fmla="*/ 498452 h 1092010"/>
              <a:gd name="connsiteX40" fmla="*/ 766901 w 895088"/>
              <a:gd name="connsiteY40" fmla="*/ 421540 h 1092010"/>
              <a:gd name="connsiteX41" fmla="*/ 707081 w 895088"/>
              <a:gd name="connsiteY41" fmla="*/ 361719 h 1092010"/>
              <a:gd name="connsiteX42" fmla="*/ 689989 w 895088"/>
              <a:gd name="connsiteY42" fmla="*/ 327536 h 1092010"/>
              <a:gd name="connsiteX43" fmla="*/ 604531 w 895088"/>
              <a:gd name="connsiteY43" fmla="*/ 293353 h 1092010"/>
              <a:gd name="connsiteX44" fmla="*/ 570348 w 895088"/>
              <a:gd name="connsiteY44" fmla="*/ 276261 h 1092010"/>
              <a:gd name="connsiteX45" fmla="*/ 587439 w 895088"/>
              <a:gd name="connsiteY45" fmla="*/ 199349 h 1092010"/>
              <a:gd name="connsiteX46" fmla="*/ 595985 w 895088"/>
              <a:gd name="connsiteY46" fmla="*/ 173712 h 1092010"/>
              <a:gd name="connsiteX47" fmla="*/ 613077 w 895088"/>
              <a:gd name="connsiteY47" fmla="*/ 105346 h 1092010"/>
              <a:gd name="connsiteX48" fmla="*/ 587439 w 895088"/>
              <a:gd name="connsiteY48" fmla="*/ 11342 h 1092010"/>
              <a:gd name="connsiteX49" fmla="*/ 544711 w 895088"/>
              <a:gd name="connsiteY49" fmla="*/ 19888 h 1092010"/>
              <a:gd name="connsiteX50" fmla="*/ 484890 w 895088"/>
              <a:gd name="connsiteY50" fmla="*/ 36979 h 1092010"/>
              <a:gd name="connsiteX51" fmla="*/ 450707 w 895088"/>
              <a:gd name="connsiteY51" fmla="*/ 62617 h 1092010"/>
              <a:gd name="connsiteX52" fmla="*/ 399432 w 895088"/>
              <a:gd name="connsiteY52" fmla="*/ 79708 h 1092010"/>
              <a:gd name="connsiteX53" fmla="*/ 373795 w 895088"/>
              <a:gd name="connsiteY53" fmla="*/ 45525 h 1092010"/>
              <a:gd name="connsiteX54" fmla="*/ 262699 w 895088"/>
              <a:gd name="connsiteY54" fmla="*/ 36979 h 1092010"/>
              <a:gd name="connsiteX55" fmla="*/ 202879 w 895088"/>
              <a:gd name="connsiteY55" fmla="*/ 79708 h 1092010"/>
              <a:gd name="connsiteX56" fmla="*/ 160150 w 895088"/>
              <a:gd name="connsiteY56" fmla="*/ 122437 h 1092010"/>
              <a:gd name="connsiteX57" fmla="*/ 143058 w 895088"/>
              <a:gd name="connsiteY57" fmla="*/ 148075 h 1092010"/>
              <a:gd name="connsiteX58" fmla="*/ 185787 w 895088"/>
              <a:gd name="connsiteY58" fmla="*/ 190803 h 1092010"/>
              <a:gd name="connsiteX59" fmla="*/ 185787 w 895088"/>
              <a:gd name="connsiteY59" fmla="*/ 182258 h 109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95088" h="1092010">
                <a:moveTo>
                  <a:pt x="185787" y="182258"/>
                </a:moveTo>
                <a:cubicBezTo>
                  <a:pt x="190060" y="183682"/>
                  <a:pt x="204162" y="192086"/>
                  <a:pt x="211425" y="199349"/>
                </a:cubicBezTo>
                <a:cubicBezTo>
                  <a:pt x="298363" y="286287"/>
                  <a:pt x="229513" y="237047"/>
                  <a:pt x="288337" y="276261"/>
                </a:cubicBezTo>
                <a:cubicBezTo>
                  <a:pt x="291185" y="284807"/>
                  <a:pt x="300911" y="293842"/>
                  <a:pt x="296882" y="301899"/>
                </a:cubicBezTo>
                <a:cubicBezTo>
                  <a:pt x="292854" y="309956"/>
                  <a:pt x="279302" y="306417"/>
                  <a:pt x="271245" y="310445"/>
                </a:cubicBezTo>
                <a:cubicBezTo>
                  <a:pt x="256389" y="317873"/>
                  <a:pt x="242601" y="327279"/>
                  <a:pt x="228516" y="336082"/>
                </a:cubicBezTo>
                <a:cubicBezTo>
                  <a:pt x="219806" y="341526"/>
                  <a:pt x="210769" y="346599"/>
                  <a:pt x="202879" y="353174"/>
                </a:cubicBezTo>
                <a:cubicBezTo>
                  <a:pt x="193595" y="360911"/>
                  <a:pt x="187076" y="371786"/>
                  <a:pt x="177241" y="378811"/>
                </a:cubicBezTo>
                <a:cubicBezTo>
                  <a:pt x="166875" y="386216"/>
                  <a:pt x="153861" y="389151"/>
                  <a:pt x="143058" y="395903"/>
                </a:cubicBezTo>
                <a:cubicBezTo>
                  <a:pt x="130980" y="403452"/>
                  <a:pt x="120269" y="412994"/>
                  <a:pt x="108875" y="421540"/>
                </a:cubicBezTo>
                <a:cubicBezTo>
                  <a:pt x="103178" y="432934"/>
                  <a:pt x="96514" y="443895"/>
                  <a:pt x="91783" y="455723"/>
                </a:cubicBezTo>
                <a:cubicBezTo>
                  <a:pt x="85092" y="472451"/>
                  <a:pt x="79641" y="489675"/>
                  <a:pt x="74692" y="506998"/>
                </a:cubicBezTo>
                <a:cubicBezTo>
                  <a:pt x="56696" y="569986"/>
                  <a:pt x="54612" y="593835"/>
                  <a:pt x="40509" y="660822"/>
                </a:cubicBezTo>
                <a:cubicBezTo>
                  <a:pt x="0" y="853238"/>
                  <a:pt x="39776" y="655942"/>
                  <a:pt x="14871" y="780463"/>
                </a:cubicBezTo>
                <a:cubicBezTo>
                  <a:pt x="20568" y="789009"/>
                  <a:pt x="27917" y="796660"/>
                  <a:pt x="31963" y="806101"/>
                </a:cubicBezTo>
                <a:cubicBezTo>
                  <a:pt x="45105" y="836765"/>
                  <a:pt x="36879" y="850546"/>
                  <a:pt x="49054" y="883013"/>
                </a:cubicBezTo>
                <a:cubicBezTo>
                  <a:pt x="52660" y="892630"/>
                  <a:pt x="60449" y="900104"/>
                  <a:pt x="66146" y="908650"/>
                </a:cubicBezTo>
                <a:cubicBezTo>
                  <a:pt x="87306" y="993289"/>
                  <a:pt x="56067" y="900909"/>
                  <a:pt x="100329" y="959925"/>
                </a:cubicBezTo>
                <a:cubicBezTo>
                  <a:pt x="111794" y="975212"/>
                  <a:pt x="114501" y="995913"/>
                  <a:pt x="125967" y="1011200"/>
                </a:cubicBezTo>
                <a:cubicBezTo>
                  <a:pt x="136938" y="1025828"/>
                  <a:pt x="183038" y="1040865"/>
                  <a:pt x="194333" y="1045383"/>
                </a:cubicBezTo>
                <a:cubicBezTo>
                  <a:pt x="203511" y="1054561"/>
                  <a:pt x="230768" y="1092010"/>
                  <a:pt x="254154" y="1088112"/>
                </a:cubicBezTo>
                <a:cubicBezTo>
                  <a:pt x="264285" y="1086423"/>
                  <a:pt x="270874" y="1076116"/>
                  <a:pt x="279791" y="1071020"/>
                </a:cubicBezTo>
                <a:cubicBezTo>
                  <a:pt x="343202" y="1034785"/>
                  <a:pt x="283472" y="1073452"/>
                  <a:pt x="356703" y="1036837"/>
                </a:cubicBezTo>
                <a:cubicBezTo>
                  <a:pt x="365889" y="1032244"/>
                  <a:pt x="373794" y="1025443"/>
                  <a:pt x="382340" y="1019746"/>
                </a:cubicBezTo>
                <a:cubicBezTo>
                  <a:pt x="401408" y="1022470"/>
                  <a:pt x="462165" y="1030019"/>
                  <a:pt x="484890" y="1036837"/>
                </a:cubicBezTo>
                <a:cubicBezTo>
                  <a:pt x="499583" y="1041245"/>
                  <a:pt x="513066" y="1049078"/>
                  <a:pt x="527619" y="1053929"/>
                </a:cubicBezTo>
                <a:cubicBezTo>
                  <a:pt x="538761" y="1057643"/>
                  <a:pt x="550552" y="1059100"/>
                  <a:pt x="561802" y="1062475"/>
                </a:cubicBezTo>
                <a:cubicBezTo>
                  <a:pt x="579058" y="1067652"/>
                  <a:pt x="595985" y="1073869"/>
                  <a:pt x="613077" y="1079566"/>
                </a:cubicBezTo>
                <a:lnTo>
                  <a:pt x="638714" y="1088112"/>
                </a:lnTo>
                <a:cubicBezTo>
                  <a:pt x="664351" y="1082415"/>
                  <a:pt x="692136" y="1082765"/>
                  <a:pt x="715626" y="1071020"/>
                </a:cubicBezTo>
                <a:cubicBezTo>
                  <a:pt x="728365" y="1064650"/>
                  <a:pt x="731193" y="1046908"/>
                  <a:pt x="741264" y="1036837"/>
                </a:cubicBezTo>
                <a:cubicBezTo>
                  <a:pt x="748526" y="1029575"/>
                  <a:pt x="758544" y="1025716"/>
                  <a:pt x="766901" y="1019746"/>
                </a:cubicBezTo>
                <a:cubicBezTo>
                  <a:pt x="778491" y="1011467"/>
                  <a:pt x="790270" y="1003377"/>
                  <a:pt x="801084" y="994108"/>
                </a:cubicBezTo>
                <a:cubicBezTo>
                  <a:pt x="810260" y="986243"/>
                  <a:pt x="819302" y="978011"/>
                  <a:pt x="826722" y="968471"/>
                </a:cubicBezTo>
                <a:cubicBezTo>
                  <a:pt x="839333" y="952257"/>
                  <a:pt x="860905" y="917196"/>
                  <a:pt x="860905" y="917196"/>
                </a:cubicBezTo>
                <a:cubicBezTo>
                  <a:pt x="866602" y="900104"/>
                  <a:pt x="873047" y="883244"/>
                  <a:pt x="877996" y="865921"/>
                </a:cubicBezTo>
                <a:cubicBezTo>
                  <a:pt x="884449" y="843335"/>
                  <a:pt x="895088" y="797555"/>
                  <a:pt x="895088" y="797555"/>
                </a:cubicBezTo>
                <a:cubicBezTo>
                  <a:pt x="889391" y="751977"/>
                  <a:pt x="883937" y="706369"/>
                  <a:pt x="877996" y="660822"/>
                </a:cubicBezTo>
                <a:cubicBezTo>
                  <a:pt x="875391" y="640849"/>
                  <a:pt x="873401" y="620753"/>
                  <a:pt x="869451" y="601002"/>
                </a:cubicBezTo>
                <a:cubicBezTo>
                  <a:pt x="862306" y="565278"/>
                  <a:pt x="855794" y="529241"/>
                  <a:pt x="835268" y="498452"/>
                </a:cubicBezTo>
                <a:cubicBezTo>
                  <a:pt x="771586" y="402930"/>
                  <a:pt x="831148" y="504144"/>
                  <a:pt x="766901" y="421540"/>
                </a:cubicBezTo>
                <a:cubicBezTo>
                  <a:pt x="719101" y="360083"/>
                  <a:pt x="768092" y="392225"/>
                  <a:pt x="707081" y="361719"/>
                </a:cubicBezTo>
                <a:cubicBezTo>
                  <a:pt x="701384" y="350325"/>
                  <a:pt x="700589" y="334602"/>
                  <a:pt x="689989" y="327536"/>
                </a:cubicBezTo>
                <a:cubicBezTo>
                  <a:pt x="664461" y="310518"/>
                  <a:pt x="631972" y="307074"/>
                  <a:pt x="604531" y="293353"/>
                </a:cubicBezTo>
                <a:lnTo>
                  <a:pt x="570348" y="276261"/>
                </a:lnTo>
                <a:cubicBezTo>
                  <a:pt x="576219" y="246904"/>
                  <a:pt x="579397" y="227498"/>
                  <a:pt x="587439" y="199349"/>
                </a:cubicBezTo>
                <a:cubicBezTo>
                  <a:pt x="589914" y="190688"/>
                  <a:pt x="593615" y="182403"/>
                  <a:pt x="595985" y="173712"/>
                </a:cubicBezTo>
                <a:cubicBezTo>
                  <a:pt x="602166" y="151050"/>
                  <a:pt x="613077" y="105346"/>
                  <a:pt x="613077" y="105346"/>
                </a:cubicBezTo>
                <a:cubicBezTo>
                  <a:pt x="604531" y="74011"/>
                  <a:pt x="607728" y="36704"/>
                  <a:pt x="587439" y="11342"/>
                </a:cubicBezTo>
                <a:cubicBezTo>
                  <a:pt x="578365" y="0"/>
                  <a:pt x="558890" y="16737"/>
                  <a:pt x="544711" y="19888"/>
                </a:cubicBezTo>
                <a:cubicBezTo>
                  <a:pt x="512508" y="27044"/>
                  <a:pt x="513448" y="27459"/>
                  <a:pt x="484890" y="36979"/>
                </a:cubicBezTo>
                <a:cubicBezTo>
                  <a:pt x="473496" y="45525"/>
                  <a:pt x="463446" y="56247"/>
                  <a:pt x="450707" y="62617"/>
                </a:cubicBezTo>
                <a:cubicBezTo>
                  <a:pt x="434593" y="70674"/>
                  <a:pt x="399432" y="79708"/>
                  <a:pt x="399432" y="79708"/>
                </a:cubicBezTo>
                <a:cubicBezTo>
                  <a:pt x="390886" y="68314"/>
                  <a:pt x="386299" y="52345"/>
                  <a:pt x="373795" y="45525"/>
                </a:cubicBezTo>
                <a:cubicBezTo>
                  <a:pt x="324018" y="18374"/>
                  <a:pt x="308254" y="27868"/>
                  <a:pt x="262699" y="36979"/>
                </a:cubicBezTo>
                <a:cubicBezTo>
                  <a:pt x="248145" y="46682"/>
                  <a:pt x="213475" y="69112"/>
                  <a:pt x="202879" y="79708"/>
                </a:cubicBezTo>
                <a:cubicBezTo>
                  <a:pt x="145908" y="136679"/>
                  <a:pt x="228514" y="76862"/>
                  <a:pt x="160150" y="122437"/>
                </a:cubicBezTo>
                <a:cubicBezTo>
                  <a:pt x="154453" y="130983"/>
                  <a:pt x="143058" y="137804"/>
                  <a:pt x="143058" y="148075"/>
                </a:cubicBezTo>
                <a:cubicBezTo>
                  <a:pt x="143058" y="163267"/>
                  <a:pt x="174393" y="187005"/>
                  <a:pt x="185787" y="190803"/>
                </a:cubicBezTo>
                <a:cubicBezTo>
                  <a:pt x="193894" y="193505"/>
                  <a:pt x="181514" y="180834"/>
                  <a:pt x="185787" y="18225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Куб 50"/>
          <p:cNvSpPr/>
          <p:nvPr/>
        </p:nvSpPr>
        <p:spPr>
          <a:xfrm>
            <a:off x="7143768" y="4786322"/>
            <a:ext cx="1357322" cy="428628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4071934" y="1928802"/>
            <a:ext cx="500066" cy="3571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642910" y="2714620"/>
            <a:ext cx="1857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ФРУКТЫ</a:t>
            </a:r>
            <a:endParaRPr lang="ru-RU" sz="12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928926" y="2714620"/>
            <a:ext cx="1785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КУРЫ, ЯЙЦА</a:t>
            </a:r>
            <a:endParaRPr lang="ru-RU" sz="14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929190" y="2714620"/>
            <a:ext cx="1714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ХЛЕБ</a:t>
            </a:r>
            <a:endParaRPr lang="ru-RU" sz="14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29454" y="2714620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КОНФЕТЫ</a:t>
            </a:r>
            <a:endParaRPr lang="ru-RU" sz="14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14348" y="5643578"/>
            <a:ext cx="1857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ОВОЩИ</a:t>
            </a:r>
            <a:endParaRPr lang="ru-RU" sz="14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928926" y="5643578"/>
            <a:ext cx="192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КОЛБАСА</a:t>
            </a:r>
            <a:endParaRPr lang="ru-RU" sz="14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072066" y="5643578"/>
            <a:ext cx="1714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СЫР, МОЛОКО</a:t>
            </a:r>
            <a:endParaRPr lang="ru-RU" sz="14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929455" y="5643578"/>
            <a:ext cx="1714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МАКАРОНЫ, МУКА</a:t>
            </a:r>
            <a:endParaRPr lang="ru-RU" sz="14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729" y="357166"/>
            <a:ext cx="64294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>
                <a:gd name="adj1" fmla="val 12500"/>
                <a:gd name="adj2" fmla="val 411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МЯЧ ПО КРУГУ</a:t>
            </a:r>
            <a:endParaRPr lang="ru-RU" sz="4800" b="1" cap="none" spc="0" dirty="0">
              <a:ln w="1143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57298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КОЛЛЕКТИВНАЯ ИГРА</a:t>
            </a:r>
            <a:endParaRPr lang="ru-RU" sz="1100" b="1" i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2071678"/>
            <a:ext cx="50720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u="sng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ЦЕЛЬ.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АКТУАЛИЗАЦИЯ СЛОВАРЯ ПО ТЕМЕ «ЗДОРОВОЕ ПИТАНИЕ».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ФОРМИРОВАНИЕ КООРДИНАЦИИ ДВИЖЕНИЯ И РЕЧИ.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ОТРАБОТКА ПРОСТОГО ПРЕДЛОЖЕНИЯ ПРИ ИГРЕ, ВЫПОЛНЕНИЯ ОПРЕДЕЛЕННЫХ ПРАВИЛ.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РАЗВИТИЕ ВНИМАНИЯ, ПАМЯТИ И ОБРАЗНОГО МЫШЛЕНИЯ.</a:t>
            </a:r>
          </a:p>
          <a:p>
            <a:pPr>
              <a:buFont typeface="Wingdings" pitchFamily="2" charset="2"/>
              <a:buChar char="q"/>
            </a:pPr>
            <a:endParaRPr lang="ru-RU" sz="1200" b="1" dirty="0" smtClean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r>
              <a:rPr lang="ru-RU" sz="1600" b="1" i="1" u="sng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ПРАВИЛА.</a:t>
            </a:r>
          </a:p>
          <a:p>
            <a:pPr marL="342900" indent="-342900">
              <a:buAutoNum type="arabicPeriod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ДЕТИ ОБРАЗУЮТ КРУГ И ПОД МУЗЫКУ ПЕРЕДАЮТ МЯЧ ПО КРУГУ.</a:t>
            </a:r>
          </a:p>
          <a:p>
            <a:pPr marL="342900" indent="-342900">
              <a:buAutoNum type="arabicPeriod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МУЗЫКА ОСТАНАВЛИВАЕТСЯ. ТОТ., У КОГО ОСТАЕТСЯ МЯЧ, ОТВЕЧАЕТ НА ВОПРОС: «ЧТО ТЫ ЛЮБИШЬ КУШАТЬ?»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endParaRPr lang="ru-RU" sz="1400" b="1" dirty="0" smtClean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buFont typeface="Wingdings" pitchFamily="2" charset="2"/>
              <a:buChar char="q"/>
            </a:pPr>
            <a:endParaRPr lang="ru-RU" sz="14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6" name="Picture 2" descr="http://m.foto.radikal.ru/0705/cf/ab8aa456902c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85720" y="5572140"/>
            <a:ext cx="4357718" cy="928694"/>
          </a:xfrm>
          <a:prstGeom prst="rect">
            <a:avLst/>
          </a:prstGeom>
          <a:noFill/>
        </p:spPr>
      </p:pic>
      <p:pic>
        <p:nvPicPr>
          <p:cNvPr id="7" name="Picture 2" descr="http://m.foto.radikal.ru/0705/cf/ab8aa456902c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00562" y="5643578"/>
            <a:ext cx="4357718" cy="928694"/>
          </a:xfrm>
          <a:prstGeom prst="rect">
            <a:avLst/>
          </a:prstGeom>
          <a:noFill/>
        </p:spPr>
      </p:pic>
      <p:pic>
        <p:nvPicPr>
          <p:cNvPr id="8" name="Picture 2" descr="http://i057.radikal.ru/1006/5a/5faeb28f44a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715008" y="2000240"/>
            <a:ext cx="2747954" cy="3363008"/>
          </a:xfrm>
          <a:prstGeom prst="rect">
            <a:avLst/>
          </a:prstGeom>
          <a:noFill/>
        </p:spPr>
      </p:pic>
      <p:pic>
        <p:nvPicPr>
          <p:cNvPr id="16386" name="Picture 2" descr="http://lenagold.narod.ru/fon/clipart/m/mach/mach0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572264" y="4500570"/>
            <a:ext cx="982049" cy="94182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3"/>
          <p:cNvSpPr txBox="1">
            <a:spLocks noChangeArrowheads="1"/>
          </p:cNvSpPr>
          <p:nvPr/>
        </p:nvSpPr>
        <p:spPr bwMode="auto">
          <a:xfrm>
            <a:off x="3071802" y="1285860"/>
            <a:ext cx="5561023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i="1" u="sng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ЦЕЛЬ.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АКТУАЛИЗАЦИЯ СЛОВАРЯ ПО ТЕМЕ «ПРОДУКТЫ ПИТАНИЯ И ЕДА».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СЛОВООБРАЗОВАНИЕ: ПРИЛАГАТЕЛЬНЫЕ ( СЛОВА – «ПРИЗНАКИ»)</a:t>
            </a:r>
          </a:p>
          <a:p>
            <a:r>
              <a:rPr lang="ru-RU" sz="1200" b="1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ОТ СУЩЕСТВИТЕЛЬНЫХ.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АКТИВИЗАЦИЯ ПРЕДЛОГОВ </a:t>
            </a:r>
            <a:r>
              <a:rPr lang="ru-RU" sz="1600" b="1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В</a:t>
            </a:r>
            <a:r>
              <a:rPr lang="ru-RU" sz="1200" b="1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И </a:t>
            </a:r>
            <a:r>
              <a:rPr lang="ru-RU" sz="1600" b="1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НА</a:t>
            </a:r>
            <a:r>
              <a:rPr lang="ru-RU" sz="1200" b="1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В ПРЕДЛОЖЕНИЯХ С ОПОРОЙ НА КАРТИНКИ И СХЕМЫ ПРЕДЛОГОВ.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АКТИВИЗАЦИЯ ПРЕДЛОЖНО-ПАДЕЖНОЙ КОНСТРУКЦИИ </a:t>
            </a:r>
          </a:p>
          <a:p>
            <a:r>
              <a:rPr lang="ru-RU" sz="1200" b="1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 ПРЕДЛОГ </a:t>
            </a:r>
            <a:r>
              <a:rPr lang="ru-RU" sz="1600" b="1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С</a:t>
            </a:r>
            <a:r>
              <a:rPr lang="ru-RU" sz="1200" b="1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+ СУЩЕСТВИТЕЛЬНОЕ МН.ЧИСЛА ТВОРИТЕЛЬНОГО ПАДЕЖА).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САМОКОНТРОЛЬ ЗА ПРАВИЛЬНЫМ ПРОИЗНОШЕНИЕМ ПОСТАВЛЕННЫХ ЗВУКОВ В РЕЧИ.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РАЗВИТИЕ ЗРИТЕЛЬНОГО И СЛУХОВОГО ВОСПРИЯТИЯ И ВНИМАНИЯ, ПАМЯТИ, РЕЧЕМЫСЛИТЕЛЬНЫХ ОПЕРАЦИЙ</a:t>
            </a: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.</a:t>
            </a:r>
          </a:p>
          <a:p>
            <a:pPr>
              <a:buFont typeface="Wingdings" pitchFamily="2" charset="2"/>
              <a:buChar char="q"/>
            </a:pPr>
            <a:endParaRPr lang="ru-RU" sz="12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endParaRPr lang="ru-RU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Picture 2" descr="http://m.foto.radikal.ru/0705/cf/ab8aa456902c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28596" y="5572140"/>
            <a:ext cx="4143404" cy="928694"/>
          </a:xfrm>
          <a:prstGeom prst="rect">
            <a:avLst/>
          </a:prstGeom>
          <a:noFill/>
        </p:spPr>
      </p:pic>
      <p:pic>
        <p:nvPicPr>
          <p:cNvPr id="5" name="Picture 2" descr="http://m.foto.radikal.ru/0705/cf/ab8aa456902c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429124" y="5572140"/>
            <a:ext cx="4357718" cy="92869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43239" y="3929066"/>
            <a:ext cx="535785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u="sng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ЗАДАНИЕ.</a:t>
            </a:r>
          </a:p>
          <a:p>
            <a:pPr>
              <a:buFont typeface="Wingdings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РАЗОБРАТЬ СХЕМЫ СУЩЕСТВИТЕЛЬНЫХ С ПРЕДЛОГАМИ.</a:t>
            </a:r>
          </a:p>
          <a:p>
            <a:pPr>
              <a:buFont typeface="Wingdings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ПРЕДЛОЖИТЬ СОСТАВИТЬ СЛОВОСОЧЕТАНИЕ С ПРЕДЛОГАМИ («МАЛЕНЬКИЕ» СЛОВА) С ОПОРОЙ НА КАРТИНКУ И ПРЕДЛОЖЕННУЮ СХЕМУ.</a:t>
            </a:r>
          </a:p>
          <a:p>
            <a:pPr>
              <a:buFont typeface="Wingdings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ОБРАЗЕЦ: «СМЕТАНА В ГОРШОЧКЕ», «КАРТОШКА НА ТАРЕЛКЕ» И Т.Д. </a:t>
            </a:r>
            <a:endParaRPr lang="ru-RU" sz="12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6" name="Picture 6" descr="http://s61.radikal.ru/i173/1005/a5/1d51a3fe7e8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85720" y="1643051"/>
            <a:ext cx="2714644" cy="328614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500166" y="357166"/>
            <a:ext cx="6357982" cy="830997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ctr"/>
            <a:r>
              <a:rPr lang="ru-RU" sz="4800" b="1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Bookman Old Style" pitchFamily="18" charset="0"/>
              </a:rPr>
              <a:t>ЧТО ГДЕ ЛЕЖИТ?</a:t>
            </a:r>
            <a:endParaRPr lang="ru-RU" sz="4800" b="1" kern="10" dirty="0">
              <a:ln w="1587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4" descr="eda94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785786" y="1428737"/>
            <a:ext cx="2143140" cy="207170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</p:spPr>
      </p:pic>
      <p:pic>
        <p:nvPicPr>
          <p:cNvPr id="20483" name="Picture 11" descr="eda62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3571868" y="1428736"/>
            <a:ext cx="2000264" cy="207170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</p:spPr>
      </p:pic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3857620" y="214290"/>
            <a:ext cx="914400" cy="914400"/>
          </a:xfrm>
          <a:prstGeom prst="rect">
            <a:avLst/>
          </a:prstGeom>
          <a:solidFill>
            <a:srgbClr val="19F3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0486" name="Oval 7"/>
          <p:cNvSpPr>
            <a:spLocks noChangeArrowheads="1"/>
          </p:cNvSpPr>
          <p:nvPr/>
        </p:nvSpPr>
        <p:spPr bwMode="auto">
          <a:xfrm>
            <a:off x="4071934" y="428604"/>
            <a:ext cx="503238" cy="504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14348" y="3643314"/>
            <a:ext cx="2143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</a:rPr>
              <a:t>СМЕТАНА</a:t>
            </a:r>
            <a:endParaRPr lang="ru-RU" sz="1400" b="1" dirty="0">
              <a:solidFill>
                <a:srgbClr val="0000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0430" y="3643314"/>
            <a:ext cx="2143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</a:rPr>
              <a:t>ТВОРОГ</a:t>
            </a:r>
            <a:endParaRPr lang="ru-RU" sz="1400" b="1" dirty="0">
              <a:solidFill>
                <a:srgbClr val="00000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4342" name="Picture 6" descr="http://lenagold.ru/fon/clipart/e/eda/eda142.jpg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714348" y="4143380"/>
            <a:ext cx="2214578" cy="192882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</p:pic>
      <p:pic>
        <p:nvPicPr>
          <p:cNvPr id="14346" name="Picture 10" descr="http://lenagold.ru/fon/clipart/e/eda/eda219.jpg"/>
          <p:cNvPicPr>
            <a:picLocks noChangeAspect="1" noChangeArrowheads="1"/>
          </p:cNvPicPr>
          <p:nvPr/>
        </p:nvPicPr>
        <p:blipFill>
          <a:blip r:embed="rId5">
            <a:lum bright="-10000" contrast="20000"/>
          </a:blip>
          <a:srcRect/>
          <a:stretch>
            <a:fillRect/>
          </a:stretch>
        </p:blipFill>
        <p:spPr bwMode="auto">
          <a:xfrm>
            <a:off x="6286512" y="4214818"/>
            <a:ext cx="2047876" cy="185738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</p:pic>
      <p:pic>
        <p:nvPicPr>
          <p:cNvPr id="14350" name="Picture 14" descr="http://lenagold.ru/fon/clipart/s/sup/sup074.jpg"/>
          <p:cNvPicPr>
            <a:picLocks noChangeAspect="1" noChangeArrowheads="1"/>
          </p:cNvPicPr>
          <p:nvPr/>
        </p:nvPicPr>
        <p:blipFill>
          <a:blip r:embed="rId6">
            <a:lum bright="-10000" contrast="20000"/>
          </a:blip>
          <a:srcRect/>
          <a:stretch>
            <a:fillRect/>
          </a:stretch>
        </p:blipFill>
        <p:spPr bwMode="auto">
          <a:xfrm>
            <a:off x="3643306" y="4214818"/>
            <a:ext cx="2071702" cy="185738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</p:pic>
      <p:pic>
        <p:nvPicPr>
          <p:cNvPr id="14352" name="Picture 16" descr="http://lenagold.ru/fon/clipart/l/lime/lemon28.jpg"/>
          <p:cNvPicPr>
            <a:picLocks noChangeAspect="1" noChangeArrowheads="1"/>
          </p:cNvPicPr>
          <p:nvPr/>
        </p:nvPicPr>
        <p:blipFill>
          <a:blip r:embed="rId7">
            <a:lum bright="10000" contrast="20000"/>
          </a:blip>
          <a:srcRect/>
          <a:stretch>
            <a:fillRect/>
          </a:stretch>
        </p:blipFill>
        <p:spPr bwMode="auto">
          <a:xfrm>
            <a:off x="6215074" y="1428736"/>
            <a:ext cx="2143140" cy="200026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</p:pic>
      <p:sp>
        <p:nvSpPr>
          <p:cNvPr id="18" name="TextBox 17"/>
          <p:cNvSpPr txBox="1"/>
          <p:nvPr/>
        </p:nvSpPr>
        <p:spPr>
          <a:xfrm>
            <a:off x="6072198" y="3643314"/>
            <a:ext cx="2143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</a:rPr>
              <a:t>ЛИМОНЫ</a:t>
            </a:r>
            <a:endParaRPr lang="ru-RU" sz="1400" b="1" dirty="0">
              <a:solidFill>
                <a:srgbClr val="0000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1472" y="6215082"/>
            <a:ext cx="2357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</a:rPr>
              <a:t>САЛАТ</a:t>
            </a:r>
            <a:endParaRPr lang="ru-RU" sz="1400" b="1" dirty="0">
              <a:solidFill>
                <a:srgbClr val="0000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43306" y="6215082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</a:rPr>
              <a:t>СУП</a:t>
            </a:r>
            <a:endParaRPr lang="ru-RU" sz="1400" b="1" dirty="0">
              <a:solidFill>
                <a:srgbClr val="0000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57950" y="6215082"/>
            <a:ext cx="2000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</a:rPr>
              <a:t>ГОЛУБЦЫ</a:t>
            </a:r>
            <a:endParaRPr lang="ru-RU" sz="1400" b="1" dirty="0">
              <a:solidFill>
                <a:srgbClr val="000000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ChangeArrowheads="1"/>
          </p:cNvSpPr>
          <p:nvPr/>
        </p:nvSpPr>
        <p:spPr bwMode="auto">
          <a:xfrm>
            <a:off x="3857620" y="642918"/>
            <a:ext cx="914400" cy="914400"/>
          </a:xfrm>
          <a:prstGeom prst="rect">
            <a:avLst/>
          </a:prstGeom>
          <a:solidFill>
            <a:srgbClr val="19F3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1506" name="Oval 5"/>
          <p:cNvSpPr>
            <a:spLocks noChangeArrowheads="1"/>
          </p:cNvSpPr>
          <p:nvPr/>
        </p:nvSpPr>
        <p:spPr bwMode="auto">
          <a:xfrm>
            <a:off x="4071934" y="142852"/>
            <a:ext cx="503238" cy="504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pic>
        <p:nvPicPr>
          <p:cNvPr id="21507" name="Picture 8" descr="eda56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714348" y="4286256"/>
            <a:ext cx="2143140" cy="185738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</p:spPr>
      </p:pic>
      <p:pic>
        <p:nvPicPr>
          <p:cNvPr id="21508" name="Picture 4" descr="eda217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3428992" y="4286256"/>
            <a:ext cx="2214578" cy="185738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6215074" y="1714488"/>
            <a:ext cx="2286016" cy="178595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0800000" flipV="1">
            <a:off x="642910" y="6328207"/>
            <a:ext cx="2286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</a:rPr>
              <a:t>ЯИЧНИЦА И ХЛЕБ</a:t>
            </a:r>
            <a:endParaRPr lang="ru-RU" sz="1400" b="1" dirty="0">
              <a:solidFill>
                <a:srgbClr val="0000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8992" y="6357958"/>
            <a:ext cx="2500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</a:rPr>
              <a:t>КОТЛЕТЫ И КАПУСТА</a:t>
            </a:r>
            <a:endParaRPr lang="ru-RU" sz="1400" b="1" dirty="0">
              <a:solidFill>
                <a:srgbClr val="0000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388" y="3571876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</a:rPr>
              <a:t>ОЛАДЬИ</a:t>
            </a:r>
            <a:endParaRPr lang="ru-RU" sz="1400" b="1" dirty="0">
              <a:solidFill>
                <a:srgbClr val="00000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Picture 2" descr="http://lenagold.ru/fon/clipart/e/eda/eda88.jpg"/>
          <p:cNvPicPr>
            <a:picLocks noChangeAspect="1" noChangeArrowheads="1"/>
          </p:cNvPicPr>
          <p:nvPr/>
        </p:nvPicPr>
        <p:blipFill>
          <a:blip r:embed="rId5">
            <a:lum bright="-10000" contrast="20000"/>
          </a:blip>
          <a:srcRect/>
          <a:stretch>
            <a:fillRect/>
          </a:stretch>
        </p:blipFill>
        <p:spPr bwMode="auto">
          <a:xfrm>
            <a:off x="785786" y="1714488"/>
            <a:ext cx="2143140" cy="178595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</p:pic>
      <p:pic>
        <p:nvPicPr>
          <p:cNvPr id="13314" name="Picture 2" descr="http://lenagold.ru/fon/clipart/ja/jajt/jajtsa15.jpg"/>
          <p:cNvPicPr>
            <a:picLocks noChangeAspect="1" noChangeArrowheads="1"/>
          </p:cNvPicPr>
          <p:nvPr/>
        </p:nvPicPr>
        <p:blipFill>
          <a:blip r:embed="rId6">
            <a:lum bright="-10000" contrast="20000"/>
          </a:blip>
          <a:srcRect/>
          <a:stretch>
            <a:fillRect/>
          </a:stretch>
        </p:blipFill>
        <p:spPr bwMode="auto">
          <a:xfrm>
            <a:off x="6357950" y="4286256"/>
            <a:ext cx="2214578" cy="178595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</p:pic>
      <p:pic>
        <p:nvPicPr>
          <p:cNvPr id="13316" name="Picture 4" descr="http://lenagold.ru/fon/clipart/m/makar/makaron20.jpg"/>
          <p:cNvPicPr>
            <a:picLocks noChangeAspect="1" noChangeArrowheads="1"/>
          </p:cNvPicPr>
          <p:nvPr/>
        </p:nvPicPr>
        <p:blipFill>
          <a:blip r:embed="rId7">
            <a:lum bright="-10000" contrast="20000"/>
          </a:blip>
          <a:srcRect/>
          <a:stretch>
            <a:fillRect/>
          </a:stretch>
        </p:blipFill>
        <p:spPr bwMode="auto">
          <a:xfrm>
            <a:off x="3357554" y="1714488"/>
            <a:ext cx="2286016" cy="178595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</p:pic>
      <p:sp>
        <p:nvSpPr>
          <p:cNvPr id="13" name="TextBox 12"/>
          <p:cNvSpPr txBox="1"/>
          <p:nvPr/>
        </p:nvSpPr>
        <p:spPr>
          <a:xfrm>
            <a:off x="928662" y="3643314"/>
            <a:ext cx="192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</a:rPr>
              <a:t>КАРТОШКА</a:t>
            </a:r>
            <a:endParaRPr lang="ru-RU" sz="1400" b="1" dirty="0">
              <a:solidFill>
                <a:srgbClr val="0000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8992" y="3643314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</a:rPr>
              <a:t>МАКАРОНЫ</a:t>
            </a:r>
            <a:endParaRPr lang="ru-RU" sz="1400" b="1" dirty="0">
              <a:solidFill>
                <a:srgbClr val="0000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29388" y="6215082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</a:rPr>
              <a:t>ЯЙЦА И ОГУРЦЫ</a:t>
            </a:r>
            <a:endParaRPr lang="ru-RU" sz="1400" b="1" dirty="0">
              <a:solidFill>
                <a:srgbClr val="000000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i061.radikal.ru/1005/13/c5db76e2b1ad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786314" y="571480"/>
            <a:ext cx="3067050" cy="3552825"/>
          </a:xfrm>
          <a:prstGeom prst="rect">
            <a:avLst/>
          </a:prstGeom>
          <a:noFill/>
        </p:spPr>
      </p:pic>
      <p:pic>
        <p:nvPicPr>
          <p:cNvPr id="29700" name="Picture 4" descr="http://s61.radikal.ru/i171/1005/ec/a25f2c9de8e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43108" y="2714620"/>
            <a:ext cx="2828925" cy="3552825"/>
          </a:xfrm>
          <a:prstGeom prst="rect">
            <a:avLst/>
          </a:prstGeom>
          <a:noFill/>
        </p:spPr>
      </p:pic>
      <p:pic>
        <p:nvPicPr>
          <p:cNvPr id="29702" name="Picture 6" descr="http://i050.radikal.ru/1005/61/9171f68ebd5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428604"/>
            <a:ext cx="2933700" cy="3552825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142976" y="2428868"/>
            <a:ext cx="857256" cy="107157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 Black" pitchFamily="34" charset="0"/>
              </a:rPr>
              <a:t>А</a:t>
            </a:r>
            <a:endParaRPr lang="ru-RU" sz="6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714480" y="4071942"/>
            <a:ext cx="842962" cy="1143008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 Black" pitchFamily="34" charset="0"/>
              </a:rPr>
              <a:t>В</a:t>
            </a:r>
            <a:endParaRPr lang="ru-RU" sz="6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500562" y="1928802"/>
            <a:ext cx="857256" cy="112871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 Black" pitchFamily="34" charset="0"/>
              </a:rPr>
              <a:t>С</a:t>
            </a:r>
            <a:endParaRPr lang="ru-RU" sz="6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14414" y="285728"/>
            <a:ext cx="6215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ВИТАМИНОК  ЗОВУТ - А, В, С, </a:t>
            </a:r>
            <a:r>
              <a:rPr lang="en-US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D</a:t>
            </a:r>
            <a:endParaRPr lang="ru-RU" sz="12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21" name="Picture 8" descr="http://s43.radikal.ru/i102/1005/ba/8fb2720edbdb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72198" y="3071810"/>
            <a:ext cx="2643206" cy="3414437"/>
          </a:xfrm>
          <a:prstGeom prst="rect">
            <a:avLst/>
          </a:prstGeom>
          <a:noFill/>
        </p:spPr>
      </p:pic>
      <p:sp>
        <p:nvSpPr>
          <p:cNvPr id="22" name="Овал 21"/>
          <p:cNvSpPr/>
          <p:nvPr/>
        </p:nvSpPr>
        <p:spPr>
          <a:xfrm>
            <a:off x="7358082" y="4714884"/>
            <a:ext cx="928694" cy="1143008"/>
          </a:xfrm>
          <a:prstGeom prst="ellipse">
            <a:avLst/>
          </a:prstGeom>
          <a:solidFill>
            <a:srgbClr val="F11BC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 Black" pitchFamily="34" charset="0"/>
              </a:rPr>
              <a:t>D</a:t>
            </a:r>
            <a:endParaRPr lang="ru-RU" sz="60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WordArt 4"/>
          <p:cNvSpPr>
            <a:spLocks noChangeArrowheads="1" noChangeShapeType="1" noTextEdit="1"/>
          </p:cNvSpPr>
          <p:nvPr/>
        </p:nvSpPr>
        <p:spPr bwMode="auto">
          <a:xfrm>
            <a:off x="1285852" y="500043"/>
            <a:ext cx="6643734" cy="142876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20000"/>
                <a:gd name="adj2" fmla="val 129"/>
              </a:avLst>
            </a:prstTxWarp>
          </a:bodyPr>
          <a:lstStyle/>
          <a:p>
            <a:pPr algn="ctr"/>
            <a:r>
              <a:rPr lang="ru-RU" sz="3600" b="1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Bookman Old Style" pitchFamily="18" charset="0"/>
              </a:rPr>
              <a:t>С ЧЕМ ЖЕ ЭТО МОЖНО ЕСТЬ?</a:t>
            </a:r>
          </a:p>
        </p:txBody>
      </p:sp>
      <p:pic>
        <p:nvPicPr>
          <p:cNvPr id="3" name="Picture 2" descr="http://m.foto.radikal.ru/0705/cf/ab8aa456902c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57224" y="5715016"/>
            <a:ext cx="4071934" cy="673488"/>
          </a:xfrm>
          <a:prstGeom prst="rect">
            <a:avLst/>
          </a:prstGeom>
          <a:noFill/>
        </p:spPr>
      </p:pic>
      <p:pic>
        <p:nvPicPr>
          <p:cNvPr id="4" name="Picture 2" descr="http://m.foto.radikal.ru/0705/cf/ab8aa456902c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429124" y="5715016"/>
            <a:ext cx="4071934" cy="6734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00100" y="2071678"/>
            <a:ext cx="500066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u="sng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ЦЕЛЬ.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АКТУАЛИЗАЦИЯ СЛОВАРЯ ПО ТЕМЕ «ЕДА. ПРОДУКТЫ ПИТАНИЯ».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ПРЕДЛОГ С В ПРЕДЛОЖНО-ПАДЕЖНОЙ КОНСТРУКЦИИ.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САМОКОНТРОЛЬ ЗА ПРАВИЛЬНЫМ ПРОИЗНОШЕНИИ ПОСТАВЛЕННЫХ ЗВУКОВ.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РАЗВИТИЕ ЗРИТЕЛЬНОГО И СЛУХОВОГО ВОСПРИЯТИЯ И ВНИМАНИЯ, ПАМЯТИ, РЕЧЕМЫСЛИТЕЛЬНЫХ ОПЕРАЦИЙ.</a:t>
            </a:r>
          </a:p>
          <a:p>
            <a:endParaRPr lang="ru-RU" sz="1200" b="1" dirty="0" smtClean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r>
              <a:rPr lang="ru-RU" sz="1600" b="1" i="1" u="sng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ЗАДАНИЕ.</a:t>
            </a:r>
          </a:p>
          <a:p>
            <a:pPr>
              <a:buFont typeface="Wingdings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НАЗОВИ, ЧТО НА КАЖДОЙ КАРТИНКЕ. НАПРИМЕР, «ХЛЕБ И КОЛБАСА».</a:t>
            </a:r>
          </a:p>
          <a:p>
            <a:pPr>
              <a:buFont typeface="Wingdings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ОТВЕТЬ НА ВОПРОС: ХЛЕБ С ЧЕМ? – ХЛЕБ С КОЛБАСОЙ. (БЛИНЫ С ИКРОЙ; БУЛОЧКА С МАКОМ; РОЖОК С КРЕМОМ; ПИРОЖОК С МЯСОМ; ЧАЙ С ЛИМОНОМ; МОРОЖЕНОЕ С КЛУБНИКОЙ; СЕЛЕДКА С КАРТОШКОЙ; БУБЛИК С ИЗЮМОМ).</a:t>
            </a:r>
          </a:p>
          <a:p>
            <a:pPr>
              <a:buFont typeface="Wingdings" pitchFamily="2" charset="2"/>
              <a:buChar char="q"/>
            </a:pPr>
            <a:endParaRPr lang="ru-RU" sz="1200" b="1" dirty="0" smtClean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buFont typeface="Wingdings" pitchFamily="2" charset="2"/>
              <a:buChar char="q"/>
            </a:pPr>
            <a:endParaRPr lang="ru-RU" sz="12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6" name="Picture 4" descr="http://s42.radikal.ru/i098/1005/9d/63bb5119259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143636" y="2000240"/>
            <a:ext cx="2643206" cy="37862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lenagold.ru/fon/clipart/b/buter/buter06.jpg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285720" y="357166"/>
            <a:ext cx="1905000" cy="1714500"/>
          </a:xfrm>
          <a:prstGeom prst="round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</p:pic>
      <p:pic>
        <p:nvPicPr>
          <p:cNvPr id="52230" name="Picture 6" descr="http://lenagold.ru/fon/clipart/v/vipch/vipech74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4643438" y="214290"/>
            <a:ext cx="1905000" cy="1714500"/>
          </a:xfrm>
          <a:prstGeom prst="round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</p:pic>
      <p:pic>
        <p:nvPicPr>
          <p:cNvPr id="52232" name="Picture 8" descr="http://lenagold.ru/fon/clipart/v/vipch/vipech44.jpg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428596" y="4643446"/>
            <a:ext cx="1905000" cy="17145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52236" name="Picture 12" descr="http://lenagold.ru/fon/clipart/v/vipch/vipech147.jpg"/>
          <p:cNvPicPr>
            <a:picLocks noChangeAspect="1" noChangeArrowheads="1"/>
          </p:cNvPicPr>
          <p:nvPr/>
        </p:nvPicPr>
        <p:blipFill>
          <a:blip r:embed="rId5">
            <a:lum bright="-10000" contrast="20000"/>
          </a:blip>
          <a:srcRect/>
          <a:stretch>
            <a:fillRect/>
          </a:stretch>
        </p:blipFill>
        <p:spPr bwMode="auto">
          <a:xfrm>
            <a:off x="6929454" y="285728"/>
            <a:ext cx="1905000" cy="1714500"/>
          </a:xfrm>
          <a:prstGeom prst="round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</p:pic>
      <p:pic>
        <p:nvPicPr>
          <p:cNvPr id="52238" name="Picture 14" descr="http://lenagold.ru/fon/clipart/e/eda/eda103.jpg"/>
          <p:cNvPicPr>
            <a:picLocks noChangeAspect="1" noChangeArrowheads="1"/>
          </p:cNvPicPr>
          <p:nvPr/>
        </p:nvPicPr>
        <p:blipFill>
          <a:blip r:embed="rId6">
            <a:lum bright="-10000" contrast="20000"/>
          </a:blip>
          <a:srcRect/>
          <a:stretch>
            <a:fillRect/>
          </a:stretch>
        </p:blipFill>
        <p:spPr bwMode="auto">
          <a:xfrm>
            <a:off x="2643174" y="4643446"/>
            <a:ext cx="1905000" cy="17145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571473" y="2643182"/>
            <a:ext cx="157163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</a:t>
            </a:r>
            <a:endParaRPr lang="ru-RU" sz="8000" b="1" cap="none" spc="0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rot="16200000" flipV="1">
            <a:off x="1035819" y="2464587"/>
            <a:ext cx="1143008" cy="50006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1857356" y="1928802"/>
            <a:ext cx="1571636" cy="135732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1857356" y="2000240"/>
            <a:ext cx="3500462" cy="128588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1928794" y="2071678"/>
            <a:ext cx="5286412" cy="121444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1857356" y="3286124"/>
            <a:ext cx="5000660" cy="7143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1857356" y="3286124"/>
            <a:ext cx="5500726" cy="121444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1928794" y="3286124"/>
            <a:ext cx="3357586" cy="128588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1857356" y="3286124"/>
            <a:ext cx="1714512" cy="128588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5400000">
            <a:off x="1142976" y="3929066"/>
            <a:ext cx="1357322" cy="7143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http://lenagold.ru/fon/clipart/v/vipch/vipech92.jpg"/>
          <p:cNvPicPr>
            <a:picLocks noChangeAspect="1" noChangeArrowheads="1"/>
          </p:cNvPicPr>
          <p:nvPr/>
        </p:nvPicPr>
        <p:blipFill>
          <a:blip r:embed="rId7">
            <a:lum bright="-10000" contrast="20000"/>
          </a:blip>
          <a:srcRect/>
          <a:stretch>
            <a:fillRect/>
          </a:stretch>
        </p:blipFill>
        <p:spPr bwMode="auto">
          <a:xfrm>
            <a:off x="6929454" y="2428868"/>
            <a:ext cx="1905000" cy="17145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11268" name="Picture 4" descr="http://lenagold.ru/fon/clipart/b/blin/blin13.jpg"/>
          <p:cNvPicPr>
            <a:picLocks noChangeAspect="1" noChangeArrowheads="1"/>
          </p:cNvPicPr>
          <p:nvPr/>
        </p:nvPicPr>
        <p:blipFill>
          <a:blip r:embed="rId8">
            <a:lum bright="-10000" contrast="20000"/>
          </a:blip>
          <a:srcRect/>
          <a:stretch>
            <a:fillRect/>
          </a:stretch>
        </p:blipFill>
        <p:spPr bwMode="auto">
          <a:xfrm>
            <a:off x="2500298" y="214290"/>
            <a:ext cx="1905000" cy="164307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11270" name="Picture 6" descr="http://lenagold.ru/fon/clipart/b/bokl/bokal63.jpg"/>
          <p:cNvPicPr>
            <a:picLocks noChangeAspect="1" noChangeArrowheads="1"/>
          </p:cNvPicPr>
          <p:nvPr/>
        </p:nvPicPr>
        <p:blipFill>
          <a:blip r:embed="rId9">
            <a:lum bright="-10000" contrast="20000"/>
          </a:blip>
          <a:srcRect/>
          <a:stretch>
            <a:fillRect/>
          </a:stretch>
        </p:blipFill>
        <p:spPr bwMode="auto">
          <a:xfrm>
            <a:off x="4857752" y="4643446"/>
            <a:ext cx="1857388" cy="164306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11272" name="Picture 8" descr="http://lenagold.ru/fon/clipart/l/lime/lemon96.jpg"/>
          <p:cNvPicPr>
            <a:picLocks noChangeAspect="1" noChangeArrowheads="1"/>
          </p:cNvPicPr>
          <p:nvPr/>
        </p:nvPicPr>
        <p:blipFill>
          <a:blip r:embed="rId10">
            <a:lum bright="-10000" contrast="20000"/>
          </a:blip>
          <a:srcRect/>
          <a:stretch>
            <a:fillRect/>
          </a:stretch>
        </p:blipFill>
        <p:spPr bwMode="auto">
          <a:xfrm>
            <a:off x="7000892" y="4572008"/>
            <a:ext cx="1905000" cy="17145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7554" y="500042"/>
            <a:ext cx="5429288" cy="99476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>
                <a:gd name="adj1" fmla="val 20000"/>
                <a:gd name="adj2" fmla="val 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ПИТАНИЕ.</a:t>
            </a:r>
            <a:endParaRPr lang="ru-RU" sz="4000" b="1" cap="none" spc="0" dirty="0">
              <a:ln w="1143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868" y="1571612"/>
            <a:ext cx="46434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ОЧЕНЬ ВАЖНО СПОЗАРАНКУ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ЕСТЬ ЗА ЗАВТРАКОМ ОВСЯНКУ.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ЧЕРНЫЙ ХЛЕБ ПОЛЕЗЕН НАМ,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И НЕ ТОЛЬКО ПО УТРАМ.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РЫБИЙ ЖИР ВСЕГО ПОЛЕЗНЕЙ,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ХОТЬ ПРОТИВНЫЙ – НАДО ПИТЬ.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ОН СПАСАЕТ ОТ БОЛЕЗНЕЙ,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БЕЗ БОЛЕЗНЕЙ – ЛУЧШЕ ЖИТЬ!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ОТ ПРОСТУДЫ И АНГИНЫ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ПОМОГАЮТ АПЕЛЬСИНЫ.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НУ, А ЛУЧШЕ ЕСТЬ ЛИМОН,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ХОТЬ И ОЧЕНЬ КИСЛЫЙ ОН.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СКОЛЬКО НУЖНЫХ ВИТАМИНОВ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ЕСТЬ ВО ФРУКТАХ, В ОВОЩАХ!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ПЕЙ КОМПОТЫ, ЕШЬ САЛАТЫ,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ОВОЩИ ЕСТЬ И ВО ЩАХ!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ТВОРОГ, МОЛОКО И МАСЛО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НАМ ДАЕТ КОРОВА.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ПЕЙТЕ, ДЕТИ, МОЛОКО –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БУДЕТЕ ЗДОРОВЫ!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                </a:t>
            </a:r>
            <a:r>
              <a:rPr lang="ru-RU" sz="1200" i="1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Л.Зильберг</a:t>
            </a:r>
            <a:endParaRPr lang="ru-RU" sz="1200" i="1" dirty="0" smtClean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 algn="ctr"/>
            <a:endParaRPr lang="ru-RU" sz="12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Picture 6" descr="http://s40.radikal.ru/i088/0810/e2/3c3cd125ac19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57158" y="642918"/>
            <a:ext cx="3429024" cy="571503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714744" y="5500702"/>
            <a:ext cx="5214974" cy="1530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Эти правила, дружок,</a:t>
            </a:r>
            <a:br>
              <a:rPr lang="ru-RU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Ты запомни на зубок.</a:t>
            </a:r>
            <a:br>
              <a:rPr lang="ru-RU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Будешь ты тогда здоров,</a:t>
            </a:r>
            <a:br>
              <a:rPr lang="ru-RU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И без всяких докторов!</a:t>
            </a:r>
            <a:r>
              <a:rPr lang="ru-RU" b="1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ru-RU" b="1" dirty="0" smtClean="0">
                <a:latin typeface="Cambria Math" pitchFamily="18" charset="0"/>
                <a:ea typeface="Cambria Math" pitchFamily="18" charset="0"/>
              </a:rPr>
            </a:br>
            <a:endParaRPr lang="ru-RU" b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lenagold.ru/fon/clipart/r/ram/pred/ramk05.png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223408" cy="6858000"/>
          </a:xfrm>
          <a:prstGeom prst="rect">
            <a:avLst/>
          </a:prstGeom>
          <a:noFill/>
        </p:spPr>
      </p:pic>
      <p:pic>
        <p:nvPicPr>
          <p:cNvPr id="3" name="Picture 6" descr="http://i050.radikal.ru/1005/61/9171f68ebd5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59022" y="4214818"/>
            <a:ext cx="2017455" cy="2443217"/>
          </a:xfrm>
          <a:prstGeom prst="rect">
            <a:avLst/>
          </a:prstGeom>
          <a:noFill/>
        </p:spPr>
      </p:pic>
      <p:pic>
        <p:nvPicPr>
          <p:cNvPr id="4" name="Picture 4" descr="http://s61.radikal.ru/i171/1005/ec/a25f2c9de8e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857488" y="4286256"/>
            <a:ext cx="1857388" cy="2428892"/>
          </a:xfrm>
          <a:prstGeom prst="rect">
            <a:avLst/>
          </a:prstGeom>
          <a:noFill/>
        </p:spPr>
      </p:pic>
      <p:pic>
        <p:nvPicPr>
          <p:cNvPr id="5" name="Picture 2" descr="http://i061.radikal.ru/1005/13/c5db76e2b1ad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929190" y="4357694"/>
            <a:ext cx="1924042" cy="2371658"/>
          </a:xfrm>
          <a:prstGeom prst="rect">
            <a:avLst/>
          </a:prstGeom>
          <a:noFill/>
        </p:spPr>
      </p:pic>
      <p:pic>
        <p:nvPicPr>
          <p:cNvPr id="6" name="Picture 8" descr="http://s43.radikal.ru/i102/1005/ba/8fb2720edbdb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286612" y="4214818"/>
            <a:ext cx="1857388" cy="239933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00101" y="2571744"/>
            <a:ext cx="71437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>
                <a:gd name="adj1" fmla="val 20000"/>
                <a:gd name="adj2" fmla="val -408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ПРИЯТНОГО АППЕТИТА!</a:t>
            </a:r>
            <a:endParaRPr lang="ru-RU" sz="4000" b="1" cap="none" spc="0" dirty="0">
              <a:ln w="1143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142976" y="5572140"/>
            <a:ext cx="642942" cy="500066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 Black" pitchFamily="34" charset="0"/>
              </a:rPr>
              <a:t>А</a:t>
            </a:r>
            <a:endParaRPr lang="ru-RU" sz="4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28860" y="5500702"/>
            <a:ext cx="628648" cy="571504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 Black" pitchFamily="34" charset="0"/>
              </a:rPr>
              <a:t>В</a:t>
            </a:r>
            <a:endParaRPr lang="ru-RU" sz="4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143900" y="5500702"/>
            <a:ext cx="571504" cy="571504"/>
          </a:xfrm>
          <a:prstGeom prst="ellipse">
            <a:avLst/>
          </a:prstGeom>
          <a:solidFill>
            <a:srgbClr val="F11BC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 Black" pitchFamily="34" charset="0"/>
              </a:rPr>
              <a:t>D</a:t>
            </a:r>
            <a:endParaRPr lang="ru-RU" sz="44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429388" y="5715016"/>
            <a:ext cx="571504" cy="62864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 Black" pitchFamily="34" charset="0"/>
              </a:rPr>
              <a:t>С</a:t>
            </a:r>
            <a:endParaRPr lang="ru-RU" sz="44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i050.radikal.ru/1005/61/9171f68ebd52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57158" y="285728"/>
            <a:ext cx="2933700" cy="4143404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1357290" y="2714620"/>
            <a:ext cx="857256" cy="107157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Arial Black" pitchFamily="34" charset="0"/>
              </a:rPr>
              <a:t>А</a:t>
            </a:r>
            <a:endParaRPr lang="ru-RU" sz="6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7890" name="Picture 2" descr="http://www.lenagold.ru/fon/clipart/m/mork/mork03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1142976" y="4572008"/>
            <a:ext cx="2428892" cy="192882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7892" name="Picture 4" descr="http://www.lenagold.ru/fon/clipart/l/luk/onion79.jpg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5357818" y="2571744"/>
            <a:ext cx="2428892" cy="192882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7894" name="Picture 6" descr="http://www.lenagold.ru/fon/clipart/p/pomid/pomid28.jpg"/>
          <p:cNvPicPr>
            <a:picLocks noChangeAspect="1" noChangeArrowheads="1"/>
          </p:cNvPicPr>
          <p:nvPr/>
        </p:nvPicPr>
        <p:blipFill>
          <a:blip r:embed="rId5">
            <a:lum bright="-10000" contrast="20000"/>
          </a:blip>
          <a:srcRect/>
          <a:stretch>
            <a:fillRect/>
          </a:stretch>
        </p:blipFill>
        <p:spPr bwMode="auto">
          <a:xfrm>
            <a:off x="3929058" y="500042"/>
            <a:ext cx="2428892" cy="2000264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7896" name="Picture 8" descr="http://www.lenagold.ru/fon/clipart/t/tykv/tykva19.jpg"/>
          <p:cNvPicPr>
            <a:picLocks noChangeAspect="1" noChangeArrowheads="1"/>
          </p:cNvPicPr>
          <p:nvPr/>
        </p:nvPicPr>
        <p:blipFill>
          <a:blip r:embed="rId6">
            <a:lum bright="-10000" contrast="20000"/>
          </a:blip>
          <a:srcRect/>
          <a:stretch>
            <a:fillRect/>
          </a:stretch>
        </p:blipFill>
        <p:spPr bwMode="auto">
          <a:xfrm>
            <a:off x="2786050" y="2571744"/>
            <a:ext cx="2357454" cy="192882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7898" name="Picture 10" descr="http://www.lenagold.ru/fon/clipart/p/pers/pers33.jpg"/>
          <p:cNvPicPr>
            <a:picLocks noChangeAspect="1" noChangeArrowheads="1"/>
          </p:cNvPicPr>
          <p:nvPr/>
        </p:nvPicPr>
        <p:blipFill>
          <a:blip r:embed="rId7">
            <a:lum bright="-10000" contrast="20000"/>
          </a:blip>
          <a:srcRect/>
          <a:stretch>
            <a:fillRect/>
          </a:stretch>
        </p:blipFill>
        <p:spPr bwMode="auto">
          <a:xfrm>
            <a:off x="3786182" y="4572008"/>
            <a:ext cx="2428892" cy="185738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7900" name="Picture 12" descr="http://www.lenagold.ru/fon/clipart/z/zelen/zelen13.jpg"/>
          <p:cNvPicPr>
            <a:picLocks noChangeAspect="1" noChangeArrowheads="1"/>
          </p:cNvPicPr>
          <p:nvPr/>
        </p:nvPicPr>
        <p:blipFill>
          <a:blip r:embed="rId8">
            <a:lum bright="-10000" contrast="20000"/>
          </a:blip>
          <a:srcRect/>
          <a:stretch>
            <a:fillRect/>
          </a:stretch>
        </p:blipFill>
        <p:spPr bwMode="auto">
          <a:xfrm>
            <a:off x="6429388" y="4572008"/>
            <a:ext cx="2214578" cy="188119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61.radikal.ru/i171/1005/ec/a25f2c9de8e2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715140" y="0"/>
            <a:ext cx="2828925" cy="4143380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6286512" y="1857364"/>
            <a:ext cx="842962" cy="1143008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 Black" pitchFamily="34" charset="0"/>
              </a:rPr>
              <a:t>В</a:t>
            </a:r>
            <a:endParaRPr lang="ru-RU" sz="6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4" name="Рисунок 3" descr="12[1].jpg"/>
          <p:cNvPicPr>
            <a:picLocks noChangeAspect="1"/>
          </p:cNvPicPr>
          <p:nvPr/>
        </p:nvPicPr>
        <p:blipFill>
          <a:blip r:embed="rId3" cstate="email">
            <a:lum bright="-10000" contrast="20000"/>
          </a:blip>
          <a:srcRect/>
          <a:stretch>
            <a:fillRect/>
          </a:stretch>
        </p:blipFill>
        <p:spPr bwMode="auto">
          <a:xfrm>
            <a:off x="3857620" y="357166"/>
            <a:ext cx="2357454" cy="1928816"/>
          </a:xfrm>
          <a:prstGeom prst="round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Рисунок 4" descr="item_4056[1].jpg"/>
          <p:cNvPicPr>
            <a:picLocks noChangeAspect="1"/>
          </p:cNvPicPr>
          <p:nvPr/>
        </p:nvPicPr>
        <p:blipFill>
          <a:blip r:embed="rId4" cstate="email">
            <a:lum bright="-10000" contrast="20000"/>
          </a:blip>
          <a:srcRect/>
          <a:stretch>
            <a:fillRect/>
          </a:stretch>
        </p:blipFill>
        <p:spPr bwMode="auto">
          <a:xfrm>
            <a:off x="5500694" y="4286256"/>
            <a:ext cx="2357454" cy="2071702"/>
          </a:xfrm>
          <a:prstGeom prst="round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5298" name="Picture 2" descr="http://www.lenagold.ru/fon/clipart/k/kort/kartosh01.jpg"/>
          <p:cNvPicPr>
            <a:picLocks noChangeAspect="1" noChangeArrowheads="1"/>
          </p:cNvPicPr>
          <p:nvPr/>
        </p:nvPicPr>
        <p:blipFill>
          <a:blip r:embed="rId5">
            <a:lum bright="-10000" contrast="20000"/>
          </a:blip>
          <a:srcRect/>
          <a:stretch>
            <a:fillRect/>
          </a:stretch>
        </p:blipFill>
        <p:spPr bwMode="auto">
          <a:xfrm>
            <a:off x="3929058" y="2285992"/>
            <a:ext cx="2333628" cy="200025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7" name="Рисунок 6" descr="15[1].jpg"/>
          <p:cNvPicPr>
            <a:picLocks noChangeAspect="1"/>
          </p:cNvPicPr>
          <p:nvPr/>
        </p:nvPicPr>
        <p:blipFill>
          <a:blip r:embed="rId6" cstate="email">
            <a:lum bright="-10000" contrast="20000"/>
          </a:blip>
          <a:srcRect/>
          <a:stretch>
            <a:fillRect/>
          </a:stretch>
        </p:blipFill>
        <p:spPr bwMode="auto">
          <a:xfrm>
            <a:off x="1214414" y="2285993"/>
            <a:ext cx="2571757" cy="2000264"/>
          </a:xfrm>
          <a:prstGeom prst="round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5300" name="Picture 4" descr="http://www.lenagold.ru/fon/clipart/g/grib/grib05.jpg"/>
          <p:cNvPicPr>
            <a:picLocks noChangeAspect="1" noChangeArrowheads="1"/>
          </p:cNvPicPr>
          <p:nvPr/>
        </p:nvPicPr>
        <p:blipFill>
          <a:blip r:embed="rId7">
            <a:lum bright="-10000" contrast="20000"/>
          </a:blip>
          <a:srcRect/>
          <a:stretch>
            <a:fillRect/>
          </a:stretch>
        </p:blipFill>
        <p:spPr bwMode="auto">
          <a:xfrm>
            <a:off x="2857488" y="4357694"/>
            <a:ext cx="2500330" cy="200025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55302" name="Picture 6" descr="http://www.lenagold.ru/fon/clipart/g/goroh/goroh24.jpg"/>
          <p:cNvPicPr>
            <a:picLocks noChangeAspect="1" noChangeArrowheads="1"/>
          </p:cNvPicPr>
          <p:nvPr/>
        </p:nvPicPr>
        <p:blipFill>
          <a:blip r:embed="rId8">
            <a:lum bright="-10000" contrast="20000"/>
          </a:blip>
          <a:srcRect/>
          <a:stretch>
            <a:fillRect/>
          </a:stretch>
        </p:blipFill>
        <p:spPr bwMode="auto">
          <a:xfrm>
            <a:off x="357158" y="4357694"/>
            <a:ext cx="2357454" cy="2000264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55304" name="Picture 8" descr="http://www.lenagold.ru/fon/clipart/h/hleb/hleb64.jpg"/>
          <p:cNvPicPr>
            <a:picLocks noChangeAspect="1" noChangeArrowheads="1"/>
          </p:cNvPicPr>
          <p:nvPr/>
        </p:nvPicPr>
        <p:blipFill>
          <a:blip r:embed="rId9">
            <a:lum bright="-10000" contrast="20000"/>
          </a:blip>
          <a:srcRect/>
          <a:stretch>
            <a:fillRect/>
          </a:stretch>
        </p:blipFill>
        <p:spPr bwMode="auto">
          <a:xfrm>
            <a:off x="1285852" y="357166"/>
            <a:ext cx="2500330" cy="185738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061.radikal.ru/1005/13/c5db76e2b1ad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428992" y="0"/>
            <a:ext cx="3067050" cy="4429132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3000364" y="2071678"/>
            <a:ext cx="857256" cy="112871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 Black" pitchFamily="34" charset="0"/>
              </a:rPr>
              <a:t>С</a:t>
            </a:r>
            <a:endParaRPr lang="ru-RU" sz="6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4" name="Рисунок 3" descr="image[1].jpg"/>
          <p:cNvPicPr>
            <a:picLocks noChangeAspect="1"/>
          </p:cNvPicPr>
          <p:nvPr/>
        </p:nvPicPr>
        <p:blipFill>
          <a:blip r:embed="rId3" cstate="email">
            <a:lum bright="-10000" contrast="20000"/>
          </a:blip>
          <a:srcRect/>
          <a:stretch>
            <a:fillRect/>
          </a:stretch>
        </p:blipFill>
        <p:spPr bwMode="auto">
          <a:xfrm>
            <a:off x="6429388" y="357166"/>
            <a:ext cx="2307475" cy="2000264"/>
          </a:xfrm>
          <a:prstGeom prst="round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8370" name="Picture 2" descr="http://www.lenagold.ru/fon/clipart/k/korn/kornepl22.jpg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6429388" y="2428868"/>
            <a:ext cx="2357454" cy="20717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58372" name="Picture 4" descr="http://www.lenagold.ru/fon/clipart/s/smor/jagod43.jpg"/>
          <p:cNvPicPr>
            <a:picLocks noChangeAspect="1" noChangeArrowheads="1"/>
          </p:cNvPicPr>
          <p:nvPr/>
        </p:nvPicPr>
        <p:blipFill>
          <a:blip r:embed="rId5">
            <a:lum bright="-10000" contrast="20000"/>
          </a:blip>
          <a:srcRect/>
          <a:stretch>
            <a:fillRect/>
          </a:stretch>
        </p:blipFill>
        <p:spPr bwMode="auto">
          <a:xfrm>
            <a:off x="5857884" y="4572008"/>
            <a:ext cx="2428892" cy="192882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58374" name="Picture 6" descr="http://www.lenagold.ru/fon/clipart/k/klub/klubn20.jpg"/>
          <p:cNvPicPr>
            <a:picLocks noChangeAspect="1" noChangeArrowheads="1"/>
          </p:cNvPicPr>
          <p:nvPr/>
        </p:nvPicPr>
        <p:blipFill>
          <a:blip r:embed="rId6">
            <a:lum bright="-10000" contrast="20000"/>
          </a:blip>
          <a:srcRect/>
          <a:stretch>
            <a:fillRect/>
          </a:stretch>
        </p:blipFill>
        <p:spPr bwMode="auto">
          <a:xfrm>
            <a:off x="3428992" y="4643446"/>
            <a:ext cx="2357454" cy="185738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58376" name="Picture 8" descr="http://www.lenagold.ru/fon/clipart/l/lime/lemon52.jpg"/>
          <p:cNvPicPr>
            <a:picLocks noChangeAspect="1" noChangeArrowheads="1"/>
          </p:cNvPicPr>
          <p:nvPr/>
        </p:nvPicPr>
        <p:blipFill>
          <a:blip r:embed="rId7">
            <a:lum bright="-10000" contrast="20000"/>
          </a:blip>
          <a:srcRect/>
          <a:stretch>
            <a:fillRect/>
          </a:stretch>
        </p:blipFill>
        <p:spPr bwMode="auto">
          <a:xfrm>
            <a:off x="1000100" y="4572008"/>
            <a:ext cx="2333628" cy="192882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58378" name="Picture 10" descr="http://www.lenagold.ru/fon/clipart/z/zelen/zelen34.jpg"/>
          <p:cNvPicPr>
            <a:picLocks noChangeAspect="1" noChangeArrowheads="1"/>
          </p:cNvPicPr>
          <p:nvPr/>
        </p:nvPicPr>
        <p:blipFill>
          <a:blip r:embed="rId8">
            <a:lum bright="-10000" contrast="20000"/>
          </a:blip>
          <a:srcRect/>
          <a:stretch>
            <a:fillRect/>
          </a:stretch>
        </p:blipFill>
        <p:spPr bwMode="auto">
          <a:xfrm>
            <a:off x="428596" y="2428868"/>
            <a:ext cx="2428892" cy="207169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58380" name="Picture 12" descr="http://www.lenagold.ru/fon/clipart/k/krig/krigov09.jpg"/>
          <p:cNvPicPr>
            <a:picLocks noChangeAspect="1" noChangeArrowheads="1"/>
          </p:cNvPicPr>
          <p:nvPr/>
        </p:nvPicPr>
        <p:blipFill>
          <a:blip r:embed="rId9">
            <a:lum bright="-10000" contrast="20000"/>
          </a:blip>
          <a:srcRect/>
          <a:stretch>
            <a:fillRect/>
          </a:stretch>
        </p:blipFill>
        <p:spPr bwMode="auto">
          <a:xfrm>
            <a:off x="357158" y="285728"/>
            <a:ext cx="2428892" cy="209550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www.lenagold.ru/fon/clipart/m/mjas/mjaso65.jpg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1857356" y="285728"/>
            <a:ext cx="2643206" cy="202406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3492" name="Picture 4" descr="http://www.lenagold.ru/fon/clipart/m/mjas/mjaso138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357158" y="2357430"/>
            <a:ext cx="2714644" cy="200025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" name="Рисунок 3" descr="19[1].jpg"/>
          <p:cNvPicPr>
            <a:picLocks noChangeAspect="1"/>
          </p:cNvPicPr>
          <p:nvPr/>
        </p:nvPicPr>
        <p:blipFill>
          <a:blip r:embed="rId4" cstate="email">
            <a:lum bright="-10000" contrast="20000"/>
          </a:blip>
          <a:srcRect/>
          <a:stretch>
            <a:fillRect/>
          </a:stretch>
        </p:blipFill>
        <p:spPr bwMode="auto">
          <a:xfrm>
            <a:off x="428596" y="4429132"/>
            <a:ext cx="2714644" cy="1928826"/>
          </a:xfrm>
          <a:prstGeom prst="round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Рисунок 4" descr="10[2].jpg"/>
          <p:cNvPicPr>
            <a:picLocks noChangeAspect="1"/>
          </p:cNvPicPr>
          <p:nvPr/>
        </p:nvPicPr>
        <p:blipFill>
          <a:blip r:embed="rId5" cstate="email">
            <a:lum bright="-10000" contrast="20000"/>
          </a:blip>
          <a:srcRect/>
          <a:stretch>
            <a:fillRect/>
          </a:stretch>
        </p:blipFill>
        <p:spPr bwMode="auto">
          <a:xfrm>
            <a:off x="5929322" y="2285992"/>
            <a:ext cx="2571768" cy="2000264"/>
          </a:xfrm>
          <a:prstGeom prst="round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3494" name="Picture 6" descr="http://www.lenagold.ru/fon/clipart/s/syr/eda40.jpg"/>
          <p:cNvPicPr>
            <a:picLocks noChangeAspect="1" noChangeArrowheads="1"/>
          </p:cNvPicPr>
          <p:nvPr/>
        </p:nvPicPr>
        <p:blipFill>
          <a:blip r:embed="rId6">
            <a:lum bright="-10000" contrast="20000"/>
          </a:blip>
          <a:srcRect/>
          <a:stretch>
            <a:fillRect/>
          </a:stretch>
        </p:blipFill>
        <p:spPr bwMode="auto">
          <a:xfrm>
            <a:off x="4500562" y="285728"/>
            <a:ext cx="2428892" cy="200025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3496" name="Picture 8" descr="http://s43.radikal.ru/i102/1005/ba/8fb2720edbdb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143240" y="2071678"/>
            <a:ext cx="2990850" cy="4786322"/>
          </a:xfrm>
          <a:prstGeom prst="rect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4572000" y="4572008"/>
            <a:ext cx="928694" cy="1214446"/>
          </a:xfrm>
          <a:prstGeom prst="ellipse">
            <a:avLst/>
          </a:prstGeom>
          <a:solidFill>
            <a:srgbClr val="F11BC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 Black" pitchFamily="34" charset="0"/>
              </a:rPr>
              <a:t>D</a:t>
            </a:r>
            <a:endParaRPr lang="ru-RU" sz="60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00760" y="4357694"/>
            <a:ext cx="2500330" cy="2000264"/>
          </a:xfrm>
          <a:prstGeom prst="round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357166"/>
            <a:ext cx="65722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Bookman Old Style" pitchFamily="18" charset="0"/>
              </a:rPr>
              <a:t>НА </a:t>
            </a:r>
            <a:r>
              <a:rPr lang="ru-RU" sz="4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Bookman Old Style" pitchFamily="18" charset="0"/>
              </a:rPr>
              <a:t>ОГОРОДЕ</a:t>
            </a:r>
            <a:endParaRPr lang="ru-RU" sz="4800" b="1" cap="none" spc="0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67590" name="Picture 6" descr="http://img1.liveinternet.ru/images/attach/c/2/69/727/69727882_02.png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4000496" y="3571876"/>
            <a:ext cx="4643470" cy="292895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1285860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ДИДАКТИЧЕСКОЕ УПРАЖНЕНИЕ</a:t>
            </a:r>
            <a:endParaRPr lang="ru-RU" sz="1100" b="1" i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1643050"/>
            <a:ext cx="82868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u="sng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ЦЕЛЬ.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УПОТРЕБЛЕНИЕ СУЩЕСТВИТЕЛЬНЫХ В РОДИТЕЛЬНОМ ПАДЕЖЕ МНОЖЕСТВЕННОГО ЧИСЛА (ОГУРЕЦ-МНОГО ОГУРЦОВ, ПОМИДОР-МНОГО ПОМИДОРОВ, МОРКОВЬ-МНОГО МОРКОВИ, СВЕКЛА- МНОГО СВЕКЛЫ, ЧЕСНОК-МНОГО ЧЕСНОКА, ЛУК-МНОГО ЛУКА.)В ПРОСТОМ ПРЕДЛОЖЕНИИ С ПОРОЙ НА ВОПРОС И КАРТИНКУ.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АКТУАЛИЗАЦИЯ ЗНАНИЙ О  РОЛИ ВИТАМИНОВ В ЖИЗНИ ЧЕЛОВЕКА.</a:t>
            </a:r>
          </a:p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РАЗВИТИЕ ПАМЯТИ, ВНИМАНИЯ, РЕЧЕМЫСЛИТЕЛЬНЫХ ОПЕРАЦИЙ.</a:t>
            </a:r>
          </a:p>
          <a:p>
            <a:endParaRPr lang="ru-RU" sz="1200" b="1" dirty="0" smtClean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endParaRPr lang="ru-RU" sz="1200" b="1" dirty="0" smtClean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  ОТПРАВИМСЯ НА ОГОРОД. ЭТО ОВОЩНОЕ ЦАРСТВО. И ХОЗЯЕК ТУТ ЦЕЛЫХ ТРИ. ТРИ ВИТАМИНКИ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ТРУДЯТСЯ ТУТ, ЧТОБЫ ВСЕ ОВОЩИ ВЫРОСЛИ СОЧНЫМИ, ВКУСНЫМИ, ВО ВРЕМЯ ПОПАЛИ БЫ ВАМ НА СТОЛ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И ПРИНЕСЛИ БЫ ПОЛЬЗУ ВАШЕМУ ЗДОРОВЬЮ.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   КАКИЕ ЖЕ ВИТАМИНКИ ПОПАДУТ В ВАШ ОРГАНИЗМ С ОВОЩАМИ?</a:t>
            </a:r>
          </a:p>
          <a:p>
            <a:pPr>
              <a:buFont typeface="Wingdings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  ПОСМОТРИ НА ОГОРОД.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   ОТВЕЧАЙ, ЧТО ТУТ РАСТЕТ?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   -НА ГРЯДКЕ ОГУРЕЦ? (НА ГРЯДКЕ МНОГО ОГУРЦОВ).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И Т.Д.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   </a:t>
            </a:r>
          </a:p>
          <a:p>
            <a:endParaRPr lang="ru-RU" sz="1200" b="1" dirty="0" smtClean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endParaRPr lang="ru-RU" sz="1400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1"/>
          <p:cNvSpPr/>
          <p:nvPr/>
        </p:nvSpPr>
        <p:spPr>
          <a:xfrm>
            <a:off x="357158" y="0"/>
            <a:ext cx="4214842" cy="6858000"/>
          </a:xfrm>
          <a:prstGeom prst="parallelogram">
            <a:avLst>
              <a:gd name="adj" fmla="val 43706"/>
            </a:avLst>
          </a:prstGeom>
          <a:solidFill>
            <a:srgbClr val="99FF99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араллелограмм 2"/>
          <p:cNvSpPr/>
          <p:nvPr/>
        </p:nvSpPr>
        <p:spPr>
          <a:xfrm>
            <a:off x="2928926" y="0"/>
            <a:ext cx="3786214" cy="6858000"/>
          </a:xfrm>
          <a:prstGeom prst="parallelogram">
            <a:avLst>
              <a:gd name="adj" fmla="val 49666"/>
            </a:avLst>
          </a:prstGeom>
          <a:solidFill>
            <a:srgbClr val="99FF99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араллелограмм 3"/>
          <p:cNvSpPr/>
          <p:nvPr/>
        </p:nvSpPr>
        <p:spPr>
          <a:xfrm>
            <a:off x="5286348" y="0"/>
            <a:ext cx="3857652" cy="6858000"/>
          </a:xfrm>
          <a:prstGeom prst="parallelogram">
            <a:avLst>
              <a:gd name="adj" fmla="val 49013"/>
            </a:avLst>
          </a:prstGeom>
          <a:solidFill>
            <a:srgbClr val="99FF99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8" descr="http://img1.liveinternet.ru/images/attach/c/2/69/727/69727934_08.png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2571736" y="0"/>
            <a:ext cx="1716703" cy="2394105"/>
          </a:xfrm>
          <a:prstGeom prst="rect">
            <a:avLst/>
          </a:prstGeom>
          <a:noFill/>
        </p:spPr>
      </p:pic>
      <p:pic>
        <p:nvPicPr>
          <p:cNvPr id="9" name="Picture 4" descr="http://img0.liveinternet.ru/images/attach/c/2/69/727/69727884_03.pn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4429124" y="0"/>
            <a:ext cx="1643074" cy="2068365"/>
          </a:xfrm>
          <a:prstGeom prst="rect">
            <a:avLst/>
          </a:prstGeom>
          <a:noFill/>
        </p:spPr>
      </p:pic>
      <p:pic>
        <p:nvPicPr>
          <p:cNvPr id="11" name="Picture 2" descr="http://img0.liveinternet.ru/images/attach/c/2/69/727/69727901_04.png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6643702" y="3929066"/>
            <a:ext cx="1357290" cy="2928934"/>
          </a:xfrm>
          <a:prstGeom prst="rect">
            <a:avLst/>
          </a:prstGeom>
          <a:noFill/>
        </p:spPr>
      </p:pic>
      <p:pic>
        <p:nvPicPr>
          <p:cNvPr id="13" name="Picture 8" descr="http://img1.liveinternet.ru/images/attach/c/2/69/727/69727934_08.png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1357290" y="1643050"/>
            <a:ext cx="1614253" cy="2251229"/>
          </a:xfrm>
          <a:prstGeom prst="rect">
            <a:avLst/>
          </a:prstGeom>
          <a:noFill/>
        </p:spPr>
      </p:pic>
      <p:pic>
        <p:nvPicPr>
          <p:cNvPr id="14" name="Picture 4" descr="http://img0.liveinternet.ru/images/attach/c/2/69/727/69727884_03.pn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4000496" y="2143116"/>
            <a:ext cx="1643074" cy="2068365"/>
          </a:xfrm>
          <a:prstGeom prst="rect">
            <a:avLst/>
          </a:prstGeom>
          <a:noFill/>
        </p:spPr>
      </p:pic>
      <p:pic>
        <p:nvPicPr>
          <p:cNvPr id="15" name="Picture 4" descr="http://img0.liveinternet.ru/images/attach/c/2/69/727/69727884_03.pn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3357554" y="4429132"/>
            <a:ext cx="1643074" cy="2068365"/>
          </a:xfrm>
          <a:prstGeom prst="rect">
            <a:avLst/>
          </a:prstGeom>
          <a:noFill/>
        </p:spPr>
      </p:pic>
      <p:pic>
        <p:nvPicPr>
          <p:cNvPr id="17" name="Picture 2" descr="http://img0.liveinternet.ru/images/attach/c/2/69/727/69727901_04.png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6215074" y="2500306"/>
            <a:ext cx="1142976" cy="2857520"/>
          </a:xfrm>
          <a:prstGeom prst="rect">
            <a:avLst/>
          </a:prstGeom>
          <a:noFill/>
        </p:spPr>
      </p:pic>
      <p:pic>
        <p:nvPicPr>
          <p:cNvPr id="18" name="Picture 2" descr="http://img0.liveinternet.ru/images/attach/c/2/69/727/69727901_0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358082" y="1428736"/>
            <a:ext cx="1172778" cy="2500330"/>
          </a:xfrm>
          <a:prstGeom prst="rect">
            <a:avLst/>
          </a:prstGeom>
          <a:noFill/>
        </p:spPr>
      </p:pic>
      <p:pic>
        <p:nvPicPr>
          <p:cNvPr id="19" name="Picture 2" descr="http://img0.liveinternet.ru/images/attach/c/2/69/727/69727901_04.png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6786578" y="0"/>
            <a:ext cx="1357322" cy="2428868"/>
          </a:xfrm>
          <a:prstGeom prst="rect">
            <a:avLst/>
          </a:prstGeom>
          <a:noFill/>
        </p:spPr>
      </p:pic>
      <p:pic>
        <p:nvPicPr>
          <p:cNvPr id="20" name="Picture 8" descr="http://img1.liveinternet.ru/images/attach/c/2/69/727/69727934_08.png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1785918" y="3429000"/>
            <a:ext cx="1614253" cy="2251229"/>
          </a:xfrm>
          <a:prstGeom prst="rect">
            <a:avLst/>
          </a:prstGeom>
          <a:noFill/>
        </p:spPr>
      </p:pic>
      <p:pic>
        <p:nvPicPr>
          <p:cNvPr id="21" name="Picture 8" descr="http://img1.liveinternet.ru/images/attach/c/2/69/727/69727934_08.png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571472" y="4606771"/>
            <a:ext cx="1614253" cy="2251229"/>
          </a:xfrm>
          <a:prstGeom prst="rect">
            <a:avLst/>
          </a:prstGeom>
          <a:noFill/>
        </p:spPr>
      </p:pic>
      <p:pic>
        <p:nvPicPr>
          <p:cNvPr id="16" name="Picture 6" descr="http://i050.radikal.ru/1005/61/9171f68ebd5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4282" y="142852"/>
            <a:ext cx="1157296" cy="1890632"/>
          </a:xfrm>
          <a:prstGeom prst="rect">
            <a:avLst/>
          </a:prstGeom>
          <a:noFill/>
        </p:spPr>
      </p:pic>
      <p:sp>
        <p:nvSpPr>
          <p:cNvPr id="22" name="Овал 21"/>
          <p:cNvSpPr/>
          <p:nvPr/>
        </p:nvSpPr>
        <p:spPr>
          <a:xfrm>
            <a:off x="571472" y="1214422"/>
            <a:ext cx="428628" cy="571504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 Black" pitchFamily="34" charset="0"/>
              </a:rPr>
              <a:t>А</a:t>
            </a:r>
            <a:endParaRPr lang="ru-RU" sz="3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3" name="Picture 4" descr="http://s61.radikal.ru/i171/1005/ec/a25f2c9de8e2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001024" y="4714884"/>
            <a:ext cx="1328727" cy="1946118"/>
          </a:xfrm>
          <a:prstGeom prst="rect">
            <a:avLst/>
          </a:prstGeom>
          <a:noFill/>
        </p:spPr>
      </p:pic>
      <p:sp>
        <p:nvSpPr>
          <p:cNvPr id="24" name="Овал 23"/>
          <p:cNvSpPr/>
          <p:nvPr/>
        </p:nvSpPr>
        <p:spPr>
          <a:xfrm>
            <a:off x="7715272" y="5643578"/>
            <a:ext cx="414334" cy="571504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 Black" pitchFamily="34" charset="0"/>
              </a:rPr>
              <a:t>В</a:t>
            </a:r>
            <a:endParaRPr lang="ru-RU" sz="3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5" name="Picture 2" descr="http://i061.radikal.ru/1005/13/c5db76e2b1ad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4282" y="2500306"/>
            <a:ext cx="1066818" cy="1746875"/>
          </a:xfrm>
          <a:prstGeom prst="rect">
            <a:avLst/>
          </a:prstGeom>
          <a:noFill/>
        </p:spPr>
      </p:pic>
      <p:sp>
        <p:nvSpPr>
          <p:cNvPr id="26" name="Овал 25"/>
          <p:cNvSpPr/>
          <p:nvPr/>
        </p:nvSpPr>
        <p:spPr>
          <a:xfrm>
            <a:off x="1000100" y="3500438"/>
            <a:ext cx="357190" cy="48577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Black" pitchFamily="34" charset="0"/>
              </a:rPr>
              <a:t>С</a:t>
            </a:r>
            <a:endParaRPr lang="ru-RU" sz="32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2023</TotalTime>
  <Words>1553</Words>
  <Application>Microsoft Office PowerPoint</Application>
  <PresentationFormat>Экран (4:3)</PresentationFormat>
  <Paragraphs>226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Пользователь</cp:lastModifiedBy>
  <cp:revision>206</cp:revision>
  <dcterms:modified xsi:type="dcterms:W3CDTF">2020-04-23T09:14:29Z</dcterms:modified>
</cp:coreProperties>
</file>