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6" r:id="rId3"/>
    <p:sldId id="292" r:id="rId4"/>
    <p:sldId id="258" r:id="rId5"/>
    <p:sldId id="259" r:id="rId6"/>
    <p:sldId id="261" r:id="rId7"/>
    <p:sldId id="264" r:id="rId8"/>
    <p:sldId id="265" r:id="rId9"/>
    <p:sldId id="269" r:id="rId10"/>
    <p:sldId id="276" r:id="rId11"/>
    <p:sldId id="266" r:id="rId12"/>
    <p:sldId id="271" r:id="rId13"/>
    <p:sldId id="268" r:id="rId14"/>
    <p:sldId id="290" r:id="rId15"/>
    <p:sldId id="267" r:id="rId16"/>
    <p:sldId id="28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jpeg"/><Relationship Id="rId18" Type="http://schemas.openxmlformats.org/officeDocument/2006/relationships/image" Target="../media/image119.jpeg"/><Relationship Id="rId26" Type="http://schemas.openxmlformats.org/officeDocument/2006/relationships/image" Target="../media/image127.jpeg"/><Relationship Id="rId3" Type="http://schemas.openxmlformats.org/officeDocument/2006/relationships/image" Target="../media/image104.jpeg"/><Relationship Id="rId21" Type="http://schemas.openxmlformats.org/officeDocument/2006/relationships/image" Target="../media/image122.jpeg"/><Relationship Id="rId7" Type="http://schemas.openxmlformats.org/officeDocument/2006/relationships/image" Target="../media/image108.jpeg"/><Relationship Id="rId12" Type="http://schemas.openxmlformats.org/officeDocument/2006/relationships/image" Target="../media/image113.jpeg"/><Relationship Id="rId17" Type="http://schemas.openxmlformats.org/officeDocument/2006/relationships/image" Target="../media/image118.jpeg"/><Relationship Id="rId25" Type="http://schemas.openxmlformats.org/officeDocument/2006/relationships/image" Target="../media/image126.jpeg"/><Relationship Id="rId2" Type="http://schemas.openxmlformats.org/officeDocument/2006/relationships/image" Target="../media/image103.jpeg"/><Relationship Id="rId16" Type="http://schemas.openxmlformats.org/officeDocument/2006/relationships/image" Target="../media/image117.jpeg"/><Relationship Id="rId20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11" Type="http://schemas.openxmlformats.org/officeDocument/2006/relationships/image" Target="../media/image112.jpeg"/><Relationship Id="rId24" Type="http://schemas.openxmlformats.org/officeDocument/2006/relationships/image" Target="../media/image125.jpeg"/><Relationship Id="rId5" Type="http://schemas.openxmlformats.org/officeDocument/2006/relationships/image" Target="../media/image106.jpeg"/><Relationship Id="rId15" Type="http://schemas.openxmlformats.org/officeDocument/2006/relationships/image" Target="../media/image116.jpeg"/><Relationship Id="rId23" Type="http://schemas.openxmlformats.org/officeDocument/2006/relationships/image" Target="../media/image124.jpeg"/><Relationship Id="rId10" Type="http://schemas.openxmlformats.org/officeDocument/2006/relationships/image" Target="../media/image111.jpeg"/><Relationship Id="rId19" Type="http://schemas.openxmlformats.org/officeDocument/2006/relationships/image" Target="../media/image120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Relationship Id="rId14" Type="http://schemas.openxmlformats.org/officeDocument/2006/relationships/image" Target="../media/image115.jpeg"/><Relationship Id="rId22" Type="http://schemas.openxmlformats.org/officeDocument/2006/relationships/image" Target="../media/image1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12" Type="http://schemas.openxmlformats.org/officeDocument/2006/relationships/image" Target="../media/image138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2" name="AutoShape 12" descr="Картинки по запросу хле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7975" y="260648"/>
            <a:ext cx="8728521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</a:t>
            </a:r>
            <a:r>
              <a:rPr lang="ru-RU" dirty="0" smtClean="0"/>
              <a:t>униципальное </a:t>
            </a:r>
            <a:r>
              <a:rPr lang="ru-RU" dirty="0"/>
              <a:t>бюджетное дошкольное общеобразовательное учреждение </a:t>
            </a:r>
            <a:br>
              <a:rPr lang="ru-RU" dirty="0"/>
            </a:br>
            <a:r>
              <a:rPr lang="ru-RU" dirty="0"/>
              <a:t>                                                       Детский сад  № </a:t>
            </a:r>
            <a:r>
              <a:rPr lang="ru-RU" dirty="0" smtClean="0"/>
              <a:t>53 «Росточек»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3200" b="1" dirty="0" smtClean="0"/>
              <a:t>Презентация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 «Продукты </a:t>
            </a:r>
            <a:r>
              <a:rPr lang="ru-RU" sz="3200" b="1" dirty="0" smtClean="0"/>
              <a:t>питания»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Воспитатель</a:t>
            </a:r>
            <a:r>
              <a:rPr lang="en-US" dirty="0" smtClean="0"/>
              <a:t>:</a:t>
            </a:r>
            <a:r>
              <a:rPr lang="ru-RU" dirty="0" smtClean="0"/>
              <a:t> Руденко Е.Л.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3265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Назови кашу правильно</a:t>
            </a:r>
            <a:endParaRPr lang="ru-R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5499"/>
            <a:ext cx="2537768" cy="190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92696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8144" y="2458300"/>
            <a:ext cx="153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Ячневая каша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7" y="1757086"/>
            <a:ext cx="2300661" cy="170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2344" y="3031360"/>
            <a:ext cx="1729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Гречневая каша</a:t>
            </a: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16026"/>
            <a:ext cx="2809117" cy="230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84168" y="5002730"/>
            <a:ext cx="185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Пшеничная каша</a:t>
            </a:r>
            <a:endParaRPr lang="ru-RU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36" y="724250"/>
            <a:ext cx="2903439" cy="226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98555" y="2619601"/>
            <a:ext cx="162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Пшенная каша</a:t>
            </a:r>
            <a:endParaRPr lang="ru-RU" dirty="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06" y="3023982"/>
            <a:ext cx="2824708" cy="211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72810" y="4739476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Перловая каша</a:t>
            </a:r>
            <a:endParaRPr lang="ru-RU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8" y="3609056"/>
            <a:ext cx="2305135" cy="172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03025" y="4933746"/>
            <a:ext cx="150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Манная каша</a:t>
            </a:r>
            <a:endParaRPr lang="ru-RU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85" y="5441661"/>
            <a:ext cx="2133864" cy="136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12123" y="6433587"/>
            <a:ext cx="152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Рисовая каша</a:t>
            </a:r>
            <a:endParaRPr lang="ru-RU" dirty="0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215" y="5215888"/>
            <a:ext cx="2475786" cy="145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97734" y="6433587"/>
            <a:ext cx="171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Гороховая каша</a:t>
            </a:r>
            <a:endParaRPr lang="ru-RU" dirty="0"/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207" y="5564340"/>
            <a:ext cx="1575145" cy="118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15" y="5660888"/>
            <a:ext cx="2175103" cy="98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5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GreekC" pitchFamily="2" charset="0"/>
                <a:cs typeface="GreekC" pitchFamily="2" charset="0"/>
              </a:rPr>
              <a:t>Скажи наоборот</a:t>
            </a:r>
            <a:endParaRPr lang="ru-RU" sz="2800" b="1" dirty="0">
              <a:latin typeface="GreekC" pitchFamily="2" charset="0"/>
              <a:cs typeface="GreekC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770" y="1196752"/>
            <a:ext cx="2298293" cy="14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1944216" cy="14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2448272" cy="174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24944"/>
            <a:ext cx="267203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" name="Picture 1" descr="C:\Users\Барин\Desktop\Salat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268760"/>
            <a:ext cx="2520280" cy="1442860"/>
          </a:xfrm>
          <a:prstGeom prst="rect">
            <a:avLst/>
          </a:prstGeom>
          <a:noFill/>
        </p:spPr>
      </p:pic>
      <p:pic>
        <p:nvPicPr>
          <p:cNvPr id="20482" name="Picture 2" descr="C:\Users\Барин\Desktop\Produkty-soderzhashhie-vitamin-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2924944"/>
            <a:ext cx="2606453" cy="165618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308304" y="4437112"/>
            <a:ext cx="92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жидкая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51720" y="4581128"/>
            <a:ext cx="77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густая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427984" y="6381328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мягкий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956376" y="6237312"/>
            <a:ext cx="102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твердый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475656" y="263691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варенные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499992" y="249289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сырые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211960" y="4221088"/>
            <a:ext cx="1307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засоленная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740352" y="2492896"/>
            <a:ext cx="95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горячее</a:t>
            </a:r>
            <a:endParaRPr lang="ru-RU" dirty="0"/>
          </a:p>
        </p:txBody>
      </p:sp>
      <p:pic>
        <p:nvPicPr>
          <p:cNvPr id="30722" name="Picture 2" descr="Картинки по запросу молочные продукты польза и вред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5013176"/>
            <a:ext cx="1905000" cy="1752600"/>
          </a:xfrm>
          <a:prstGeom prst="rect">
            <a:avLst/>
          </a:prstGeom>
          <a:noFill/>
        </p:spPr>
      </p:pic>
      <p:pic>
        <p:nvPicPr>
          <p:cNvPr id="21" name="Picture 10" descr="Картинки по запросу мороженно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5085184"/>
            <a:ext cx="2529787" cy="1556792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907704" y="6309320"/>
            <a:ext cx="111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холодное</a:t>
            </a:r>
            <a:endParaRPr lang="ru-RU" dirty="0"/>
          </a:p>
        </p:txBody>
      </p:sp>
      <p:sp>
        <p:nvSpPr>
          <p:cNvPr id="31746" name="AutoShape 2" descr="Картинки по запросу хле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14" descr="Картинки по запросу хлеб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40" y="4941168"/>
            <a:ext cx="2555776" cy="146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4180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Cambria" panose="02040503050406030204" pitchFamily="18" charset="0"/>
              </a:rPr>
              <a:t>Отгадай начинку для пирожков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202" y="2722023"/>
            <a:ext cx="2281436" cy="152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21" y="759401"/>
            <a:ext cx="2817263" cy="155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9" y="768066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253" y="2543510"/>
            <a:ext cx="2723103" cy="154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1617" y="1014883"/>
            <a:ext cx="248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Начинка из смородины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38312" y="4118016"/>
            <a:ext cx="204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Начинка из печени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25239" y="2130063"/>
            <a:ext cx="236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Начинка из картофеля</a:t>
            </a:r>
            <a:endParaRPr lang="ru-RU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9" y="2590387"/>
            <a:ext cx="2381250" cy="142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2289" y="3747839"/>
            <a:ext cx="2537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Начинка из творога, яйца и зелени</a:t>
            </a:r>
            <a:endParaRPr lang="ru-RU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9" y="4546115"/>
            <a:ext cx="2567947" cy="19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2289" y="6468709"/>
            <a:ext cx="179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Мясная начинка</a:t>
            </a:r>
            <a:endParaRPr lang="ru-RU" dirty="0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09" y="4546115"/>
            <a:ext cx="2592761" cy="153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33280" y="6083387"/>
            <a:ext cx="238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Начинка из различных видов повидла</a:t>
            </a:r>
            <a:endParaRPr lang="ru-RU" dirty="0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53" y="4550077"/>
            <a:ext cx="2662771" cy="192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38312" y="6380949"/>
            <a:ext cx="220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Начинка из моркови</a:t>
            </a:r>
            <a:endParaRPr lang="ru-RU" dirty="0"/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81" y="759402"/>
            <a:ext cx="2559740" cy="160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52081" y="1989409"/>
            <a:ext cx="178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Рыбная начинка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44356" y="3230446"/>
            <a:ext cx="223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 чего ты пирожок?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46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Cambria" panose="02040503050406030204" pitchFamily="18" charset="0"/>
              </a:rPr>
              <a:t>Что можно варить?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32048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750" y="980728"/>
            <a:ext cx="4320480" cy="422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2" y="4869160"/>
            <a:ext cx="4536504" cy="145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3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Cambria" pitchFamily="18" charset="0"/>
              </a:rPr>
              <a:t>Какие продукты опасны ?</a:t>
            </a:r>
            <a:endParaRPr lang="ru-RU" sz="2800" b="1" dirty="0">
              <a:latin typeface="Cambria" pitchFamily="18" charset="0"/>
            </a:endParaRPr>
          </a:p>
        </p:txBody>
      </p:sp>
      <p:pic>
        <p:nvPicPr>
          <p:cNvPr id="1026" name="Picture 2" descr="Картинки по запросу вредные продукты питания для детей в картинка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08720"/>
            <a:ext cx="2088232" cy="1392155"/>
          </a:xfrm>
          <a:prstGeom prst="rect">
            <a:avLst/>
          </a:prstGeom>
          <a:noFill/>
        </p:spPr>
      </p:pic>
      <p:pic>
        <p:nvPicPr>
          <p:cNvPr id="1030" name="Picture 6" descr="Картинки по запросу вредные продукты питания для детей в картинка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980728"/>
            <a:ext cx="2458707" cy="1368152"/>
          </a:xfrm>
          <a:prstGeom prst="rect">
            <a:avLst/>
          </a:prstGeom>
          <a:noFill/>
        </p:spPr>
      </p:pic>
      <p:sp>
        <p:nvSpPr>
          <p:cNvPr id="1032" name="AutoShape 8" descr="Картинки по запросу вредные продукты питания для детей в картинк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Картинки по запросу вредные продукты питания для детей в картинк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Картинки по запросу вредные продукты питания для детей в картинках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492896"/>
            <a:ext cx="1298504" cy="864096"/>
          </a:xfrm>
          <a:prstGeom prst="rect">
            <a:avLst/>
          </a:prstGeom>
          <a:noFill/>
        </p:spPr>
      </p:pic>
      <p:pic>
        <p:nvPicPr>
          <p:cNvPr id="1038" name="Picture 14" descr="Картинки по запросу вредные продукты питания для детей в картинка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708920"/>
            <a:ext cx="1440160" cy="1440160"/>
          </a:xfrm>
          <a:prstGeom prst="rect">
            <a:avLst/>
          </a:prstGeom>
          <a:noFill/>
        </p:spPr>
      </p:pic>
      <p:sp>
        <p:nvSpPr>
          <p:cNvPr id="1040" name="AutoShape 16" descr="Картинки по запросу вредные продукты питания для детей в картинк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Картинки по запросу вредные продукты питания для детей в картинках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2708920"/>
            <a:ext cx="1542849" cy="1584176"/>
          </a:xfrm>
          <a:prstGeom prst="rect">
            <a:avLst/>
          </a:prstGeom>
          <a:noFill/>
        </p:spPr>
      </p:pic>
      <p:pic>
        <p:nvPicPr>
          <p:cNvPr id="1046" name="Picture 22" descr="Картинки по запросу вредные продукты питания для детей в картинках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365104"/>
            <a:ext cx="1634284" cy="1224136"/>
          </a:xfrm>
          <a:prstGeom prst="rect">
            <a:avLst/>
          </a:prstGeom>
          <a:noFill/>
        </p:spPr>
      </p:pic>
      <p:pic>
        <p:nvPicPr>
          <p:cNvPr id="1048" name="Picture 24" descr="Картинки по запросу вредные продукты питания для детей в картинках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5445224"/>
            <a:ext cx="1373217" cy="1080120"/>
          </a:xfrm>
          <a:prstGeom prst="rect">
            <a:avLst/>
          </a:prstGeom>
          <a:noFill/>
        </p:spPr>
      </p:pic>
      <p:pic>
        <p:nvPicPr>
          <p:cNvPr id="1050" name="Picture 26" descr="Картинки по запросу вредные продукты питания для детей в картинках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5157192"/>
            <a:ext cx="1240137" cy="720080"/>
          </a:xfrm>
          <a:prstGeom prst="rect">
            <a:avLst/>
          </a:prstGeom>
          <a:noFill/>
        </p:spPr>
      </p:pic>
      <p:pic>
        <p:nvPicPr>
          <p:cNvPr id="1052" name="Picture 28" descr="Картинки по запросу вредные продукты питания для детей в картинках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3284984"/>
            <a:ext cx="936104" cy="819091"/>
          </a:xfrm>
          <a:prstGeom prst="rect">
            <a:avLst/>
          </a:prstGeom>
          <a:noFill/>
        </p:spPr>
      </p:pic>
      <p:sp>
        <p:nvSpPr>
          <p:cNvPr id="1054" name="AutoShape 30" descr="Картинки по запросу вредные продукты питания для детей в картинк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6" name="AutoShape 32" descr="Картинки по запросу вредные продукты питания для детей в картинк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8" name="Picture 34" descr="Картинки по запросу вредные продукты питания для детей в картинках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16416" y="3429000"/>
            <a:ext cx="720079" cy="864096"/>
          </a:xfrm>
          <a:prstGeom prst="rect">
            <a:avLst/>
          </a:prstGeom>
          <a:noFill/>
        </p:spPr>
      </p:pic>
      <p:pic>
        <p:nvPicPr>
          <p:cNvPr id="1060" name="Picture 36" descr="Картинки по запросу вредные продукты питания для детей в картинках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43608" y="5805264"/>
            <a:ext cx="1866780" cy="879157"/>
          </a:xfrm>
          <a:prstGeom prst="rect">
            <a:avLst/>
          </a:prstGeom>
          <a:noFill/>
        </p:spPr>
      </p:pic>
      <p:sp>
        <p:nvSpPr>
          <p:cNvPr id="1062" name="AutoShape 38" descr="Картинки по запросу вредные продукты питания для детей в картинк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4" name="AutoShape 40" descr="Картинки по запросу вредные продукты питания для детей в картинк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66" name="AutoShape 42" descr="Картинки по запросу вредные продукты питания для детей в картинк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68" name="Picture 44" descr="Картинки по запросу вредные продукты питания соусы, майонез для детей в картинках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43808" y="5157192"/>
            <a:ext cx="2481737" cy="1584176"/>
          </a:xfrm>
          <a:prstGeom prst="rect">
            <a:avLst/>
          </a:prstGeom>
          <a:noFill/>
        </p:spPr>
      </p:pic>
      <p:pic>
        <p:nvPicPr>
          <p:cNvPr id="1070" name="Picture 46" descr="Картинки по запросу вредные продукты питания соусы, майонез для детей в картинках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84168" y="3356992"/>
            <a:ext cx="1125189" cy="1728192"/>
          </a:xfrm>
          <a:prstGeom prst="rect">
            <a:avLst/>
          </a:prstGeom>
          <a:noFill/>
        </p:spPr>
      </p:pic>
      <p:pic>
        <p:nvPicPr>
          <p:cNvPr id="1074" name="Picture 50" descr="Картинки по запросу вредные продукты питания соусы, майонез для детей в картинках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1520" y="908720"/>
            <a:ext cx="2160240" cy="1390655"/>
          </a:xfrm>
          <a:prstGeom prst="rect">
            <a:avLst/>
          </a:prstGeom>
          <a:noFill/>
        </p:spPr>
      </p:pic>
      <p:pic>
        <p:nvPicPr>
          <p:cNvPr id="1076" name="Picture 52" descr="Картинки по запросу вредные продукты питания соусы, майонез для детей в картинках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23728" y="4077072"/>
            <a:ext cx="1440160" cy="1440160"/>
          </a:xfrm>
          <a:prstGeom prst="rect">
            <a:avLst/>
          </a:prstGeom>
          <a:noFill/>
        </p:spPr>
      </p:pic>
      <p:pic>
        <p:nvPicPr>
          <p:cNvPr id="1078" name="Picture 54" descr="Картинки по запросу вредные продукты питания соусы, майонез для детей в картинках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36296" y="4365104"/>
            <a:ext cx="1368152" cy="852687"/>
          </a:xfrm>
          <a:prstGeom prst="rect">
            <a:avLst/>
          </a:prstGeom>
          <a:noFill/>
        </p:spPr>
      </p:pic>
      <p:pic>
        <p:nvPicPr>
          <p:cNvPr id="1080" name="Picture 56" descr="Картинки по запросу самые полезные продукты питания в картинках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572000" y="2132856"/>
            <a:ext cx="2232247" cy="1095198"/>
          </a:xfrm>
          <a:prstGeom prst="rect">
            <a:avLst/>
          </a:prstGeom>
          <a:noFill/>
        </p:spPr>
      </p:pic>
      <p:pic>
        <p:nvPicPr>
          <p:cNvPr id="1082" name="Picture 58" descr="Картинки по запросу самые полезные продукты питания в картинках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483768" y="980728"/>
            <a:ext cx="2114955" cy="1584176"/>
          </a:xfrm>
          <a:prstGeom prst="rect">
            <a:avLst/>
          </a:prstGeom>
          <a:noFill/>
        </p:spPr>
      </p:pic>
      <p:pic>
        <p:nvPicPr>
          <p:cNvPr id="1084" name="Picture 60" descr="Картинки по запросу самые полезные продукты питания в картинках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76056" y="5229200"/>
            <a:ext cx="2152790" cy="1296144"/>
          </a:xfrm>
          <a:prstGeom prst="rect">
            <a:avLst/>
          </a:prstGeom>
          <a:noFill/>
        </p:spPr>
      </p:pic>
      <p:pic>
        <p:nvPicPr>
          <p:cNvPr id="1086" name="Picture 62" descr="Картинки по запросу самые полезные продукты питания в картинках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32240" y="116632"/>
            <a:ext cx="1944216" cy="878137"/>
          </a:xfrm>
          <a:prstGeom prst="rect">
            <a:avLst/>
          </a:prstGeom>
          <a:noFill/>
        </p:spPr>
      </p:pic>
      <p:pic>
        <p:nvPicPr>
          <p:cNvPr id="1088" name="Picture 64" descr="Похожее изображение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355976" y="4149080"/>
            <a:ext cx="1502153" cy="1008112"/>
          </a:xfrm>
          <a:prstGeom prst="rect">
            <a:avLst/>
          </a:prstGeom>
          <a:noFill/>
        </p:spPr>
      </p:pic>
      <p:pic>
        <p:nvPicPr>
          <p:cNvPr id="1090" name="Picture 66" descr="Картинки по запросу самые полезные продукты питания в картинках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67544" y="188640"/>
            <a:ext cx="1411261" cy="648072"/>
          </a:xfrm>
          <a:prstGeom prst="rect">
            <a:avLst/>
          </a:prstGeom>
          <a:noFill/>
        </p:spPr>
      </p:pic>
      <p:pic>
        <p:nvPicPr>
          <p:cNvPr id="1092" name="Picture 68" descr="Картинки по запросу самые полезные продукты питания в картинках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092280" y="5157192"/>
            <a:ext cx="1944216" cy="1334407"/>
          </a:xfrm>
          <a:prstGeom prst="rect">
            <a:avLst/>
          </a:prstGeom>
          <a:noFill/>
        </p:spPr>
      </p:pic>
      <p:pic>
        <p:nvPicPr>
          <p:cNvPr id="1094" name="Picture 70" descr="Картинки по запросу самые полезные продукты питания в картинках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076056" y="3212976"/>
            <a:ext cx="940513" cy="864096"/>
          </a:xfrm>
          <a:prstGeom prst="rect">
            <a:avLst/>
          </a:prstGeom>
          <a:noFill/>
        </p:spPr>
      </p:pic>
      <p:pic>
        <p:nvPicPr>
          <p:cNvPr id="1096" name="Picture 72" descr="Похожее изображение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75656" y="2564904"/>
            <a:ext cx="1415542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GreekC" pitchFamily="2" charset="0"/>
                <a:cs typeface="GreekC" pitchFamily="2" charset="0"/>
              </a:rPr>
              <a:t>Что лишнее?</a:t>
            </a:r>
            <a:endParaRPr lang="ru-RU" sz="2800" b="1" dirty="0">
              <a:latin typeface="GreekC" pitchFamily="2" charset="0"/>
              <a:cs typeface="GreekC" pitchFamily="2" charset="0"/>
            </a:endParaRPr>
          </a:p>
        </p:txBody>
      </p:sp>
      <p:sp>
        <p:nvSpPr>
          <p:cNvPr id="29700" name="AutoShape 4" descr="Картинки по запросу масленка посуда на столе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Картинки по запросу масленка посуда на столе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16" name="AutoShape 20" descr="Картинки по запросу хлеб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18" name="Picture 22" descr="Картинки по запросу хлеб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1756292" cy="1152128"/>
          </a:xfrm>
          <a:prstGeom prst="rect">
            <a:avLst/>
          </a:prstGeom>
          <a:noFill/>
        </p:spPr>
      </p:pic>
      <p:pic>
        <p:nvPicPr>
          <p:cNvPr id="28674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052736"/>
            <a:ext cx="1899521" cy="1224136"/>
          </a:xfrm>
          <a:prstGeom prst="rect">
            <a:avLst/>
          </a:prstGeom>
          <a:noFill/>
        </p:spPr>
      </p:pic>
      <p:pic>
        <p:nvPicPr>
          <p:cNvPr id="28676" name="Picture 4" descr="Картинки по запросу фото печень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124744"/>
            <a:ext cx="1634282" cy="122413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3528" y="980728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1- ряд</a:t>
            </a:r>
            <a:endParaRPr lang="ru-RU" b="1" dirty="0"/>
          </a:p>
        </p:txBody>
      </p:sp>
      <p:pic>
        <p:nvPicPr>
          <p:cNvPr id="28678" name="Picture 6" descr="Картинки по запросу фото одной конфет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196752"/>
            <a:ext cx="2314542" cy="936104"/>
          </a:xfrm>
          <a:prstGeom prst="rect">
            <a:avLst/>
          </a:prstGeom>
          <a:noFill/>
        </p:spPr>
      </p:pic>
      <p:pic>
        <p:nvPicPr>
          <p:cNvPr id="28680" name="Picture 8" descr="Картинки по запросу фото фрук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708920"/>
            <a:ext cx="1584176" cy="1584176"/>
          </a:xfrm>
          <a:prstGeom prst="rect">
            <a:avLst/>
          </a:prstGeom>
          <a:noFill/>
        </p:spPr>
      </p:pic>
      <p:pic>
        <p:nvPicPr>
          <p:cNvPr id="28682" name="Picture 10" descr="Картинки по запросу фото фрук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2852936"/>
            <a:ext cx="1314064" cy="1296144"/>
          </a:xfrm>
          <a:prstGeom prst="rect">
            <a:avLst/>
          </a:prstGeom>
          <a:noFill/>
        </p:spPr>
      </p:pic>
      <p:pic>
        <p:nvPicPr>
          <p:cNvPr id="28684" name="Picture 12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2708920"/>
            <a:ext cx="1512168" cy="1512168"/>
          </a:xfrm>
          <a:prstGeom prst="rect">
            <a:avLst/>
          </a:prstGeom>
          <a:noFill/>
        </p:spPr>
      </p:pic>
      <p:pic>
        <p:nvPicPr>
          <p:cNvPr id="28686" name="Picture 14" descr="Картинки по запросу фото фрукт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2636912"/>
            <a:ext cx="1869234" cy="158417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95536" y="242088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2 - ряд</a:t>
            </a:r>
            <a:endParaRPr lang="ru-RU" b="1" dirty="0"/>
          </a:p>
        </p:txBody>
      </p:sp>
      <p:pic>
        <p:nvPicPr>
          <p:cNvPr id="28688" name="Picture 16" descr="Картинки по запросу фото фрукт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4293096"/>
            <a:ext cx="2143125" cy="214312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39552" y="465313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3 - ряд</a:t>
            </a:r>
            <a:endParaRPr lang="ru-RU" b="1" dirty="0"/>
          </a:p>
        </p:txBody>
      </p:sp>
      <p:pic>
        <p:nvPicPr>
          <p:cNvPr id="28690" name="Picture 18" descr="Картинки по запросу фото фрукт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27784" y="4941168"/>
            <a:ext cx="1403608" cy="1080120"/>
          </a:xfrm>
          <a:prstGeom prst="rect">
            <a:avLst/>
          </a:prstGeom>
          <a:noFill/>
        </p:spPr>
      </p:pic>
      <p:pic>
        <p:nvPicPr>
          <p:cNvPr id="28692" name="Picture 20" descr="Похожее изображение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4653136"/>
            <a:ext cx="2016224" cy="1512168"/>
          </a:xfrm>
          <a:prstGeom prst="rect">
            <a:avLst/>
          </a:prstGeom>
          <a:noFill/>
        </p:spPr>
      </p:pic>
      <p:pic>
        <p:nvPicPr>
          <p:cNvPr id="28694" name="Picture 22" descr="Картинки по запросу фото фрукт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4248" y="4509120"/>
            <a:ext cx="19050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984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GreekC" pitchFamily="2" charset="0"/>
                <a:cs typeface="GreekC" pitchFamily="2" charset="0"/>
              </a:rPr>
              <a:t>Исправь ошибки</a:t>
            </a:r>
            <a:endParaRPr lang="ru-RU" sz="2800" b="1" dirty="0">
              <a:latin typeface="GreekC" pitchFamily="2" charset="0"/>
              <a:cs typeface="GreekC" pitchFamily="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97666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Лена пить лимон чай</a:t>
            </a:r>
          </a:p>
          <a:p>
            <a:pPr>
              <a:buNone/>
            </a:pPr>
            <a:r>
              <a:rPr lang="ru-RU" sz="1600" dirty="0" smtClean="0"/>
              <a:t>Лена пьёт лимонный чай.                                                                            Оля ест шоколад торт.</a:t>
            </a:r>
          </a:p>
          <a:p>
            <a:pPr>
              <a:buNone/>
            </a:pPr>
            <a:r>
              <a:rPr lang="ru-RU" sz="1600" dirty="0" smtClean="0"/>
              <a:t>                                                                                                                            Оля ест шоколадный торт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Света любит горох суп</a:t>
            </a:r>
          </a:p>
          <a:p>
            <a:pPr>
              <a:buNone/>
            </a:pPr>
            <a:r>
              <a:rPr lang="ru-RU" sz="1600" dirty="0" smtClean="0"/>
              <a:t>Света любит гороховый суп                                                                      Ваня готовить овощи салат</a:t>
            </a:r>
          </a:p>
          <a:p>
            <a:pPr>
              <a:buNone/>
            </a:pPr>
            <a:r>
              <a:rPr lang="ru-RU" sz="1600" dirty="0" smtClean="0"/>
              <a:t>                                                                                                                          Ваня готовит овощной салат</a:t>
            </a:r>
          </a:p>
          <a:p>
            <a:endParaRPr lang="ru-RU" sz="1600" dirty="0"/>
          </a:p>
        </p:txBody>
      </p:sp>
      <p:sp>
        <p:nvSpPr>
          <p:cNvPr id="14338" name="AutoShape 2" descr="Картинки по запросу чай с лимоно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8" descr="Картинки по запросу овощной сала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501008"/>
            <a:ext cx="3024336" cy="2808312"/>
          </a:xfrm>
          <a:prstGeom prst="rect">
            <a:avLst/>
          </a:prstGeom>
          <a:noFill/>
        </p:spPr>
      </p:pic>
      <p:pic>
        <p:nvPicPr>
          <p:cNvPr id="6" name="Picture 6" descr="Картинки по запросу шоколадный то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908720"/>
            <a:ext cx="2569440" cy="1944216"/>
          </a:xfrm>
          <a:prstGeom prst="rect">
            <a:avLst/>
          </a:prstGeom>
          <a:noFill/>
        </p:spPr>
      </p:pic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12976"/>
            <a:ext cx="2496276" cy="1872208"/>
          </a:xfrm>
          <a:prstGeom prst="rect">
            <a:avLst/>
          </a:prstGeom>
          <a:noFill/>
        </p:spPr>
      </p:pic>
      <p:pic>
        <p:nvPicPr>
          <p:cNvPr id="8" name="Picture 2" descr="Картинки по запросу чай с лимоном фо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48680"/>
            <a:ext cx="2160240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5040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GreekC" pitchFamily="2" charset="0"/>
                <a:cs typeface="GreekC" pitchFamily="2" charset="0"/>
              </a:rPr>
              <a:t>Продукты питания</a:t>
            </a:r>
            <a:endParaRPr lang="ru-RU" sz="2800" b="1" dirty="0">
              <a:latin typeface="GreekC" pitchFamily="2" charset="0"/>
              <a:cs typeface="GreekC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836712"/>
            <a:ext cx="8928992" cy="5904656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  <a:latin typeface="GreekC" pitchFamily="2" charset="0"/>
                <a:cs typeface="GreekC" pitchFamily="2" charset="0"/>
              </a:rPr>
              <a:t>Цель: </a:t>
            </a:r>
            <a:r>
              <a:rPr lang="ru-RU" sz="1600" dirty="0" smtClean="0">
                <a:solidFill>
                  <a:schemeClr val="tx1"/>
                </a:solidFill>
              </a:rPr>
              <a:t>расширение представления о продуктах питания, активизация пассивного словаря, коррекция грамматического строя речи.</a:t>
            </a:r>
            <a:endParaRPr lang="ru-RU" sz="1600" dirty="0">
              <a:solidFill>
                <a:schemeClr val="tx1"/>
              </a:solidFill>
            </a:endParaRPr>
          </a:p>
          <a:p>
            <a:pPr algn="l"/>
            <a:endParaRPr lang="ru-RU" sz="1600" dirty="0" smtClean="0">
              <a:solidFill>
                <a:schemeClr val="tx1"/>
              </a:solidFill>
            </a:endParaRPr>
          </a:p>
          <a:p>
            <a:pPr algn="l"/>
            <a:r>
              <a:rPr lang="ru-RU" sz="2800" b="1" dirty="0" smtClean="0">
                <a:solidFill>
                  <a:schemeClr val="tx1"/>
                </a:solidFill>
                <a:latin typeface="GreekC" pitchFamily="2" charset="0"/>
                <a:cs typeface="GreekC" pitchFamily="2" charset="0"/>
              </a:rPr>
              <a:t>Задачи:</a:t>
            </a:r>
            <a:endParaRPr lang="ru-RU" sz="2800" b="1" dirty="0">
              <a:solidFill>
                <a:schemeClr val="tx1"/>
              </a:solidFill>
              <a:latin typeface="GreekC" pitchFamily="2" charset="0"/>
              <a:cs typeface="GreekC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916832"/>
            <a:ext cx="87484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Расширение представлений по </a:t>
            </a:r>
            <a:r>
              <a:rPr lang="ru-RU" sz="1600" dirty="0"/>
              <a:t>данной лексической теме, </a:t>
            </a:r>
            <a:r>
              <a:rPr lang="ru-RU" sz="1600" dirty="0" smtClean="0"/>
              <a:t>её уточнению. Систематизации</a:t>
            </a:r>
            <a:r>
              <a:rPr lang="ru-RU" sz="1600" dirty="0"/>
              <a:t>, </a:t>
            </a:r>
            <a:r>
              <a:rPr lang="ru-RU" sz="1600" dirty="0" smtClean="0"/>
              <a:t>активизация </a:t>
            </a:r>
            <a:r>
              <a:rPr lang="ru-RU" sz="1600" dirty="0"/>
              <a:t>пассивного словарного </a:t>
            </a:r>
            <a:r>
              <a:rPr lang="ru-RU" sz="1600" dirty="0" smtClean="0"/>
              <a:t>запаса.  Совершенствование </a:t>
            </a:r>
            <a:r>
              <a:rPr lang="ru-RU" sz="1600" dirty="0"/>
              <a:t>умений образовывать слова суффиксальным </a:t>
            </a:r>
            <a:r>
              <a:rPr lang="ru-RU" sz="1600" dirty="0" smtClean="0"/>
              <a:t>способом. Развитие </a:t>
            </a:r>
            <a:r>
              <a:rPr lang="ru-RU" sz="1600" dirty="0"/>
              <a:t>речевого </a:t>
            </a:r>
            <a:r>
              <a:rPr lang="ru-RU" sz="1600" dirty="0" smtClean="0"/>
              <a:t>внимания, памяти.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77072"/>
            <a:ext cx="454818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21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ambria" pitchFamily="18" charset="0"/>
              </a:rPr>
              <a:t>Отгадай загадки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4536504"/>
          </a:xfrm>
        </p:spPr>
        <p:txBody>
          <a:bodyPr>
            <a:norm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pPr>
              <a:buNone/>
            </a:pPr>
            <a:r>
              <a:rPr lang="ru-RU" sz="1800" b="1" i="1" dirty="0" smtClean="0"/>
              <a:t>   Можно сварить, а можно разбить,</a:t>
            </a:r>
            <a:br>
              <a:rPr lang="ru-RU" sz="1800" b="1" i="1" dirty="0" smtClean="0"/>
            </a:br>
            <a:r>
              <a:rPr lang="ru-RU" sz="1800" b="1" i="1" dirty="0" smtClean="0"/>
              <a:t>Если не прикасаться</a:t>
            </a:r>
            <a:br>
              <a:rPr lang="ru-RU" sz="1800" b="1" i="1" dirty="0" smtClean="0"/>
            </a:br>
            <a:r>
              <a:rPr lang="ru-RU" sz="1800" b="1" i="1" dirty="0" smtClean="0"/>
              <a:t>цыпленком может оказаться.</a:t>
            </a:r>
          </a:p>
          <a:p>
            <a:pPr>
              <a:buNone/>
            </a:pPr>
            <a:r>
              <a:rPr lang="ru-RU" sz="1800" b="1" i="1" dirty="0" smtClean="0"/>
              <a:t>   Не снег,</a:t>
            </a:r>
            <a:br>
              <a:rPr lang="ru-RU" sz="1800" b="1" i="1" dirty="0" smtClean="0"/>
            </a:br>
            <a:r>
              <a:rPr lang="ru-RU" sz="1800" b="1" i="1" dirty="0" smtClean="0"/>
              <a:t>А белое всегда.</a:t>
            </a:r>
            <a:br>
              <a:rPr lang="ru-RU" sz="1800" b="1" i="1" dirty="0" smtClean="0"/>
            </a:br>
            <a:r>
              <a:rPr lang="ru-RU" sz="1800" b="1" i="1" dirty="0" smtClean="0"/>
              <a:t>Хоть и течет,</a:t>
            </a:r>
            <a:br>
              <a:rPr lang="ru-RU" sz="1800" b="1" i="1" dirty="0" smtClean="0"/>
            </a:br>
            <a:r>
              <a:rPr lang="ru-RU" sz="1800" b="1" i="1" dirty="0" smtClean="0"/>
              <a:t>А не вода</a:t>
            </a:r>
          </a:p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764704"/>
            <a:ext cx="3078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Жидко, а не вода,</a:t>
            </a:r>
            <a:br>
              <a:rPr lang="ru-RU" b="1" i="1" dirty="0"/>
            </a:br>
            <a:r>
              <a:rPr lang="ru-RU" b="1" i="1" dirty="0"/>
              <a:t>Бело, а не снег.</a:t>
            </a:r>
            <a:br>
              <a:rPr lang="ru-RU" b="1" i="1" dirty="0"/>
            </a:br>
            <a:r>
              <a:rPr lang="ru-RU" b="1" i="1" dirty="0"/>
              <a:t>Начинается на К</a:t>
            </a:r>
            <a:br>
              <a:rPr lang="ru-RU" b="1" i="1" dirty="0"/>
            </a:br>
            <a:r>
              <a:rPr lang="ru-RU" b="1" i="1" dirty="0"/>
              <a:t>Наш продукт из молока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365104"/>
            <a:ext cx="31500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Мы на хлеб </a:t>
            </a:r>
            <a:endParaRPr lang="ru-RU" b="1" i="1" dirty="0" smtClean="0"/>
          </a:p>
          <a:p>
            <a:r>
              <a:rPr lang="ru-RU" b="1" i="1" dirty="0" smtClean="0"/>
              <a:t>его </a:t>
            </a:r>
            <a:r>
              <a:rPr lang="ru-RU" b="1" i="1" dirty="0"/>
              <a:t>намажем</a:t>
            </a:r>
            <a:br>
              <a:rPr lang="ru-RU" b="1" i="1" dirty="0"/>
            </a:br>
            <a:r>
              <a:rPr lang="ru-RU" b="1" i="1" dirty="0"/>
              <a:t>И добавим к разным кашам.</a:t>
            </a:r>
            <a:br>
              <a:rPr lang="ru-RU" b="1" i="1" dirty="0"/>
            </a:br>
            <a:r>
              <a:rPr lang="ru-RU" b="1" i="1" dirty="0"/>
              <a:t>Кашу не испортят точно</a:t>
            </a:r>
            <a:br>
              <a:rPr lang="ru-RU" b="1" i="1" dirty="0"/>
            </a:br>
            <a:r>
              <a:rPr lang="ru-RU" b="1" i="1" dirty="0"/>
              <a:t>Бело-желтые кусочки</a:t>
            </a:r>
            <a:r>
              <a:rPr lang="ru-RU" b="1" i="1" dirty="0" smtClean="0"/>
              <a:t>.</a:t>
            </a:r>
          </a:p>
          <a:p>
            <a:endParaRPr lang="ru-RU" b="1" i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788024" y="908720"/>
          <a:ext cx="3408040" cy="1188720"/>
        </p:xfrm>
        <a:graphic>
          <a:graphicData uri="http://schemas.openxmlformats.org/drawingml/2006/table">
            <a:tbl>
              <a:tblPr/>
              <a:tblGrid>
                <a:gridCol w="3408040"/>
              </a:tblGrid>
              <a:tr h="0">
                <a:tc>
                  <a:txBody>
                    <a:bodyPr/>
                    <a:lstStyle/>
                    <a:p>
                      <a:r>
                        <a:rPr lang="ru-RU" b="1" i="1" dirty="0"/>
                        <a:t>Отгадать легко и быстро:</a:t>
                      </a:r>
                      <a:br>
                        <a:rPr lang="ru-RU" b="1" i="1" dirty="0"/>
                      </a:br>
                      <a:r>
                        <a:rPr lang="ru-RU" b="1" i="1" dirty="0"/>
                        <a:t>Мягкий, пышный и душистый.</a:t>
                      </a:r>
                      <a:br>
                        <a:rPr lang="ru-RU" b="1" i="1" dirty="0"/>
                      </a:br>
                      <a:r>
                        <a:rPr lang="ru-RU" b="1" i="1" dirty="0"/>
                        <a:t>Он и черный, он и белый,</a:t>
                      </a:r>
                      <a:br>
                        <a:rPr lang="ru-RU" b="1" i="1" dirty="0"/>
                      </a:br>
                      <a:r>
                        <a:rPr lang="ru-RU" b="1" i="1" dirty="0"/>
                        <a:t>Вкусный даже подгорелый.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788024" y="2348880"/>
          <a:ext cx="2975992" cy="1463040"/>
        </p:xfrm>
        <a:graphic>
          <a:graphicData uri="http://schemas.openxmlformats.org/drawingml/2006/table">
            <a:tbl>
              <a:tblPr/>
              <a:tblGrid>
                <a:gridCol w="2975992"/>
              </a:tblGrid>
              <a:tr h="0">
                <a:tc>
                  <a:txBody>
                    <a:bodyPr/>
                    <a:lstStyle/>
                    <a:p>
                      <a:r>
                        <a:rPr lang="ru-RU" b="1" i="1" dirty="0"/>
                        <a:t>Мама из крупы сварила,</a:t>
                      </a:r>
                      <a:br>
                        <a:rPr lang="ru-RU" b="1" i="1" dirty="0"/>
                      </a:br>
                      <a:r>
                        <a:rPr lang="ru-RU" b="1" i="1" dirty="0"/>
                        <a:t>Посолила, подсластила.</a:t>
                      </a:r>
                      <a:br>
                        <a:rPr lang="ru-RU" b="1" i="1" dirty="0"/>
                      </a:br>
                      <a:r>
                        <a:rPr lang="ru-RU" b="1" i="1" dirty="0"/>
                        <a:t>Эй, ну где же ложка наша?!</a:t>
                      </a:r>
                      <a:br>
                        <a:rPr lang="ru-RU" b="1" i="1" dirty="0"/>
                      </a:br>
                      <a:r>
                        <a:rPr lang="ru-RU" b="1" i="1" dirty="0"/>
                        <a:t>Так нужна на завтрак...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788024" y="3789040"/>
          <a:ext cx="2903984" cy="1463040"/>
        </p:xfrm>
        <a:graphic>
          <a:graphicData uri="http://schemas.openxmlformats.org/drawingml/2006/table">
            <a:tbl>
              <a:tblPr/>
              <a:tblGrid>
                <a:gridCol w="2903984"/>
              </a:tblGrid>
              <a:tr h="0">
                <a:tc>
                  <a:txBody>
                    <a:bodyPr/>
                    <a:lstStyle/>
                    <a:p>
                      <a:r>
                        <a:rPr lang="ru-RU" b="1" i="1" dirty="0"/>
                        <a:t>И уха он, и бульон,</a:t>
                      </a:r>
                      <a:br>
                        <a:rPr lang="ru-RU" b="1" i="1" dirty="0"/>
                      </a:br>
                      <a:r>
                        <a:rPr lang="ru-RU" b="1" i="1" dirty="0"/>
                        <a:t>Щи, рассольник - тоже он.</a:t>
                      </a:r>
                      <a:br>
                        <a:rPr lang="ru-RU" b="1" i="1" dirty="0"/>
                      </a:br>
                      <a:r>
                        <a:rPr lang="ru-RU" b="1" i="1" dirty="0"/>
                        <a:t>Он гороховый, капустный</a:t>
                      </a:r>
                      <a:br>
                        <a:rPr lang="ru-RU" b="1" i="1" dirty="0"/>
                      </a:br>
                      <a:r>
                        <a:rPr lang="ru-RU" b="1" i="1" dirty="0"/>
                        <a:t>И, конечно, очень вкусный.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788024" y="5373216"/>
          <a:ext cx="2399928" cy="640080"/>
        </p:xfrm>
        <a:graphic>
          <a:graphicData uri="http://schemas.openxmlformats.org/drawingml/2006/table">
            <a:tbl>
              <a:tblPr/>
              <a:tblGrid>
                <a:gridCol w="2399928"/>
              </a:tblGrid>
              <a:tr h="0">
                <a:tc>
                  <a:txBody>
                    <a:bodyPr/>
                    <a:lstStyle/>
                    <a:p>
                      <a:r>
                        <a:rPr lang="ru-RU" b="1" i="1" dirty="0"/>
                        <a:t>Сидят на ложке,</a:t>
                      </a:r>
                      <a:br>
                        <a:rPr lang="ru-RU" b="1" i="1" dirty="0"/>
                      </a:br>
                      <a:r>
                        <a:rPr lang="ru-RU" b="1" i="1" dirty="0"/>
                        <a:t>Свесив ножки.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6732240" cy="49006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Cambria" pitchFamily="18" charset="0"/>
              </a:rPr>
              <a:t>Назови продукты, обозначь одним словом</a:t>
            </a:r>
            <a:endParaRPr lang="ru-RU" sz="2800" b="1" dirty="0">
              <a:latin typeface="Cambr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5976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b="1" dirty="0" smtClean="0"/>
              <a:t>Природа сама создала для нас уникальный продукт питания - МОЛОКО</a:t>
            </a:r>
            <a:endParaRPr lang="ru-RU" sz="1600" b="1" dirty="0"/>
          </a:p>
        </p:txBody>
      </p:sp>
      <p:pic>
        <p:nvPicPr>
          <p:cNvPr id="17410" name="Picture 2" descr="Картинки по запросу молочные продукты польза и вре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88640"/>
            <a:ext cx="936104" cy="748884"/>
          </a:xfrm>
          <a:prstGeom prst="rect">
            <a:avLst/>
          </a:prstGeom>
          <a:noFill/>
        </p:spPr>
      </p:pic>
      <p:pic>
        <p:nvPicPr>
          <p:cNvPr id="17412" name="Picture 4" descr="Картинки по запросу молочные продукты польза и вре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196752"/>
            <a:ext cx="2592288" cy="1757116"/>
          </a:xfrm>
          <a:prstGeom prst="rect">
            <a:avLst/>
          </a:prstGeom>
          <a:noFill/>
        </p:spPr>
      </p:pic>
      <p:pic>
        <p:nvPicPr>
          <p:cNvPr id="17414" name="Picture 6" descr="Картинки по запросу молочные продукты польза и вре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96752"/>
            <a:ext cx="2466975" cy="1728192"/>
          </a:xfrm>
          <a:prstGeom prst="rect">
            <a:avLst/>
          </a:prstGeom>
          <a:noFill/>
        </p:spPr>
      </p:pic>
      <p:pic>
        <p:nvPicPr>
          <p:cNvPr id="17416" name="Picture 8" descr="Картинки по запросу молочные продукты польза и вред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068961"/>
            <a:ext cx="2466975" cy="1656184"/>
          </a:xfrm>
          <a:prstGeom prst="rect">
            <a:avLst/>
          </a:prstGeom>
          <a:noFill/>
        </p:spPr>
      </p:pic>
      <p:pic>
        <p:nvPicPr>
          <p:cNvPr id="17418" name="Picture 10" descr="Картинки по запросу молочные продукты польза и вред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013176"/>
            <a:ext cx="2055965" cy="1368152"/>
          </a:xfrm>
          <a:prstGeom prst="rect">
            <a:avLst/>
          </a:prstGeom>
          <a:noFill/>
        </p:spPr>
      </p:pic>
      <p:pic>
        <p:nvPicPr>
          <p:cNvPr id="17420" name="Picture 12" descr="Картинки по запросу молочные продукты польза и вред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212976"/>
            <a:ext cx="2078360" cy="1152128"/>
          </a:xfrm>
          <a:prstGeom prst="rect">
            <a:avLst/>
          </a:prstGeom>
          <a:noFill/>
        </p:spPr>
      </p:pic>
      <p:pic>
        <p:nvPicPr>
          <p:cNvPr id="17422" name="Picture 14" descr="Картинки по запросу молочные продукты польза и вред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4509120"/>
            <a:ext cx="1905000" cy="1943101"/>
          </a:xfrm>
          <a:prstGeom prst="rect">
            <a:avLst/>
          </a:prstGeom>
          <a:noFill/>
        </p:spPr>
      </p:pic>
      <p:pic>
        <p:nvPicPr>
          <p:cNvPr id="17424" name="Picture 16" descr="Картинки по запросу молочные продукты польза и вред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4653136"/>
            <a:ext cx="1905000" cy="1905000"/>
          </a:xfrm>
          <a:prstGeom prst="rect">
            <a:avLst/>
          </a:prstGeom>
          <a:noFill/>
        </p:spPr>
      </p:pic>
      <p:pic>
        <p:nvPicPr>
          <p:cNvPr id="17428" name="Picture 20" descr="Картинки по запросу молочные продукты польза и вред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807" y="3212976"/>
            <a:ext cx="2495739" cy="1368152"/>
          </a:xfrm>
          <a:prstGeom prst="rect">
            <a:avLst/>
          </a:prstGeom>
          <a:noFill/>
        </p:spPr>
      </p:pic>
      <p:pic>
        <p:nvPicPr>
          <p:cNvPr id="17430" name="Picture 22" descr="Картинки по запросу молочные продукты польза и вред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27784" y="5085184"/>
            <a:ext cx="2895600" cy="158115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11560" y="2924944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Сливки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915816" y="2852936"/>
            <a:ext cx="2273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Молочная сыворотка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948264" y="2924944"/>
            <a:ext cx="836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Творог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23528" y="4581128"/>
            <a:ext cx="1012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Сметана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987824" y="458112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Сыр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156176" y="4293096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Сливочное масло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23528" y="6381328"/>
            <a:ext cx="117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Маргарин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652120" y="6309320"/>
            <a:ext cx="148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Простокваша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740352" y="6381328"/>
            <a:ext cx="101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Ряженка</a:t>
            </a:r>
            <a:endParaRPr lang="ru-RU" dirty="0"/>
          </a:p>
        </p:txBody>
      </p:sp>
      <p:pic>
        <p:nvPicPr>
          <p:cNvPr id="17432" name="Picture 24" descr="Картинки по запросу молочные продукты польза и вред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1196752"/>
            <a:ext cx="2597009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353264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1363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ambria" pitchFamily="18" charset="0"/>
              </a:rPr>
              <a:t>Перечисли продукты, назови одним словом</a:t>
            </a:r>
            <a:endParaRPr lang="ru-RU" sz="2800" b="1" dirty="0">
              <a:latin typeface="Cambria" pitchFamily="18" charset="0"/>
            </a:endParaRPr>
          </a:p>
        </p:txBody>
      </p:sp>
      <p:pic>
        <p:nvPicPr>
          <p:cNvPr id="4" name="Picture 4" descr="Картинки по запросу вредные продукты питания для детей в картинках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764704"/>
            <a:ext cx="1981204" cy="1478283"/>
          </a:xfrm>
          <a:prstGeom prst="rect">
            <a:avLst/>
          </a:prstGeom>
          <a:noFill/>
        </p:spPr>
      </p:pic>
      <p:pic>
        <p:nvPicPr>
          <p:cNvPr id="16386" name="Picture 2" descr="Картинки по запросу мясные продукты категор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2088232" cy="2088232"/>
          </a:xfrm>
          <a:prstGeom prst="rect">
            <a:avLst/>
          </a:prstGeom>
          <a:noFill/>
        </p:spPr>
      </p:pic>
      <p:pic>
        <p:nvPicPr>
          <p:cNvPr id="16388" name="Picture 4" descr="Картинки по запросу мясные продукты категор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0688"/>
            <a:ext cx="1931508" cy="1872208"/>
          </a:xfrm>
          <a:prstGeom prst="rect">
            <a:avLst/>
          </a:prstGeom>
          <a:noFill/>
        </p:spPr>
      </p:pic>
      <p:pic>
        <p:nvPicPr>
          <p:cNvPr id="16390" name="Picture 6" descr="Картинки по запросу мясные продукты категори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764704"/>
            <a:ext cx="2286000" cy="1524001"/>
          </a:xfrm>
          <a:prstGeom prst="rect">
            <a:avLst/>
          </a:prstGeom>
          <a:noFill/>
        </p:spPr>
      </p:pic>
      <p:pic>
        <p:nvPicPr>
          <p:cNvPr id="16396" name="Picture 12" descr="Картинки по запросу мясные продукты категори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2564904"/>
            <a:ext cx="2170103" cy="144016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092280" y="4005064"/>
            <a:ext cx="98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Котлеты</a:t>
            </a:r>
            <a:endParaRPr lang="ru-RU" dirty="0"/>
          </a:p>
        </p:txBody>
      </p:sp>
      <p:pic>
        <p:nvPicPr>
          <p:cNvPr id="16400" name="Picture 16" descr="Картинки по запросу мясные продукты категори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2564904"/>
            <a:ext cx="2164174" cy="1440160"/>
          </a:xfrm>
          <a:prstGeom prst="rect">
            <a:avLst/>
          </a:prstGeom>
          <a:noFill/>
        </p:spPr>
      </p:pic>
      <p:pic>
        <p:nvPicPr>
          <p:cNvPr id="16402" name="Picture 18" descr="Картинки по запросу мясные продукты категори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4581128"/>
            <a:ext cx="2047444" cy="1296144"/>
          </a:xfrm>
          <a:prstGeom prst="rect">
            <a:avLst/>
          </a:prstGeom>
          <a:noFill/>
        </p:spPr>
      </p:pic>
      <p:pic>
        <p:nvPicPr>
          <p:cNvPr id="16404" name="Picture 20" descr="Картинки по запросу мясные продукты категор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908720"/>
            <a:ext cx="1224136" cy="1224136"/>
          </a:xfrm>
          <a:prstGeom prst="rect">
            <a:avLst/>
          </a:prstGeom>
          <a:noFill/>
        </p:spPr>
      </p:pic>
      <p:pic>
        <p:nvPicPr>
          <p:cNvPr id="16406" name="Picture 22" descr="Картинки по запросу мясные продукты категории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2492896"/>
            <a:ext cx="2020978" cy="1800200"/>
          </a:xfrm>
          <a:prstGeom prst="rect">
            <a:avLst/>
          </a:prstGeom>
          <a:noFill/>
        </p:spPr>
      </p:pic>
      <p:pic>
        <p:nvPicPr>
          <p:cNvPr id="16408" name="Picture 24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4149080"/>
            <a:ext cx="1691680" cy="1691680"/>
          </a:xfrm>
          <a:prstGeom prst="rect">
            <a:avLst/>
          </a:prstGeom>
          <a:noFill/>
        </p:spPr>
      </p:pic>
      <p:pic>
        <p:nvPicPr>
          <p:cNvPr id="16410" name="Picture 26" descr="Картинки по запросу мясные продукты категории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39952" y="4509120"/>
            <a:ext cx="2008643" cy="1440160"/>
          </a:xfrm>
          <a:prstGeom prst="rect">
            <a:avLst/>
          </a:prstGeom>
          <a:noFill/>
        </p:spPr>
      </p:pic>
      <p:sp>
        <p:nvSpPr>
          <p:cNvPr id="16412" name="AutoShape 28" descr="Картинки по запросу мясные продукты категор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414" name="AutoShape 30" descr="Картинки по запросу мясные продукты категор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416" name="Picture 32" descr="Картинки по запросу мясные продукты категории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92080" y="4509120"/>
            <a:ext cx="1512168" cy="1512168"/>
          </a:xfrm>
          <a:prstGeom prst="rect">
            <a:avLst/>
          </a:prstGeom>
          <a:noFill/>
        </p:spPr>
      </p:pic>
      <p:pic>
        <p:nvPicPr>
          <p:cNvPr id="16418" name="Picture 34" descr="Картинки по запросу мясные продукты категории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48264" y="4509120"/>
            <a:ext cx="2088232" cy="13681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80092" y="6021288"/>
            <a:ext cx="1937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Паштет из печени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5877272"/>
            <a:ext cx="101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Холодец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194720" y="213285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Фарш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259273" y="2092206"/>
            <a:ext cx="176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Тушёнка мясная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75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Хлебобулочные изделия</a:t>
            </a:r>
            <a:endParaRPr lang="ru-RU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2" y="548680"/>
            <a:ext cx="2478137" cy="154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960" y="863526"/>
            <a:ext cx="2575173" cy="139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36712"/>
            <a:ext cx="295144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2334945" cy="226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89" y="2354385"/>
            <a:ext cx="2406247" cy="161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61" y="3789040"/>
            <a:ext cx="3505572" cy="324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433655"/>
            <a:ext cx="3710945" cy="230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54" y="3971082"/>
            <a:ext cx="1785092" cy="159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86" y="3316923"/>
            <a:ext cx="1251602" cy="83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7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12968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                            </a:t>
            </a:r>
            <a:r>
              <a:rPr lang="ru-RU" sz="2000" b="1" dirty="0" smtClean="0">
                <a:latin typeface="GreekC" pitchFamily="2" charset="0"/>
                <a:cs typeface="GreekC" pitchFamily="2" charset="0"/>
              </a:rPr>
              <a:t>Что </a:t>
            </a:r>
            <a:r>
              <a:rPr lang="ru-RU" sz="2000" b="1" dirty="0" smtClean="0">
                <a:latin typeface="GreekC" pitchFamily="2" charset="0"/>
                <a:cs typeface="GreekC" pitchFamily="2" charset="0"/>
              </a:rPr>
              <a:t>понадобится </a:t>
            </a:r>
            <a:r>
              <a:rPr lang="ru-RU" sz="2000" b="1" dirty="0" smtClean="0">
                <a:latin typeface="GreekC" pitchFamily="2" charset="0"/>
                <a:cs typeface="GreekC" pitchFamily="2" charset="0"/>
              </a:rPr>
              <a:t>повару для приготовления пищи?</a:t>
            </a:r>
            <a:endParaRPr lang="ru-RU" sz="2000" b="1" dirty="0">
              <a:latin typeface="GreekC" pitchFamily="2" charset="0"/>
              <a:cs typeface="GreekC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2520280" cy="1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786" y="764704"/>
            <a:ext cx="283078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20688"/>
            <a:ext cx="2381249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05064"/>
            <a:ext cx="237824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64904"/>
            <a:ext cx="2360169" cy="196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2"/>
            <a:ext cx="245639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520" y="1988840"/>
            <a:ext cx="2498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reekC" pitchFamily="2" charset="0"/>
                <a:cs typeface="GreekC" pitchFamily="2" charset="0"/>
              </a:rPr>
              <a:t>Молочные продукты</a:t>
            </a:r>
            <a:endParaRPr lang="ru-RU" b="1" dirty="0">
              <a:latin typeface="GreekC" pitchFamily="2" charset="0"/>
              <a:cs typeface="GreekC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8224" y="2276872"/>
            <a:ext cx="224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reekC" pitchFamily="2" charset="0"/>
                <a:cs typeface="GreekC" pitchFamily="2" charset="0"/>
              </a:rPr>
              <a:t>Мясные продукты</a:t>
            </a:r>
            <a:endParaRPr lang="ru-RU" b="1" dirty="0">
              <a:latin typeface="GreekC" pitchFamily="2" charset="0"/>
              <a:cs typeface="GreekC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0192" y="4005064"/>
            <a:ext cx="3203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reekC" pitchFamily="2" charset="0"/>
                <a:cs typeface="GreekC" pitchFamily="2" charset="0"/>
              </a:rPr>
              <a:t>Оборудование – печь, плита…</a:t>
            </a:r>
            <a:endParaRPr lang="ru-RU" b="1" dirty="0">
              <a:latin typeface="GreekC" pitchFamily="2" charset="0"/>
              <a:cs typeface="GreekC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22768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reekC" pitchFamily="2" charset="0"/>
                <a:cs typeface="GreekC" pitchFamily="2" charset="0"/>
              </a:rPr>
              <a:t>Духовые шкафы</a:t>
            </a:r>
            <a:endParaRPr lang="ru-RU" b="1" dirty="0">
              <a:latin typeface="GreekC" pitchFamily="2" charset="0"/>
              <a:cs typeface="GreekC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9664" y="602128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reekC" pitchFamily="2" charset="0"/>
                <a:cs typeface="GreekC" pitchFamily="2" charset="0"/>
              </a:rPr>
              <a:t>Кастрюли различного объёма</a:t>
            </a:r>
            <a:endParaRPr lang="ru-RU" b="1" dirty="0">
              <a:latin typeface="GreekC" pitchFamily="2" charset="0"/>
              <a:cs typeface="GreekC" pitchFamily="2" charset="0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65104"/>
            <a:ext cx="2016224" cy="199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" name="Picture 1" descr="C:\Users\Барин\Desktop\frukt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5301208"/>
            <a:ext cx="2048503" cy="1296144"/>
          </a:xfrm>
          <a:prstGeom prst="rect">
            <a:avLst/>
          </a:prstGeom>
          <a:noFill/>
        </p:spPr>
      </p:pic>
      <p:pic>
        <p:nvPicPr>
          <p:cNvPr id="22530" name="Picture 2" descr="C:\Users\Барин\Desktop\klfssifkl2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2564904"/>
            <a:ext cx="2370282" cy="136815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051720" y="3356992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reekC" pitchFamily="2" charset="0"/>
                <a:cs typeface="GreekC" pitchFamily="2" charset="0"/>
              </a:rPr>
              <a:t>Овощи</a:t>
            </a:r>
            <a:endParaRPr lang="ru-RU" b="1" dirty="0">
              <a:latin typeface="GreekC" pitchFamily="2" charset="0"/>
              <a:cs typeface="GreekC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1720" y="6165304"/>
            <a:ext cx="105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GreekC" pitchFamily="2" charset="0"/>
                <a:cs typeface="GreekC" pitchFamily="2" charset="0"/>
              </a:rPr>
              <a:t>Фрукты</a:t>
            </a:r>
            <a:endParaRPr lang="ru-RU" b="1" dirty="0">
              <a:latin typeface="GreekC" pitchFamily="2" charset="0"/>
              <a:cs typeface="GreekC" pitchFamily="2" charset="0"/>
            </a:endParaRPr>
          </a:p>
        </p:txBody>
      </p:sp>
      <p:sp>
        <p:nvSpPr>
          <p:cNvPr id="33794" name="AutoShape 2" descr="Картинки по запросу ваза с цвет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6" name="Picture 4" descr="Картинки по запросу ваза с цветами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2204864"/>
            <a:ext cx="1152128" cy="1152128"/>
          </a:xfrm>
          <a:prstGeom prst="rect">
            <a:avLst/>
          </a:prstGeom>
          <a:noFill/>
        </p:spPr>
      </p:pic>
      <p:sp>
        <p:nvSpPr>
          <p:cNvPr id="33798" name="AutoShape 6" descr="Картинки по запросу туф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0" name="AutoShape 8" descr="Картинки по запросу туф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802" name="Picture 10" descr="Похожее изображение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520" y="4005064"/>
            <a:ext cx="1296144" cy="1296144"/>
          </a:xfrm>
          <a:prstGeom prst="rect">
            <a:avLst/>
          </a:prstGeom>
          <a:noFill/>
        </p:spPr>
      </p:pic>
      <p:pic>
        <p:nvPicPr>
          <p:cNvPr id="33804" name="Picture 12" descr="Картинки по запросу полотенц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91680" y="4077072"/>
            <a:ext cx="1512168" cy="1512168"/>
          </a:xfrm>
          <a:prstGeom prst="rect">
            <a:avLst/>
          </a:prstGeom>
          <a:noFill/>
        </p:spPr>
      </p:pic>
      <p:sp>
        <p:nvSpPr>
          <p:cNvPr id="33806" name="AutoShape 14" descr="Картинки по запросу разделочная дос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8" name="AutoShape 16" descr="Картинки по запросу разделочная дос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10" name="AutoShape 18" descr="Картинки по запросу разделочная дос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812" name="Picture 20" descr="Картинки по запросу разделочная доска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553629">
            <a:off x="3275856" y="5661248"/>
            <a:ext cx="1440160" cy="925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22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Cambria" panose="02040503050406030204" pitchFamily="18" charset="0"/>
              </a:rPr>
              <a:t>Что можно жарить, а что  печь?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2952328" cy="184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49791"/>
            <a:ext cx="2664296" cy="220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805" y="2640615"/>
            <a:ext cx="3431697" cy="251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52" y="774025"/>
            <a:ext cx="2448272" cy="185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680" y="854102"/>
            <a:ext cx="1621665" cy="16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46" y="854102"/>
            <a:ext cx="1961264" cy="146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446" y="4742697"/>
            <a:ext cx="2705234" cy="152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58" y="4687048"/>
            <a:ext cx="2177323" cy="163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1224136" cy="91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941" y="2793762"/>
            <a:ext cx="1921122" cy="128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06" y="2546728"/>
            <a:ext cx="1398422" cy="104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8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Cambria" panose="02040503050406030204" pitchFamily="18" charset="0"/>
              </a:rPr>
              <a:t>Что можно печь, жарить?</a:t>
            </a:r>
            <a:endParaRPr lang="ru-RU" sz="1800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9046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 </a:t>
            </a:r>
          </a:p>
          <a:p>
            <a:pPr>
              <a:buNone/>
            </a:pPr>
            <a:endParaRPr lang="ru-RU" sz="1600" dirty="0" smtClean="0"/>
          </a:p>
        </p:txBody>
      </p:sp>
      <p:sp>
        <p:nvSpPr>
          <p:cNvPr id="13314" name="AutoShape 2" descr="Картинки по запросу сковорода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Картинки по запросу сковорода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8" name="Picture 6" descr="Картинки по запросу сковорода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2681554" cy="1656184"/>
          </a:xfrm>
          <a:prstGeom prst="rect">
            <a:avLst/>
          </a:prstGeom>
          <a:noFill/>
        </p:spPr>
      </p:pic>
      <p:pic>
        <p:nvPicPr>
          <p:cNvPr id="13320" name="Picture 8" descr="Картинки по запросу духовая печь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60648"/>
            <a:ext cx="2730640" cy="1944216"/>
          </a:xfrm>
          <a:prstGeom prst="rect">
            <a:avLst/>
          </a:prstGeom>
          <a:noFill/>
        </p:spPr>
      </p:pic>
      <p:pic>
        <p:nvPicPr>
          <p:cNvPr id="13324" name="Picture 12" descr="Картинки по запросу яичница фот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17032"/>
            <a:ext cx="1827539" cy="1512168"/>
          </a:xfrm>
          <a:prstGeom prst="rect">
            <a:avLst/>
          </a:prstGeom>
          <a:noFill/>
        </p:spPr>
      </p:pic>
      <p:pic>
        <p:nvPicPr>
          <p:cNvPr id="13326" name="Picture 1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789040"/>
            <a:ext cx="1872208" cy="1390235"/>
          </a:xfrm>
          <a:prstGeom prst="rect">
            <a:avLst/>
          </a:prstGeom>
          <a:noFill/>
        </p:spPr>
      </p:pic>
      <p:pic>
        <p:nvPicPr>
          <p:cNvPr id="13328" name="Picture 16" descr="Картинки по запросу пирожки фот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861048"/>
            <a:ext cx="1800200" cy="1368152"/>
          </a:xfrm>
          <a:prstGeom prst="rect">
            <a:avLst/>
          </a:prstGeom>
          <a:noFill/>
        </p:spPr>
      </p:pic>
      <p:pic>
        <p:nvPicPr>
          <p:cNvPr id="13330" name="Picture 18" descr="Картинки по запросу пирожки фот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5517232"/>
            <a:ext cx="1854499" cy="1107738"/>
          </a:xfrm>
          <a:prstGeom prst="rect">
            <a:avLst/>
          </a:prstGeom>
          <a:noFill/>
        </p:spPr>
      </p:pic>
      <p:pic>
        <p:nvPicPr>
          <p:cNvPr id="13332" name="Picture 20" descr="Картинки по запросу котлеты фот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5445224"/>
            <a:ext cx="2168712" cy="1268760"/>
          </a:xfrm>
          <a:prstGeom prst="rect">
            <a:avLst/>
          </a:prstGeom>
          <a:noFill/>
        </p:spPr>
      </p:pic>
      <p:pic>
        <p:nvPicPr>
          <p:cNvPr id="13334" name="Picture 22" descr="Картинки по запросу булочки фото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5445224"/>
            <a:ext cx="2088232" cy="1296144"/>
          </a:xfrm>
          <a:prstGeom prst="rect">
            <a:avLst/>
          </a:prstGeom>
          <a:noFill/>
        </p:spPr>
      </p:pic>
      <p:pic>
        <p:nvPicPr>
          <p:cNvPr id="13336" name="Picture 24" descr="Картинки по запросу торт фото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2276872"/>
            <a:ext cx="2052228" cy="1368152"/>
          </a:xfrm>
          <a:prstGeom prst="rect">
            <a:avLst/>
          </a:prstGeom>
          <a:noFill/>
        </p:spPr>
      </p:pic>
      <p:pic>
        <p:nvPicPr>
          <p:cNvPr id="13338" name="Picture 26" descr="Картинки по запросу пицца фото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216" y="2132856"/>
            <a:ext cx="2280420" cy="1520280"/>
          </a:xfrm>
          <a:prstGeom prst="rect">
            <a:avLst/>
          </a:prstGeom>
          <a:noFill/>
        </p:spPr>
      </p:pic>
      <p:pic>
        <p:nvPicPr>
          <p:cNvPr id="13340" name="Picture 28" descr="Картинки по запросу печенье фото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836712"/>
            <a:ext cx="2088232" cy="1313841"/>
          </a:xfrm>
          <a:prstGeom prst="rect">
            <a:avLst/>
          </a:prstGeom>
          <a:noFill/>
        </p:spPr>
      </p:pic>
      <p:pic>
        <p:nvPicPr>
          <p:cNvPr id="13342" name="Picture 30" descr="Картинки по запросу печенье фото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560" y="2204864"/>
            <a:ext cx="1679487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27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305</Words>
  <Application>Microsoft Office PowerPoint</Application>
  <PresentationFormat>Экран (4:3)</PresentationFormat>
  <Paragraphs>133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</vt:lpstr>
      <vt:lpstr>GreekC</vt:lpstr>
      <vt:lpstr>Тема Office</vt:lpstr>
      <vt:lpstr>Презентация PowerPoint</vt:lpstr>
      <vt:lpstr>Продукты питания</vt:lpstr>
      <vt:lpstr>Отгадай загадки</vt:lpstr>
      <vt:lpstr>Назови продукты, обозначь одним словом</vt:lpstr>
      <vt:lpstr>Перечисли продукты, назови одним словом</vt:lpstr>
      <vt:lpstr>Хлебобулочные изделия</vt:lpstr>
      <vt:lpstr>Презентация PowerPoint</vt:lpstr>
      <vt:lpstr>Что можно жарить, а что  печь?</vt:lpstr>
      <vt:lpstr>Что можно печь, жарить?</vt:lpstr>
      <vt:lpstr>Назови кашу правильно</vt:lpstr>
      <vt:lpstr>Скажи наоборот</vt:lpstr>
      <vt:lpstr>Отгадай начинку для пирожков</vt:lpstr>
      <vt:lpstr>Что можно варить?</vt:lpstr>
      <vt:lpstr>Какие продукты опасны ?</vt:lpstr>
      <vt:lpstr>Что лишнее?</vt:lpstr>
      <vt:lpstr>Исправь ошибки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Продукты питания</dc:title>
  <dc:creator>Артем</dc:creator>
  <cp:lastModifiedBy>Андрей</cp:lastModifiedBy>
  <cp:revision>134</cp:revision>
  <dcterms:modified xsi:type="dcterms:W3CDTF">2020-04-24T08:30:40Z</dcterms:modified>
</cp:coreProperties>
</file>