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7"/>
  </p:notesMasterIdLst>
  <p:sldIdLst>
    <p:sldId id="256" r:id="rId2"/>
    <p:sldId id="263" r:id="rId3"/>
    <p:sldId id="264" r:id="rId4"/>
    <p:sldId id="277" r:id="rId5"/>
    <p:sldId id="303" r:id="rId6"/>
    <p:sldId id="265" r:id="rId7"/>
    <p:sldId id="257" r:id="rId8"/>
    <p:sldId id="278" r:id="rId9"/>
    <p:sldId id="279" r:id="rId10"/>
    <p:sldId id="280" r:id="rId11"/>
    <p:sldId id="281" r:id="rId12"/>
    <p:sldId id="282" r:id="rId13"/>
    <p:sldId id="309" r:id="rId14"/>
    <p:sldId id="283" r:id="rId15"/>
    <p:sldId id="284" r:id="rId16"/>
    <p:sldId id="285" r:id="rId17"/>
    <p:sldId id="286" r:id="rId18"/>
    <p:sldId id="287" r:id="rId19"/>
    <p:sldId id="288" r:id="rId20"/>
    <p:sldId id="289" r:id="rId21"/>
    <p:sldId id="258" r:id="rId22"/>
    <p:sldId id="290" r:id="rId23"/>
    <p:sldId id="304" r:id="rId24"/>
    <p:sldId id="307" r:id="rId25"/>
    <p:sldId id="306" r:id="rId26"/>
    <p:sldId id="260" r:id="rId27"/>
    <p:sldId id="261" r:id="rId28"/>
    <p:sldId id="266" r:id="rId29"/>
    <p:sldId id="308" r:id="rId30"/>
    <p:sldId id="268" r:id="rId31"/>
    <p:sldId id="269" r:id="rId32"/>
    <p:sldId id="270" r:id="rId33"/>
    <p:sldId id="271" r:id="rId34"/>
    <p:sldId id="291" r:id="rId35"/>
    <p:sldId id="292" r:id="rId36"/>
    <p:sldId id="293" r:id="rId37"/>
    <p:sldId id="294" r:id="rId38"/>
    <p:sldId id="295" r:id="rId39"/>
    <p:sldId id="296" r:id="rId40"/>
    <p:sldId id="275" r:id="rId41"/>
    <p:sldId id="276" r:id="rId42"/>
    <p:sldId id="301" r:id="rId43"/>
    <p:sldId id="302" r:id="rId44"/>
    <p:sldId id="297" r:id="rId45"/>
    <p:sldId id="298"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37" autoAdjust="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D85F3-784C-45D7-82C4-476B237B4FB9}" type="datetimeFigureOut">
              <a:rPr lang="ru-RU" smtClean="0"/>
              <a:pPr/>
              <a:t>23.04.2020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AFF54-809C-45F3-82D4-CAAAF4985832}" type="slidenum">
              <a:rPr lang="ru-RU" smtClean="0"/>
              <a:pPr/>
              <a:t>‹#›</a:t>
            </a:fld>
            <a:endParaRPr lang="ru-RU"/>
          </a:p>
        </p:txBody>
      </p:sp>
    </p:spTree>
    <p:extLst>
      <p:ext uri="{BB962C8B-B14F-4D97-AF65-F5344CB8AC3E}">
        <p14:creationId xmlns:p14="http://schemas.microsoft.com/office/powerpoint/2010/main" val="10759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23.04.2020</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58668340_0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rot="612426">
            <a:off x="4825967" y="1112887"/>
            <a:ext cx="3571655"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solidFill>
                    <a:sysClr val="windowText" lastClr="000000"/>
                  </a:solidFill>
                </a:ln>
                <a:solidFill>
                  <a:srgbClr val="0033CC"/>
                </a:solidFill>
                <a:effectLst>
                  <a:outerShdw blurRad="50800" dist="39000" dir="5460000" algn="tl">
                    <a:srgbClr val="000000">
                      <a:alpha val="38000"/>
                    </a:srgbClr>
                  </a:outerShdw>
                </a:effectLst>
              </a:rPr>
              <a:t>КТО ЖИВЕТ В РЕКЕ И НА БЕРЕГУ?</a:t>
            </a:r>
            <a:endParaRPr lang="ru-RU" sz="40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sp>
        <p:nvSpPr>
          <p:cNvPr id="5" name="TextBox 4"/>
          <p:cNvSpPr txBox="1"/>
          <p:nvPr/>
        </p:nvSpPr>
        <p:spPr>
          <a:xfrm rot="818703">
            <a:off x="4601956" y="2975448"/>
            <a:ext cx="3463041" cy="2554545"/>
          </a:xfrm>
          <a:prstGeom prst="rect">
            <a:avLst/>
          </a:prstGeom>
          <a:noFill/>
        </p:spPr>
        <p:txBody>
          <a:bodyPr wrap="square" rtlCol="0">
            <a:spAutoFit/>
          </a:bodyPr>
          <a:lstStyle/>
          <a:p>
            <a:pPr algn="ctr"/>
            <a:r>
              <a:rPr lang="ru-RU" sz="2000" b="1" dirty="0" smtClean="0">
                <a:latin typeface="Arial" pitchFamily="34" charset="0"/>
                <a:cs typeface="Arial" pitchFamily="34" charset="0"/>
              </a:rPr>
              <a:t>ЛЕКСИКО-ГРАММАТИЧЕСКИЕ</a:t>
            </a:r>
          </a:p>
          <a:p>
            <a:pPr algn="ctr"/>
            <a:r>
              <a:rPr lang="ru-RU" sz="2000" b="1" dirty="0" smtClean="0">
                <a:latin typeface="Arial" pitchFamily="34" charset="0"/>
                <a:cs typeface="Arial" pitchFamily="34" charset="0"/>
              </a:rPr>
              <a:t>КАТЕГОРИИ ЯЗЫКА ПО ТЕМЕ</a:t>
            </a:r>
          </a:p>
          <a:p>
            <a:pPr algn="ctr"/>
            <a:r>
              <a:rPr lang="ru-RU" sz="2000" b="1" dirty="0" smtClean="0">
                <a:latin typeface="Arial" pitchFamily="34" charset="0"/>
                <a:cs typeface="Arial" pitchFamily="34" charset="0"/>
              </a:rPr>
              <a:t>   «ОБИТАТЕЛИ ВОДОЁМОВ</a:t>
            </a:r>
            <a:r>
              <a:rPr lang="ru-RU" sz="2000" b="1" dirty="0" smtClean="0">
                <a:latin typeface="Arial" pitchFamily="34" charset="0"/>
                <a:cs typeface="Arial" pitchFamily="34" charset="0"/>
              </a:rPr>
              <a:t>»</a:t>
            </a:r>
          </a:p>
          <a:p>
            <a:pPr algn="ctr"/>
            <a:r>
              <a:rPr lang="ru-RU" sz="2000" b="1" dirty="0" smtClean="0">
                <a:latin typeface="Arial" pitchFamily="34" charset="0"/>
                <a:cs typeface="Arial" pitchFamily="34" charset="0"/>
              </a:rPr>
              <a:t>Учитель-логопед</a:t>
            </a:r>
          </a:p>
          <a:p>
            <a:pPr algn="ctr"/>
            <a:r>
              <a:rPr lang="ru-RU" sz="2000" b="1" dirty="0" smtClean="0">
                <a:latin typeface="Arial" pitchFamily="34" charset="0"/>
                <a:cs typeface="Arial" pitchFamily="34" charset="0"/>
              </a:rPr>
              <a:t>Рябышена С.А.</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Мои документы\Мои рисунки\Новая папка\Untitled-23 copy.jpg"/>
          <p:cNvPicPr>
            <a:picLocks noChangeAspect="1" noChangeArrowheads="1"/>
          </p:cNvPicPr>
          <p:nvPr/>
        </p:nvPicPr>
        <p:blipFill>
          <a:blip r:embed="rId2"/>
          <a:srcRect/>
          <a:stretch>
            <a:fillRect/>
          </a:stretch>
        </p:blipFill>
        <p:spPr bwMode="auto">
          <a:xfrm>
            <a:off x="428596" y="1000108"/>
            <a:ext cx="8281988" cy="2928958"/>
          </a:xfrm>
          <a:prstGeom prst="rect">
            <a:avLst/>
          </a:prstGeom>
          <a:noFill/>
          <a:ln w="9525">
            <a:noFill/>
            <a:miter lim="800000"/>
            <a:headEnd/>
            <a:tailEnd/>
          </a:ln>
        </p:spPr>
      </p:pic>
      <p:sp>
        <p:nvSpPr>
          <p:cNvPr id="4" name="TextBox 3"/>
          <p:cNvSpPr txBox="1"/>
          <p:nvPr/>
        </p:nvSpPr>
        <p:spPr>
          <a:xfrm>
            <a:off x="714348" y="3929067"/>
            <a:ext cx="8072494" cy="2246769"/>
          </a:xfrm>
          <a:prstGeom prst="rect">
            <a:avLst/>
          </a:prstGeom>
          <a:noFill/>
        </p:spPr>
        <p:txBody>
          <a:bodyPr wrap="square" rtlCol="0">
            <a:spAutoFit/>
          </a:bodyPr>
          <a:lstStyle/>
          <a:p>
            <a:r>
              <a:rPr lang="ru-RU" sz="2800" i="1" u="sng" dirty="0" smtClean="0">
                <a:solidFill>
                  <a:srgbClr val="0033CC"/>
                </a:solidFill>
                <a:latin typeface="Arial Black" pitchFamily="34" charset="0"/>
              </a:rPr>
              <a:t>ЩУКА.</a:t>
            </a:r>
            <a:r>
              <a:rPr lang="ru-RU" sz="2000" b="1" dirty="0" smtClean="0">
                <a:solidFill>
                  <a:srgbClr val="002060"/>
                </a:solidFill>
                <a:latin typeface="Arial" pitchFamily="34" charset="0"/>
                <a:cs typeface="Arial" pitchFamily="34" charset="0"/>
              </a:rPr>
              <a:t>    </a:t>
            </a:r>
            <a:r>
              <a:rPr lang="ru-RU" sz="2000" b="1" dirty="0" smtClean="0">
                <a:latin typeface="Arial" pitchFamily="34" charset="0"/>
                <a:cs typeface="Arial" pitchFamily="34" charset="0"/>
              </a:rPr>
              <a:t>ЩУКА – ТОЖЕ РЫБА. У НЕЕ ДЛИННОЕ</a:t>
            </a:r>
          </a:p>
          <a:p>
            <a:r>
              <a:rPr lang="ru-RU" sz="2000" b="1" dirty="0" smtClean="0">
                <a:latin typeface="Arial" pitchFamily="34" charset="0"/>
                <a:cs typeface="Arial" pitchFamily="34" charset="0"/>
              </a:rPr>
              <a:t>ЗЕЛЕНО-ЖЕЛТОЕ ТУЛОВИЩЕ, НА КОТОРОМ  ЧЕШУЯ С ПОЛОСКАМИ И КРАПИНКАМИ. ЭТА ОКРАСКА ПОМОГАЕТ ЕЙ ПРЯТАТЬСЯ СРЕДИ РЕЧНОЙ РАСТИТЕЛЬНОСТИ, КОГДА ОНА ОХОТИТСЯ.</a:t>
            </a:r>
          </a:p>
          <a:p>
            <a:endParaRPr lang="ru-RU" sz="2800" i="1" u="sng" dirty="0">
              <a:solidFill>
                <a:srgbClr val="0033CC"/>
              </a:solidFill>
              <a:latin typeface="Arial Black" pitchFamily="34" charset="0"/>
            </a:endParaRPr>
          </a:p>
        </p:txBody>
      </p:sp>
    </p:spTree>
  </p:cSld>
  <p:clrMapOvr>
    <a:masterClrMapping/>
  </p:clrMapOvr>
  <p:transition advTm="32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3000" fill="hold"/>
                                        <p:tgtEl>
                                          <p:spTgt spid="6146"/>
                                        </p:tgtEl>
                                        <p:attrNameLst>
                                          <p:attrName>ppt_w</p:attrName>
                                        </p:attrNameLst>
                                      </p:cBhvr>
                                      <p:tavLst>
                                        <p:tav tm="0">
                                          <p:val>
                                            <p:fltVal val="0"/>
                                          </p:val>
                                        </p:tav>
                                        <p:tav tm="100000">
                                          <p:val>
                                            <p:strVal val="#ppt_w"/>
                                          </p:val>
                                        </p:tav>
                                      </p:tavLst>
                                    </p:anim>
                                    <p:anim calcmode="lin" valueType="num">
                                      <p:cBhvr>
                                        <p:cTn id="8" dur="3000" fill="hold"/>
                                        <p:tgtEl>
                                          <p:spTgt spid="6146"/>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Рабочий стол\Новая папка\Новая папка (2)\ThumnailImage[1].jpg"/>
          <p:cNvPicPr>
            <a:picLocks noChangeAspect="1" noChangeArrowheads="1"/>
          </p:cNvPicPr>
          <p:nvPr/>
        </p:nvPicPr>
        <p:blipFill>
          <a:blip r:embed="rId2"/>
          <a:srcRect/>
          <a:stretch>
            <a:fillRect/>
          </a:stretch>
        </p:blipFill>
        <p:spPr bwMode="auto">
          <a:xfrm>
            <a:off x="762000" y="890589"/>
            <a:ext cx="7620000" cy="4324361"/>
          </a:xfrm>
          <a:prstGeom prst="rect">
            <a:avLst/>
          </a:prstGeom>
          <a:noFill/>
          <a:ln w="76200">
            <a:solidFill>
              <a:srgbClr val="00B0F0"/>
            </a:solidFill>
          </a:ln>
        </p:spPr>
      </p:pic>
      <p:sp>
        <p:nvSpPr>
          <p:cNvPr id="3" name="TextBox 2"/>
          <p:cNvSpPr txBox="1"/>
          <p:nvPr/>
        </p:nvSpPr>
        <p:spPr>
          <a:xfrm>
            <a:off x="785786" y="5357826"/>
            <a:ext cx="7858180" cy="1015663"/>
          </a:xfrm>
          <a:prstGeom prst="rect">
            <a:avLst/>
          </a:prstGeom>
          <a:noFill/>
        </p:spPr>
        <p:txBody>
          <a:bodyPr wrap="square" rtlCol="0">
            <a:spAutoFit/>
          </a:bodyPr>
          <a:lstStyle/>
          <a:p>
            <a:r>
              <a:rPr lang="ru-RU" sz="2000" b="1" dirty="0" smtClean="0">
                <a:latin typeface="Arial" pitchFamily="34" charset="0"/>
                <a:cs typeface="Arial" pitchFamily="34" charset="0"/>
              </a:rPr>
              <a:t>ЩУКА ТОЖЕ ХИЩНИЦА.  У НЕЕ БОЛЬШОЙ РОТ С КРЕПКИМИ ОСТРЫМИ ЗУБАМИ. ПИТАЕТСЯ ОНА  РЫБАМИ, МОЖЕТ ПОЙМАТЬ И ЛЯГУШКУ.</a:t>
            </a:r>
            <a:endParaRPr lang="ru-RU" sz="2000" b="1"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Рабочий стол\Новая папка\Новая папка (2)\0a05f83c71edbe99df9f93270882bb33[1].jpg"/>
          <p:cNvPicPr>
            <a:picLocks noChangeAspect="1" noChangeArrowheads="1"/>
          </p:cNvPicPr>
          <p:nvPr/>
        </p:nvPicPr>
        <p:blipFill>
          <a:blip r:embed="rId2"/>
          <a:srcRect/>
          <a:stretch>
            <a:fillRect/>
          </a:stretch>
        </p:blipFill>
        <p:spPr bwMode="auto">
          <a:xfrm>
            <a:off x="3286116" y="928670"/>
            <a:ext cx="5357850" cy="5357850"/>
          </a:xfrm>
          <a:prstGeom prst="rect">
            <a:avLst/>
          </a:prstGeom>
          <a:noFill/>
          <a:ln w="76200">
            <a:solidFill>
              <a:srgbClr val="00B0F0"/>
            </a:solidFill>
          </a:ln>
        </p:spPr>
      </p:pic>
      <p:sp>
        <p:nvSpPr>
          <p:cNvPr id="3" name="TextBox 2"/>
          <p:cNvSpPr txBox="1"/>
          <p:nvPr/>
        </p:nvSpPr>
        <p:spPr>
          <a:xfrm>
            <a:off x="357158" y="1285860"/>
            <a:ext cx="2714644" cy="3477875"/>
          </a:xfrm>
          <a:prstGeom prst="rect">
            <a:avLst/>
          </a:prstGeom>
          <a:noFill/>
        </p:spPr>
        <p:txBody>
          <a:bodyPr wrap="square" rtlCol="0">
            <a:spAutoFit/>
          </a:bodyPr>
          <a:lstStyle/>
          <a:p>
            <a:r>
              <a:rPr lang="ru-RU" sz="2000" b="1" dirty="0" smtClean="0">
                <a:latin typeface="Arial" pitchFamily="34" charset="0"/>
                <a:cs typeface="Arial" pitchFamily="34" charset="0"/>
              </a:rPr>
              <a:t>СРЕДИ </a:t>
            </a:r>
          </a:p>
          <a:p>
            <a:r>
              <a:rPr lang="ru-RU" sz="2000" b="1" dirty="0" smtClean="0">
                <a:latin typeface="Arial" pitchFamily="34" charset="0"/>
                <a:cs typeface="Arial" pitchFamily="34" charset="0"/>
              </a:rPr>
              <a:t>РАСТИТЕЛЬНОСТИ И КАМЕШКОВ</a:t>
            </a:r>
          </a:p>
          <a:p>
            <a:r>
              <a:rPr lang="ru-RU" sz="2000" b="1" dirty="0" smtClean="0">
                <a:latin typeface="Arial" pitchFamily="34" charset="0"/>
                <a:cs typeface="Arial" pitchFamily="34" charset="0"/>
              </a:rPr>
              <a:t>ПОДВОДНОГО МИРА ЩУКУ НЕ  ЛЕГКО ЗАМЕТИТЬ.  ЗАМРЕТ ЩУКА,  СПРЯЧЕТСЯ – И ХВАТЬ ЗАЗЕВАВШУЮСЯ РЫБЕШКУ.</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sh2-5"/>
          <p:cNvPicPr>
            <a:picLocks noChangeAspect="1" noChangeArrowheads="1"/>
          </p:cNvPicPr>
          <p:nvPr/>
        </p:nvPicPr>
        <p:blipFill>
          <a:blip r:embed="rId2"/>
          <a:srcRect/>
          <a:stretch>
            <a:fillRect/>
          </a:stretch>
        </p:blipFill>
        <p:spPr bwMode="auto">
          <a:xfrm>
            <a:off x="0" y="3643314"/>
            <a:ext cx="9144000" cy="2928958"/>
          </a:xfrm>
          <a:prstGeom prst="rect">
            <a:avLst/>
          </a:prstGeom>
          <a:noFill/>
          <a:ln w="9525">
            <a:noFill/>
            <a:miter lim="800000"/>
            <a:headEnd/>
            <a:tailEnd/>
          </a:ln>
        </p:spPr>
      </p:pic>
      <p:sp>
        <p:nvSpPr>
          <p:cNvPr id="3" name="TextBox 2"/>
          <p:cNvSpPr txBox="1"/>
          <p:nvPr/>
        </p:nvSpPr>
        <p:spPr>
          <a:xfrm>
            <a:off x="1071538" y="714356"/>
            <a:ext cx="7358114" cy="3108543"/>
          </a:xfrm>
          <a:prstGeom prst="rect">
            <a:avLst/>
          </a:prstGeom>
          <a:noFill/>
        </p:spPr>
        <p:txBody>
          <a:bodyPr wrap="square" rtlCol="0">
            <a:spAutoFit/>
          </a:bodyPr>
          <a:lstStyle/>
          <a:p>
            <a:r>
              <a:rPr lang="ru-RU" sz="2800" dirty="0" smtClean="0">
                <a:solidFill>
                  <a:srgbClr val="0033CC"/>
                </a:solidFill>
                <a:latin typeface="Arial Black" pitchFamily="34" charset="0"/>
              </a:rPr>
              <a:t>ПРО ЩУКУ  </a:t>
            </a:r>
            <a:r>
              <a:rPr lang="ru-RU" sz="2400" i="1" dirty="0" smtClean="0"/>
              <a:t>(шутка)        </a:t>
            </a:r>
            <a:r>
              <a:rPr lang="ru-RU" sz="2400" i="1" dirty="0" err="1" smtClean="0"/>
              <a:t>Ф.Бобылев</a:t>
            </a:r>
            <a:endParaRPr lang="ru-RU" sz="2400" i="1" dirty="0" smtClean="0"/>
          </a:p>
          <a:p>
            <a:r>
              <a:rPr lang="ru-RU" sz="2800" b="1" dirty="0" smtClean="0"/>
              <a:t>Щука добрая была, </a:t>
            </a:r>
          </a:p>
          <a:p>
            <a:r>
              <a:rPr lang="ru-RU" sz="2800" b="1" dirty="0" smtClean="0"/>
              <a:t>Дружбу с рыбами вела.</a:t>
            </a:r>
          </a:p>
          <a:p>
            <a:r>
              <a:rPr lang="ru-RU" sz="2800" b="1" dirty="0" smtClean="0"/>
              <a:t>Из морской капусты щей</a:t>
            </a:r>
          </a:p>
          <a:p>
            <a:r>
              <a:rPr lang="ru-RU" sz="2800" b="1" dirty="0" smtClean="0"/>
              <a:t>Щука наварила,</a:t>
            </a:r>
          </a:p>
          <a:p>
            <a:r>
              <a:rPr lang="ru-RU" sz="2800" b="1" dirty="0" smtClean="0"/>
              <a:t>Окуньков, ершей, лещей</a:t>
            </a:r>
          </a:p>
          <a:p>
            <a:r>
              <a:rPr lang="ru-RU" sz="2800" b="1" dirty="0" smtClean="0"/>
              <a:t>Щами накормила.</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par>
                          <p:cTn id="8" fill="hold">
                            <p:stCondLst>
                              <p:cond delay="3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p:val>
                                            <p:fltVal val="0"/>
                                          </p:val>
                                        </p:tav>
                                        <p:tav tm="100000">
                                          <p:val>
                                            <p:strVal val="#ppt_w"/>
                                          </p:val>
                                        </p:tav>
                                      </p:tavLst>
                                    </p:anim>
                                    <p:anim calcmode="lin" valueType="num">
                                      <p:cBhvr>
                                        <p:cTn id="12" dur="5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Рабочий стол\Новая папка\Новая папка (2)\0_76b3_2a6c76b8_XL[1].jpg"/>
          <p:cNvPicPr>
            <a:picLocks noChangeAspect="1" noChangeArrowheads="1"/>
          </p:cNvPicPr>
          <p:nvPr/>
        </p:nvPicPr>
        <p:blipFill>
          <a:blip r:embed="rId2"/>
          <a:srcRect/>
          <a:stretch>
            <a:fillRect/>
          </a:stretch>
        </p:blipFill>
        <p:spPr bwMode="auto">
          <a:xfrm>
            <a:off x="357158" y="928670"/>
            <a:ext cx="5738826" cy="4429156"/>
          </a:xfrm>
          <a:prstGeom prst="rect">
            <a:avLst/>
          </a:prstGeom>
          <a:noFill/>
          <a:ln w="76200">
            <a:solidFill>
              <a:srgbClr val="00B0F0"/>
            </a:solidFill>
          </a:ln>
        </p:spPr>
      </p:pic>
      <p:sp>
        <p:nvSpPr>
          <p:cNvPr id="3" name="TextBox 2"/>
          <p:cNvSpPr txBox="1"/>
          <p:nvPr/>
        </p:nvSpPr>
        <p:spPr>
          <a:xfrm>
            <a:off x="6357950" y="1285860"/>
            <a:ext cx="2357454" cy="2985433"/>
          </a:xfrm>
          <a:prstGeom prst="rect">
            <a:avLst/>
          </a:prstGeom>
          <a:noFill/>
        </p:spPr>
        <p:txBody>
          <a:bodyPr wrap="square" rtlCol="0">
            <a:spAutoFit/>
          </a:bodyPr>
          <a:lstStyle/>
          <a:p>
            <a:r>
              <a:rPr lang="ru-RU" sz="2800" b="1" i="1" u="sng" dirty="0" smtClean="0">
                <a:solidFill>
                  <a:srgbClr val="0033CC"/>
                </a:solidFill>
                <a:latin typeface="Arial Black" pitchFamily="34" charset="0"/>
                <a:cs typeface="Arial" pitchFamily="34" charset="0"/>
              </a:rPr>
              <a:t>ОКУНЬ.</a:t>
            </a:r>
          </a:p>
          <a:p>
            <a:r>
              <a:rPr lang="ru-RU" sz="2000" b="1" dirty="0" smtClean="0">
                <a:latin typeface="Arial" pitchFamily="34" charset="0"/>
                <a:cs typeface="Arial" pitchFamily="34" charset="0"/>
              </a:rPr>
              <a:t>ЭТО НЕБОЛЬШАЯ РЫБКА. НА СПИНЕ У ОКУНЯ БОЛЬШОЙ ПЛАВНИК С ОСТРЫМИ ШИПАМИ. </a:t>
            </a:r>
            <a:endParaRPr lang="ru-RU" sz="2000" b="1" dirty="0">
              <a:latin typeface="Arial" pitchFamily="34" charset="0"/>
              <a:cs typeface="Arial" pitchFamily="34" charset="0"/>
            </a:endParaRPr>
          </a:p>
        </p:txBody>
      </p:sp>
      <p:sp>
        <p:nvSpPr>
          <p:cNvPr id="4" name="TextBox 3"/>
          <p:cNvSpPr txBox="1"/>
          <p:nvPr/>
        </p:nvSpPr>
        <p:spPr>
          <a:xfrm>
            <a:off x="428597" y="5572140"/>
            <a:ext cx="8358246" cy="1015663"/>
          </a:xfrm>
          <a:prstGeom prst="rect">
            <a:avLst/>
          </a:prstGeom>
          <a:noFill/>
        </p:spPr>
        <p:txBody>
          <a:bodyPr wrap="square" rtlCol="0">
            <a:spAutoFit/>
          </a:bodyPr>
          <a:lstStyle/>
          <a:p>
            <a:r>
              <a:rPr lang="ru-RU" sz="2000" b="1" dirty="0" smtClean="0"/>
              <a:t>ЭТИМ ПЛАВНИКОМ ОН ОТ РЫБ-ХИЩНИЩ  </a:t>
            </a:r>
          </a:p>
          <a:p>
            <a:r>
              <a:rPr lang="ru-RU" sz="2000" b="1" smtClean="0"/>
              <a:t>ОБОРОНЯЕТСЯ</a:t>
            </a:r>
            <a:r>
              <a:rPr lang="ru-RU" sz="2000" b="1" dirty="0" smtClean="0"/>
              <a:t>. ЧЕШУЯ НА ТУЛОВИЩЕ ЖЕЛТО-КОРИЧНЕВАЯ, С ПОЛОСКАМИ .</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3000"/>
                                        <p:tgtEl>
                                          <p:spTgt spid="3"/>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928670"/>
            <a:ext cx="3143272" cy="4093428"/>
          </a:xfrm>
          <a:prstGeom prst="rect">
            <a:avLst/>
          </a:prstGeom>
          <a:noFill/>
        </p:spPr>
        <p:txBody>
          <a:bodyPr wrap="square" rtlCol="0">
            <a:spAutoFit/>
          </a:bodyPr>
          <a:lstStyle/>
          <a:p>
            <a:r>
              <a:rPr lang="ru-RU" sz="2000" b="1" dirty="0" smtClean="0"/>
              <a:t>ОКУНЯ ЛЮДИ </a:t>
            </a:r>
          </a:p>
          <a:p>
            <a:r>
              <a:rPr lang="ru-RU" sz="2000" b="1" dirty="0" smtClean="0"/>
              <a:t>НАЗЫВАЮТ </a:t>
            </a:r>
          </a:p>
          <a:p>
            <a:r>
              <a:rPr lang="ru-RU" sz="2000" b="1" dirty="0" smtClean="0"/>
              <a:t>ЛЮБОПЫТНЫМ, ПОТОМУ ЧТО ОН ЛЮБИТ ПОДПЛЫВАТЬ К САМОЙ ПОВЕРХНОСТИ РЕКИ И ПОГЛЯДЫВАТЬ, ЧТО ТАМ НА ВОЗДУХЕ ДЕЛАЕТСЯ? ПИТАЕТСЯ ОКУНЬ РАЧКАМИ, НАСЕКОМЫМИ.</a:t>
            </a:r>
            <a:endParaRPr lang="ru-RU" sz="2000" b="1" dirty="0"/>
          </a:p>
        </p:txBody>
      </p:sp>
      <p:pic>
        <p:nvPicPr>
          <p:cNvPr id="5" name="Picture 2" descr="C:\Documents and Settings\1\Рабочий стол\Новая папка\Новая папка (2)\2(408)[1].jpg"/>
          <p:cNvPicPr>
            <a:picLocks noChangeAspect="1" noChangeArrowheads="1"/>
          </p:cNvPicPr>
          <p:nvPr/>
        </p:nvPicPr>
        <p:blipFill>
          <a:blip r:embed="rId2">
            <a:lum bright="10000"/>
          </a:blip>
          <a:srcRect/>
          <a:stretch>
            <a:fillRect/>
          </a:stretch>
        </p:blipFill>
        <p:spPr bwMode="auto">
          <a:xfrm>
            <a:off x="3786182" y="928670"/>
            <a:ext cx="4857784" cy="5429288"/>
          </a:xfrm>
          <a:prstGeom prst="rect">
            <a:avLst/>
          </a:prstGeom>
          <a:noFill/>
          <a:ln w="7620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3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1\Рабочий стол\Новая папка\Новая папка (2)\1258533070_leshh[1].jpg"/>
          <p:cNvPicPr>
            <a:picLocks noChangeAspect="1" noChangeArrowheads="1"/>
          </p:cNvPicPr>
          <p:nvPr/>
        </p:nvPicPr>
        <p:blipFill>
          <a:blip r:embed="rId2">
            <a:lum bright="10000"/>
          </a:blip>
          <a:srcRect/>
          <a:stretch>
            <a:fillRect/>
          </a:stretch>
        </p:blipFill>
        <p:spPr bwMode="auto">
          <a:xfrm>
            <a:off x="3643306" y="857232"/>
            <a:ext cx="5143536" cy="5286412"/>
          </a:xfrm>
          <a:prstGeom prst="rect">
            <a:avLst/>
          </a:prstGeom>
          <a:noFill/>
        </p:spPr>
      </p:pic>
      <p:sp>
        <p:nvSpPr>
          <p:cNvPr id="3" name="TextBox 2"/>
          <p:cNvSpPr txBox="1"/>
          <p:nvPr/>
        </p:nvSpPr>
        <p:spPr>
          <a:xfrm>
            <a:off x="285720" y="1142984"/>
            <a:ext cx="3143272" cy="3600986"/>
          </a:xfrm>
          <a:prstGeom prst="rect">
            <a:avLst/>
          </a:prstGeom>
          <a:noFill/>
        </p:spPr>
        <p:txBody>
          <a:bodyPr wrap="square" rtlCol="0">
            <a:spAutoFit/>
          </a:bodyPr>
          <a:lstStyle/>
          <a:p>
            <a:r>
              <a:rPr lang="ru-RU" sz="2800" u="sng" dirty="0" smtClean="0">
                <a:solidFill>
                  <a:srgbClr val="0033CC"/>
                </a:solidFill>
                <a:latin typeface="Arial Black" pitchFamily="34" charset="0"/>
              </a:rPr>
              <a:t>ЛЕЩ.</a:t>
            </a:r>
            <a:r>
              <a:rPr lang="ru-RU" sz="2000" b="1" dirty="0" smtClean="0">
                <a:solidFill>
                  <a:srgbClr val="002060"/>
                </a:solidFill>
                <a:latin typeface="Arial" pitchFamily="34" charset="0"/>
                <a:cs typeface="Arial" pitchFamily="34" charset="0"/>
              </a:rPr>
              <a:t>  </a:t>
            </a:r>
          </a:p>
          <a:p>
            <a:r>
              <a:rPr lang="ru-RU" sz="2000" b="1" dirty="0" smtClean="0">
                <a:latin typeface="Arial" pitchFamily="34" charset="0"/>
                <a:cs typeface="Arial" pitchFamily="34" charset="0"/>
              </a:rPr>
              <a:t>ЛЕЩ – РЫБА КРУПНАЯ,  НО МЕНЬШЕ СОМА.  ТУЛОВИЩЕ ЛЕЩА ПОЧТИ КРУГЛОЕ, С КРУПНОЙ ТВЕРДОЙ ЧЕШУЕЙ. КОГДА ЛЕЩУ НИЧТО НЕ УГРОЖАЕТ, ОН ПЛАВАЕТ МЕДЛЕННО, ЛЕНИВО.</a:t>
            </a:r>
            <a:endParaRPr lang="ru-RU" sz="2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1\Рабочий стол\Новая папка\Новая папка (2)\XsVegJlpuI[1].jpg"/>
          <p:cNvPicPr>
            <a:picLocks noChangeAspect="1" noChangeArrowheads="1"/>
          </p:cNvPicPr>
          <p:nvPr/>
        </p:nvPicPr>
        <p:blipFill>
          <a:blip r:embed="rId2">
            <a:lum bright="10000"/>
          </a:blip>
          <a:srcRect/>
          <a:stretch>
            <a:fillRect/>
          </a:stretch>
        </p:blipFill>
        <p:spPr bwMode="auto">
          <a:xfrm>
            <a:off x="785786" y="857232"/>
            <a:ext cx="7643866" cy="4643470"/>
          </a:xfrm>
          <a:prstGeom prst="rect">
            <a:avLst/>
          </a:prstGeom>
          <a:noFill/>
          <a:ln w="76200">
            <a:solidFill>
              <a:srgbClr val="00B0F0"/>
            </a:solidFill>
          </a:ln>
        </p:spPr>
      </p:pic>
      <p:sp>
        <p:nvSpPr>
          <p:cNvPr id="3" name="TextBox 2"/>
          <p:cNvSpPr txBox="1"/>
          <p:nvPr/>
        </p:nvSpPr>
        <p:spPr>
          <a:xfrm>
            <a:off x="571472" y="5715016"/>
            <a:ext cx="7764731" cy="707886"/>
          </a:xfrm>
          <a:prstGeom prst="rect">
            <a:avLst/>
          </a:prstGeom>
          <a:noFill/>
        </p:spPr>
        <p:txBody>
          <a:bodyPr wrap="square" rtlCol="0">
            <a:spAutoFit/>
          </a:bodyPr>
          <a:lstStyle/>
          <a:p>
            <a:r>
              <a:rPr lang="ru-RU" sz="2000" b="1" dirty="0" smtClean="0">
                <a:latin typeface="Arial" pitchFamily="34" charset="0"/>
                <a:cs typeface="Arial" pitchFamily="34" charset="0"/>
              </a:rPr>
              <a:t>ОКРАСКА У ЛЕЩА ЗЕЛЕНОВАТО-КОРИЧНЕВАЯ, ПОЭТОМУ ОН ТОЖЕ ЛЕГКО ПРЯЧЕТСЯ СРЕДИ  ВОДЯНЫХ РАСТЕНИЙ.</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1\Рабочий стол\Новая папка\Новая папка (2)\ersh1[1].jpg"/>
          <p:cNvPicPr>
            <a:picLocks noChangeAspect="1" noChangeArrowheads="1"/>
          </p:cNvPicPr>
          <p:nvPr/>
        </p:nvPicPr>
        <p:blipFill>
          <a:blip r:embed="rId2">
            <a:lum bright="10000"/>
          </a:blip>
          <a:srcRect/>
          <a:stretch>
            <a:fillRect/>
          </a:stretch>
        </p:blipFill>
        <p:spPr bwMode="auto">
          <a:xfrm>
            <a:off x="428596" y="1142984"/>
            <a:ext cx="4786346" cy="4857784"/>
          </a:xfrm>
          <a:prstGeom prst="rect">
            <a:avLst/>
          </a:prstGeom>
          <a:noFill/>
        </p:spPr>
      </p:pic>
      <p:sp>
        <p:nvSpPr>
          <p:cNvPr id="3" name="TextBox 2"/>
          <p:cNvSpPr txBox="1"/>
          <p:nvPr/>
        </p:nvSpPr>
        <p:spPr>
          <a:xfrm>
            <a:off x="5500694" y="1142984"/>
            <a:ext cx="3286148" cy="3908762"/>
          </a:xfrm>
          <a:prstGeom prst="rect">
            <a:avLst/>
          </a:prstGeom>
          <a:noFill/>
        </p:spPr>
        <p:txBody>
          <a:bodyPr wrap="square" rtlCol="0">
            <a:spAutoFit/>
          </a:bodyPr>
          <a:lstStyle/>
          <a:p>
            <a:r>
              <a:rPr lang="ru-RU" sz="2800" i="1" u="sng" dirty="0" smtClean="0">
                <a:solidFill>
                  <a:srgbClr val="0033CC"/>
                </a:solidFill>
                <a:latin typeface="Arial Black" pitchFamily="34" charset="0"/>
              </a:rPr>
              <a:t>ЁРШ.</a:t>
            </a:r>
            <a:endParaRPr lang="ru-RU" sz="2000" b="1" dirty="0" smtClean="0">
              <a:solidFill>
                <a:srgbClr val="002060"/>
              </a:solidFill>
              <a:latin typeface="Arial" pitchFamily="34" charset="0"/>
              <a:cs typeface="Arial" pitchFamily="34" charset="0"/>
            </a:endParaRPr>
          </a:p>
          <a:p>
            <a:r>
              <a:rPr lang="ru-RU" sz="2000" b="1" dirty="0" smtClean="0">
                <a:latin typeface="Arial" pitchFamily="34" charset="0"/>
                <a:cs typeface="Arial" pitchFamily="34" charset="0"/>
              </a:rPr>
              <a:t>ЁРШ – РЫБКА МАЛЕНЬКАЯ.  ВСЯКАЯ ХИЩНАЯ РЫБА ХОЧЕТ ПОЖИВИТЬСЯ ИМ. НО НЕ ТУТ-ТО БЫЛО! ЕРША НЕ ЗРЯ ЗОВУТ ЗАБИЯКОЙ – ОН НИКОГО НЕ БОИТСЯ, ПОТОМУ ЧТО НА СПИНЕ У НЕГО ПЛАВНИК ОСТРЫЙ, КРЕПКИЙ.</a:t>
            </a:r>
            <a:endParaRPr lang="ru-RU" sz="2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1\Рабочий стол\Новая папка\Новая папка (2)\ersh[1].jpg"/>
          <p:cNvPicPr>
            <a:picLocks noChangeAspect="1" noChangeArrowheads="1"/>
          </p:cNvPicPr>
          <p:nvPr/>
        </p:nvPicPr>
        <p:blipFill>
          <a:blip r:embed="rId2">
            <a:lum bright="10000"/>
          </a:blip>
          <a:srcRect/>
          <a:stretch>
            <a:fillRect/>
          </a:stretch>
        </p:blipFill>
        <p:spPr bwMode="auto">
          <a:xfrm>
            <a:off x="785786" y="714356"/>
            <a:ext cx="7715304" cy="4714908"/>
          </a:xfrm>
          <a:prstGeom prst="rect">
            <a:avLst/>
          </a:prstGeom>
          <a:noFill/>
          <a:ln w="76200">
            <a:solidFill>
              <a:srgbClr val="00B0F0"/>
            </a:solidFill>
          </a:ln>
        </p:spPr>
      </p:pic>
      <p:sp>
        <p:nvSpPr>
          <p:cNvPr id="3" name="TextBox 2"/>
          <p:cNvSpPr txBox="1"/>
          <p:nvPr/>
        </p:nvSpPr>
        <p:spPr>
          <a:xfrm>
            <a:off x="500035" y="5572140"/>
            <a:ext cx="8072493" cy="1015663"/>
          </a:xfrm>
          <a:prstGeom prst="rect">
            <a:avLst/>
          </a:prstGeom>
          <a:noFill/>
        </p:spPr>
        <p:txBody>
          <a:bodyPr wrap="square" rtlCol="0">
            <a:spAutoFit/>
          </a:bodyPr>
          <a:lstStyle/>
          <a:p>
            <a:r>
              <a:rPr lang="ru-RU" sz="2000" b="1" dirty="0" smtClean="0">
                <a:latin typeface="Arial" pitchFamily="34" charset="0"/>
                <a:cs typeface="Arial" pitchFamily="34" charset="0"/>
              </a:rPr>
              <a:t>ПЛАВАЕТ ЁРШ БЫСТРО, ПОТОМУ ЧТО ТУЛОВИЩЕ </a:t>
            </a:r>
          </a:p>
          <a:p>
            <a:r>
              <a:rPr lang="ru-RU" sz="2000" b="1" dirty="0" smtClean="0">
                <a:latin typeface="Arial" pitchFamily="34" charset="0"/>
                <a:cs typeface="Arial" pitchFamily="34" charset="0"/>
              </a:rPr>
              <a:t>У НЕГО  УДЛИННЕННОЕ, ХВОСТОВОЙ ПЛАВНИК ДВИГАЕТСЯ БЫСТРО.</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edge">
                                      <p:cBhvr>
                                        <p:cTn id="7" dur="3000"/>
                                        <p:tgtEl>
                                          <p:spTgt spid="1229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9" y="642918"/>
            <a:ext cx="8429683" cy="3785652"/>
          </a:xfrm>
          <a:prstGeom prst="rect">
            <a:avLst/>
          </a:prstGeom>
          <a:noFill/>
        </p:spPr>
        <p:txBody>
          <a:bodyPr wrap="square" rtlCol="0">
            <a:spAutoFit/>
          </a:bodyPr>
          <a:lstStyle/>
          <a:p>
            <a:r>
              <a:rPr lang="ru-RU" sz="2000" i="1" u="sng" dirty="0" smtClean="0">
                <a:solidFill>
                  <a:srgbClr val="0033CC"/>
                </a:solidFill>
                <a:latin typeface="Arial Black" pitchFamily="34" charset="0"/>
              </a:rPr>
              <a:t>ЛЕКСИЧЕСКАЯ ТЕМА :  </a:t>
            </a:r>
            <a:r>
              <a:rPr lang="ru-RU" sz="2000" dirty="0" smtClean="0">
                <a:solidFill>
                  <a:srgbClr val="FF0000"/>
                </a:solidFill>
                <a:latin typeface="Arial Black" pitchFamily="34" charset="0"/>
              </a:rPr>
              <a:t>ОБИТАТЕЛИ ВОДОЕМОВ</a:t>
            </a:r>
            <a:r>
              <a:rPr lang="ru-RU" sz="2000" i="1" dirty="0" smtClean="0">
                <a:solidFill>
                  <a:srgbClr val="FF0000"/>
                </a:solidFill>
                <a:latin typeface="Arial Black" pitchFamily="34" charset="0"/>
              </a:rPr>
              <a:t>.</a:t>
            </a:r>
          </a:p>
          <a:p>
            <a:r>
              <a:rPr lang="ru-RU" sz="2000" i="1" u="sng" dirty="0" smtClean="0">
                <a:solidFill>
                  <a:srgbClr val="0033CC"/>
                </a:solidFill>
                <a:latin typeface="Arial Black" pitchFamily="34" charset="0"/>
              </a:rPr>
              <a:t>ЛЕКСИЧЕСКИЙ СЛОВАРЬ -</a:t>
            </a:r>
          </a:p>
          <a:p>
            <a:r>
              <a:rPr lang="ru-RU" i="1" dirty="0" smtClean="0">
                <a:solidFill>
                  <a:srgbClr val="0033CC"/>
                </a:solidFill>
                <a:latin typeface="Arial Black" pitchFamily="34" charset="0"/>
              </a:rPr>
              <a:t>СУЩЕСТВИТЕЛЬНЫЕ: </a:t>
            </a:r>
            <a:r>
              <a:rPr lang="ru-RU"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сом, щука, лещ, окунь, ёрш, черепаха, уж, лягушка, лапы, панцирь, плавники, чешуя,  жабры, туловище, хвост, обитатели, животные, рыбы, хищник, добыча, водоём.</a:t>
            </a:r>
            <a:endParaRPr lang="ru-RU" sz="2000" i="1" dirty="0" smtClean="0">
              <a:solidFill>
                <a:srgbClr val="0033CC"/>
              </a:solidFill>
              <a:latin typeface="Arial Black" pitchFamily="34" charset="0"/>
            </a:endParaRPr>
          </a:p>
          <a:p>
            <a:r>
              <a:rPr lang="ru-RU" i="1" dirty="0" smtClean="0">
                <a:solidFill>
                  <a:srgbClr val="0033CC"/>
                </a:solidFill>
                <a:latin typeface="Arial Black" pitchFamily="34" charset="0"/>
              </a:rPr>
              <a:t>ГЛАГОЛЫ:  </a:t>
            </a:r>
            <a:r>
              <a:rPr lang="ru-RU" sz="2000" dirty="0" smtClean="0">
                <a:solidFill>
                  <a:srgbClr val="002060"/>
                </a:solidFill>
              </a:rPr>
              <a:t>плавает, хватает, ныряет, добывает, живет</a:t>
            </a:r>
            <a:endParaRPr lang="ru-RU" sz="2000" i="1" dirty="0" smtClean="0">
              <a:solidFill>
                <a:srgbClr val="0033CC"/>
              </a:solidFill>
              <a:latin typeface="Arial Black" pitchFamily="34" charset="0"/>
            </a:endParaRPr>
          </a:p>
          <a:p>
            <a:r>
              <a:rPr lang="ru-RU" i="1" dirty="0" smtClean="0">
                <a:solidFill>
                  <a:srgbClr val="0033CC"/>
                </a:solidFill>
                <a:latin typeface="Arial Black" pitchFamily="34" charset="0"/>
              </a:rPr>
              <a:t>ПРИЛАГАТЕЛЬНЫЕ: </a:t>
            </a:r>
            <a:r>
              <a:rPr lang="ru-RU" sz="2000" dirty="0" smtClean="0">
                <a:solidFill>
                  <a:srgbClr val="002060"/>
                </a:solidFill>
                <a:latin typeface="Arial" pitchFamily="34" charset="0"/>
                <a:cs typeface="Arial" pitchFamily="34" charset="0"/>
              </a:rPr>
              <a:t>пятнистый, серо-зеленый, коричнево-серый, ловкий, быстрый, медленный,  речные, земноводные.</a:t>
            </a:r>
          </a:p>
          <a:p>
            <a:r>
              <a:rPr lang="ru-RU" sz="2000" i="1" u="sng" dirty="0" smtClean="0">
                <a:solidFill>
                  <a:srgbClr val="0033CC"/>
                </a:solidFill>
                <a:latin typeface="Arial Black" pitchFamily="34" charset="0"/>
              </a:rPr>
              <a:t>ГРАММАТИЧЕСКИЕ КАТЕГОРИИ ЯЗЫКА - </a:t>
            </a:r>
            <a:r>
              <a:rPr lang="ru-RU" sz="2000" dirty="0" smtClean="0">
                <a:solidFill>
                  <a:srgbClr val="002060"/>
                </a:solidFill>
              </a:rPr>
              <a:t> образование </a:t>
            </a:r>
            <a:r>
              <a:rPr lang="ru-RU" sz="2000" dirty="0" err="1" smtClean="0">
                <a:solidFill>
                  <a:srgbClr val="002060"/>
                </a:solidFill>
              </a:rPr>
              <a:t>множ.числа</a:t>
            </a:r>
            <a:r>
              <a:rPr lang="ru-RU" sz="2000" dirty="0" smtClean="0">
                <a:solidFill>
                  <a:srgbClr val="002060"/>
                </a:solidFill>
              </a:rPr>
              <a:t> </a:t>
            </a:r>
            <a:r>
              <a:rPr lang="ru-RU" sz="2000" dirty="0" err="1" smtClean="0">
                <a:solidFill>
                  <a:srgbClr val="002060"/>
                </a:solidFill>
              </a:rPr>
              <a:t>существит</a:t>
            </a:r>
            <a:r>
              <a:rPr lang="ru-RU" sz="2000" dirty="0" smtClean="0">
                <a:solidFill>
                  <a:srgbClr val="002060"/>
                </a:solidFill>
              </a:rPr>
              <a:t>.; родительный падеж </a:t>
            </a:r>
            <a:r>
              <a:rPr lang="ru-RU" sz="2000" dirty="0" err="1" smtClean="0">
                <a:solidFill>
                  <a:srgbClr val="002060"/>
                </a:solidFill>
              </a:rPr>
              <a:t>существит</a:t>
            </a:r>
            <a:r>
              <a:rPr lang="ru-RU" sz="2000" dirty="0" smtClean="0">
                <a:solidFill>
                  <a:srgbClr val="002060"/>
                </a:solidFill>
              </a:rPr>
              <a:t>. </a:t>
            </a:r>
            <a:r>
              <a:rPr lang="ru-RU" sz="2000" dirty="0" err="1" smtClean="0">
                <a:solidFill>
                  <a:srgbClr val="002060"/>
                </a:solidFill>
              </a:rPr>
              <a:t>множ</a:t>
            </a:r>
            <a:r>
              <a:rPr lang="ru-RU" sz="2000" dirty="0" smtClean="0">
                <a:solidFill>
                  <a:srgbClr val="002060"/>
                </a:solidFill>
              </a:rPr>
              <a:t>. числа.</a:t>
            </a:r>
            <a:r>
              <a:rPr lang="ru-RU" sz="2000" i="1" u="sng" dirty="0" smtClean="0">
                <a:solidFill>
                  <a:srgbClr val="0033CC"/>
                </a:solidFill>
                <a:latin typeface="Arial Black" pitchFamily="34" charset="0"/>
              </a:rPr>
              <a:t> </a:t>
            </a:r>
          </a:p>
          <a:p>
            <a:r>
              <a:rPr lang="ru-RU" sz="2000" i="1" u="sng" dirty="0" smtClean="0">
                <a:solidFill>
                  <a:srgbClr val="0033CC"/>
                </a:solidFill>
                <a:latin typeface="Arial Black" pitchFamily="34" charset="0"/>
              </a:rPr>
              <a:t>СВЯЗНАЯ РЕЧЬ </a:t>
            </a:r>
            <a:r>
              <a:rPr lang="ru-RU" sz="2000" i="1" dirty="0" smtClean="0">
                <a:solidFill>
                  <a:srgbClr val="0033CC"/>
                </a:solidFill>
                <a:latin typeface="Arial Black" pitchFamily="34" charset="0"/>
              </a:rPr>
              <a:t>– </a:t>
            </a:r>
            <a:r>
              <a:rPr lang="ru-RU" sz="2000" i="1" dirty="0" smtClean="0">
                <a:solidFill>
                  <a:srgbClr val="002060"/>
                </a:solidFill>
                <a:latin typeface="Arial" pitchFamily="34" charset="0"/>
                <a:cs typeface="Arial" pitchFamily="34" charset="0"/>
              </a:rPr>
              <a:t>пересказ</a:t>
            </a:r>
            <a:r>
              <a:rPr lang="ru-RU" sz="2000" dirty="0" smtClean="0">
                <a:solidFill>
                  <a:srgbClr val="002060"/>
                </a:solidFill>
                <a:latin typeface="Arial" pitchFamily="34" charset="0"/>
                <a:cs typeface="Arial" pitchFamily="34" charset="0"/>
              </a:rPr>
              <a:t> рассказа «На рыбалке» с опорой на сюжетную картинку.</a:t>
            </a:r>
            <a:endParaRPr lang="ru-RU"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ish1-3"/>
          <p:cNvPicPr>
            <a:picLocks noChangeAspect="1" noChangeArrowheads="1"/>
          </p:cNvPicPr>
          <p:nvPr/>
        </p:nvPicPr>
        <p:blipFill>
          <a:blip r:embed="rId2"/>
          <a:srcRect/>
          <a:stretch>
            <a:fillRect/>
          </a:stretch>
        </p:blipFill>
        <p:spPr bwMode="auto">
          <a:xfrm>
            <a:off x="6858016" y="571480"/>
            <a:ext cx="1857388" cy="1714512"/>
          </a:xfrm>
          <a:prstGeom prst="rect">
            <a:avLst/>
          </a:prstGeom>
          <a:noFill/>
          <a:ln w="9525">
            <a:noFill/>
            <a:miter lim="800000"/>
            <a:headEnd/>
            <a:tailEnd/>
          </a:ln>
        </p:spPr>
      </p:pic>
      <p:pic>
        <p:nvPicPr>
          <p:cNvPr id="5" name="Picture 3" descr="fish1-3"/>
          <p:cNvPicPr>
            <a:picLocks noChangeAspect="1" noChangeArrowheads="1"/>
          </p:cNvPicPr>
          <p:nvPr/>
        </p:nvPicPr>
        <p:blipFill>
          <a:blip r:embed="rId2"/>
          <a:srcRect/>
          <a:stretch>
            <a:fillRect/>
          </a:stretch>
        </p:blipFill>
        <p:spPr bwMode="auto">
          <a:xfrm>
            <a:off x="6215074" y="2143116"/>
            <a:ext cx="2571768" cy="1928826"/>
          </a:xfrm>
          <a:prstGeom prst="rect">
            <a:avLst/>
          </a:prstGeom>
          <a:noFill/>
          <a:ln w="9525">
            <a:noFill/>
            <a:miter lim="800000"/>
            <a:headEnd/>
            <a:tailEnd/>
          </a:ln>
        </p:spPr>
      </p:pic>
      <p:pic>
        <p:nvPicPr>
          <p:cNvPr id="6" name="Picture 3" descr="fish1-3"/>
          <p:cNvPicPr>
            <a:picLocks noChangeAspect="1" noChangeArrowheads="1"/>
          </p:cNvPicPr>
          <p:nvPr/>
        </p:nvPicPr>
        <p:blipFill>
          <a:blip r:embed="rId2"/>
          <a:srcRect/>
          <a:stretch>
            <a:fillRect/>
          </a:stretch>
        </p:blipFill>
        <p:spPr bwMode="auto">
          <a:xfrm>
            <a:off x="5357818" y="4000504"/>
            <a:ext cx="3214710" cy="2143140"/>
          </a:xfrm>
          <a:prstGeom prst="rect">
            <a:avLst/>
          </a:prstGeom>
          <a:noFill/>
          <a:ln w="9525">
            <a:noFill/>
            <a:miter lim="800000"/>
            <a:headEnd/>
            <a:tailEnd/>
          </a:ln>
        </p:spPr>
      </p:pic>
      <p:sp>
        <p:nvSpPr>
          <p:cNvPr id="7" name="Прямоугольник 6"/>
          <p:cNvSpPr/>
          <p:nvPr/>
        </p:nvSpPr>
        <p:spPr>
          <a:xfrm>
            <a:off x="428597" y="714356"/>
            <a:ext cx="564360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solidFill>
                    <a:sysClr val="windowText" lastClr="000000"/>
                  </a:solidFill>
                </a:ln>
                <a:solidFill>
                  <a:srgbClr val="0033CC"/>
                </a:solidFill>
                <a:effectLst>
                  <a:outerShdw blurRad="50800" dist="39000" dir="5460000" algn="tl">
                    <a:srgbClr val="000000">
                      <a:alpha val="38000"/>
                    </a:srgbClr>
                  </a:outerShdw>
                </a:effectLst>
              </a:rPr>
              <a:t>ЕЩЕ О РЫБАХ:</a:t>
            </a:r>
            <a:endParaRPr lang="ru-RU" sz="44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sp>
        <p:nvSpPr>
          <p:cNvPr id="8" name="TextBox 7"/>
          <p:cNvSpPr txBox="1"/>
          <p:nvPr/>
        </p:nvSpPr>
        <p:spPr>
          <a:xfrm>
            <a:off x="285720" y="1643050"/>
            <a:ext cx="5429288" cy="4678204"/>
          </a:xfrm>
          <a:prstGeom prst="rect">
            <a:avLst/>
          </a:prstGeom>
          <a:noFill/>
        </p:spPr>
        <p:txBody>
          <a:bodyPr wrap="square" rtlCol="0">
            <a:spAutoFit/>
          </a:bodyPr>
          <a:lstStyle/>
          <a:p>
            <a:r>
              <a:rPr lang="ru-RU" sz="2000" dirty="0" smtClean="0">
                <a:solidFill>
                  <a:srgbClr val="0033CC"/>
                </a:solidFill>
                <a:latin typeface="Arial Black" pitchFamily="34" charset="0"/>
              </a:rPr>
              <a:t>КАК РЫБЫ ДЫШАТ:</a:t>
            </a:r>
          </a:p>
          <a:p>
            <a:r>
              <a:rPr lang="ru-RU" b="1" dirty="0" smtClean="0">
                <a:latin typeface="Arial" pitchFamily="34" charset="0"/>
                <a:cs typeface="Arial" pitchFamily="34" charset="0"/>
              </a:rPr>
              <a:t>РЫБЫ, КАК И ЧЕЛОВЕК, ДЫШАТ КИСЛОРОДОМ,КОТОРЫЙ ЕСТЬ В ВОДЕ. ТОЛЬКО ЧЕЛОВЕК ДЫШИТ ЛЕГКИМИ, А РЫБЫ – ЖАБРАМИ</a:t>
            </a:r>
            <a:r>
              <a:rPr lang="ru-RU" sz="2000" b="1" dirty="0" smtClean="0">
                <a:latin typeface="Arial" pitchFamily="34" charset="0"/>
                <a:cs typeface="Arial" pitchFamily="34" charset="0"/>
              </a:rPr>
              <a:t>.</a:t>
            </a:r>
          </a:p>
          <a:p>
            <a:r>
              <a:rPr lang="ru-RU" sz="2000" dirty="0" smtClean="0">
                <a:solidFill>
                  <a:srgbClr val="0033CC"/>
                </a:solidFill>
                <a:latin typeface="Arial Black" pitchFamily="34" charset="0"/>
                <a:cs typeface="Arial" pitchFamily="34" charset="0"/>
              </a:rPr>
              <a:t>КАК ДВИЖУТСЯ РЫБЫ:</a:t>
            </a:r>
          </a:p>
          <a:p>
            <a:r>
              <a:rPr lang="ru-RU" b="1" dirty="0" smtClean="0">
                <a:latin typeface="Arial" pitchFamily="34" charset="0"/>
                <a:cs typeface="Arial" pitchFamily="34" charset="0"/>
              </a:rPr>
              <a:t>РЫБЫ ПЛАВАЮТ С ПОМОЩЬЮ ПЛАВНИКОВ. ОДНИ ПЛАВНИКИ ТОЛКАЮТ ТЕЛО РЫБЫ ВПЕРЕД, А ДРУГИЕ – МЕНЯТЬ НАПРАВЛЕНИЯ В ВОДЕ.</a:t>
            </a:r>
          </a:p>
          <a:p>
            <a:r>
              <a:rPr lang="ru-RU" sz="2000" dirty="0" smtClean="0">
                <a:solidFill>
                  <a:srgbClr val="0033CC"/>
                </a:solidFill>
                <a:latin typeface="Arial Black" pitchFamily="34" charset="0"/>
                <a:cs typeface="Arial" pitchFamily="34" charset="0"/>
              </a:rPr>
              <a:t>ПОИСКИ ПИЩИ:</a:t>
            </a:r>
          </a:p>
          <a:p>
            <a:r>
              <a:rPr lang="ru-RU" b="1" dirty="0" smtClean="0">
                <a:latin typeface="Arial" pitchFamily="34" charset="0"/>
                <a:cs typeface="Arial" pitchFamily="34" charset="0"/>
              </a:rPr>
              <a:t>ЕДЯТ РЫБЫ, ТОЛЬКО КОГДА ХОТЯТ ЕСТЬ. ПО ФОРМЕ РТА РЫБЫ МОЖНО ДОГАДАТЬСЯ, КТО ИЗ РЫБ ЧЕМ ПИТАЕТСЯ.</a:t>
            </a:r>
          </a:p>
          <a:p>
            <a:endParaRPr lang="ru-RU" dirty="0" smtClean="0">
              <a:solidFill>
                <a:srgbClr val="0033CC"/>
              </a:solidFill>
              <a:latin typeface="Arial Black" pitchFamily="34" charset="0"/>
            </a:endParaRPr>
          </a:p>
          <a:p>
            <a:endParaRPr lang="ru-RU" sz="2000"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3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6" presetClass="entr" presetSubtype="16"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3000"/>
                                        <p:tgtEl>
                                          <p:spTgt spid="8">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ircle(in)">
                                      <p:cBhvr>
                                        <p:cTn id="15" dur="3000"/>
                                        <p:tgtEl>
                                          <p:spTgt spid="8">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circle(in)">
                                      <p:cBhvr>
                                        <p:cTn id="19" dur="3000"/>
                                        <p:tgtEl>
                                          <p:spTgt spid="8">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3000"/>
                                        <p:tgtEl>
                                          <p:spTgt spid="8">
                                            <p:txEl>
                                              <p:pRg st="3" end="3"/>
                                            </p:txEl>
                                          </p:spTgt>
                                        </p:tgtEl>
                                      </p:cBhvr>
                                    </p:animEffect>
                                  </p:childTnLst>
                                </p:cTn>
                              </p:par>
                            </p:childTnLst>
                          </p:cTn>
                        </p:par>
                        <p:par>
                          <p:cTn id="23" fill="hold">
                            <p:stCondLst>
                              <p:cond delay="9000"/>
                            </p:stCondLst>
                            <p:childTnLst>
                              <p:par>
                                <p:cTn id="24" presetID="6" presetClass="entr" presetSubtype="16"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circle(in)">
                                      <p:cBhvr>
                                        <p:cTn id="26" dur="3000"/>
                                        <p:tgtEl>
                                          <p:spTgt spid="8">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circle(in)">
                                      <p:cBhvr>
                                        <p:cTn id="29" dur="3000"/>
                                        <p:tgtEl>
                                          <p:spTgt spid="8">
                                            <p:txEl>
                                              <p:pRg st="5" end="5"/>
                                            </p:txEl>
                                          </p:spTgt>
                                        </p:tgtEl>
                                      </p:cBhvr>
                                    </p:animEffect>
                                  </p:childTnLst>
                                </p:cTn>
                              </p:par>
                            </p:childTnLst>
                          </p:cTn>
                        </p:par>
                        <p:par>
                          <p:cTn id="30" fill="hold">
                            <p:stCondLst>
                              <p:cond delay="12000"/>
                            </p:stCondLst>
                            <p:childTnLst>
                              <p:par>
                                <p:cTn id="31" presetID="7" presetClass="entr" presetSubtype="2" fill="hold" nodeType="after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3000" fill="hold"/>
                                        <p:tgtEl>
                                          <p:spTgt spid="3075"/>
                                        </p:tgtEl>
                                        <p:attrNameLst>
                                          <p:attrName>ppt_x</p:attrName>
                                        </p:attrNameLst>
                                      </p:cBhvr>
                                      <p:tavLst>
                                        <p:tav tm="0">
                                          <p:val>
                                            <p:strVal val="1+#ppt_w/2"/>
                                          </p:val>
                                        </p:tav>
                                        <p:tav tm="100000">
                                          <p:val>
                                            <p:strVal val="#ppt_x"/>
                                          </p:val>
                                        </p:tav>
                                      </p:tavLst>
                                    </p:anim>
                                    <p:anim calcmode="lin" valueType="num">
                                      <p:cBhvr additive="base">
                                        <p:cTn id="34" dur="3000" fill="hold"/>
                                        <p:tgtEl>
                                          <p:spTgt spid="3075"/>
                                        </p:tgtEl>
                                        <p:attrNameLst>
                                          <p:attrName>ppt_y</p:attrName>
                                        </p:attrNameLst>
                                      </p:cBhvr>
                                      <p:tavLst>
                                        <p:tav tm="0">
                                          <p:val>
                                            <p:strVal val="#ppt_y"/>
                                          </p:val>
                                        </p:tav>
                                        <p:tav tm="100000">
                                          <p:val>
                                            <p:strVal val="#ppt_y"/>
                                          </p:val>
                                        </p:tav>
                                      </p:tavLst>
                                    </p:anim>
                                  </p:childTnLst>
                                </p:cTn>
                              </p:par>
                              <p:par>
                                <p:cTn id="35" presetID="7"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3000" fill="hold"/>
                                        <p:tgtEl>
                                          <p:spTgt spid="5"/>
                                        </p:tgtEl>
                                        <p:attrNameLst>
                                          <p:attrName>ppt_x</p:attrName>
                                        </p:attrNameLst>
                                      </p:cBhvr>
                                      <p:tavLst>
                                        <p:tav tm="0">
                                          <p:val>
                                            <p:strVal val="1+#ppt_w/2"/>
                                          </p:val>
                                        </p:tav>
                                        <p:tav tm="100000">
                                          <p:val>
                                            <p:strVal val="#ppt_x"/>
                                          </p:val>
                                        </p:tav>
                                      </p:tavLst>
                                    </p:anim>
                                    <p:anim calcmode="lin" valueType="num">
                                      <p:cBhvr additive="base">
                                        <p:cTn id="38" dur="3000" fill="hold"/>
                                        <p:tgtEl>
                                          <p:spTgt spid="5"/>
                                        </p:tgtEl>
                                        <p:attrNameLst>
                                          <p:attrName>ppt_y</p:attrName>
                                        </p:attrNameLst>
                                      </p:cBhvr>
                                      <p:tavLst>
                                        <p:tav tm="0">
                                          <p:val>
                                            <p:strVal val="#ppt_y"/>
                                          </p:val>
                                        </p:tav>
                                        <p:tav tm="100000">
                                          <p:val>
                                            <p:strVal val="#ppt_y"/>
                                          </p:val>
                                        </p:tav>
                                      </p:tavLst>
                                    </p:anim>
                                  </p:childTnLst>
                                </p:cTn>
                              </p:par>
                              <p:par>
                                <p:cTn id="39" presetID="7" presetClass="entr" presetSubtype="2"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3000" fill="hold"/>
                                        <p:tgtEl>
                                          <p:spTgt spid="6"/>
                                        </p:tgtEl>
                                        <p:attrNameLst>
                                          <p:attrName>ppt_x</p:attrName>
                                        </p:attrNameLst>
                                      </p:cBhvr>
                                      <p:tavLst>
                                        <p:tav tm="0">
                                          <p:val>
                                            <p:strVal val="1+#ppt_w/2"/>
                                          </p:val>
                                        </p:tav>
                                        <p:tav tm="100000">
                                          <p:val>
                                            <p:strVal val="#ppt_x"/>
                                          </p:val>
                                        </p:tav>
                                      </p:tavLst>
                                    </p:anim>
                                    <p:anim calcmode="lin" valueType="num">
                                      <p:cBhvr additive="base">
                                        <p:cTn id="42"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091"/>
          <p:cNvPicPr>
            <a:picLocks noChangeAspect="1" noChangeArrowheads="1"/>
          </p:cNvPicPr>
          <p:nvPr/>
        </p:nvPicPr>
        <p:blipFill>
          <a:blip r:embed="rId2">
            <a:lum bright="10000"/>
          </a:blip>
          <a:srcRect/>
          <a:stretch>
            <a:fillRect/>
          </a:stretch>
        </p:blipFill>
        <p:spPr bwMode="auto">
          <a:xfrm>
            <a:off x="500034" y="1000108"/>
            <a:ext cx="3786214" cy="5000660"/>
          </a:xfrm>
          <a:prstGeom prst="rect">
            <a:avLst/>
          </a:prstGeom>
          <a:noFill/>
          <a:ln w="76200">
            <a:solidFill>
              <a:srgbClr val="00B0F0"/>
            </a:solidFill>
            <a:miter lim="800000"/>
            <a:headEnd/>
            <a:tailEnd/>
          </a:ln>
        </p:spPr>
      </p:pic>
      <p:pic>
        <p:nvPicPr>
          <p:cNvPr id="5122" name="Picture 2" descr="frog5-5"/>
          <p:cNvPicPr>
            <a:picLocks noChangeAspect="1" noChangeArrowheads="1"/>
          </p:cNvPicPr>
          <p:nvPr/>
        </p:nvPicPr>
        <p:blipFill>
          <a:blip r:embed="rId3"/>
          <a:srcRect/>
          <a:stretch>
            <a:fillRect/>
          </a:stretch>
        </p:blipFill>
        <p:spPr bwMode="auto">
          <a:xfrm>
            <a:off x="5857884" y="4643446"/>
            <a:ext cx="2928958" cy="1857388"/>
          </a:xfrm>
          <a:prstGeom prst="rect">
            <a:avLst/>
          </a:prstGeom>
          <a:noFill/>
          <a:ln w="9525">
            <a:noFill/>
            <a:miter lim="800000"/>
            <a:headEnd/>
            <a:tailEnd/>
          </a:ln>
        </p:spPr>
      </p:pic>
      <p:sp>
        <p:nvSpPr>
          <p:cNvPr id="4" name="TextBox 3"/>
          <p:cNvSpPr txBox="1"/>
          <p:nvPr/>
        </p:nvSpPr>
        <p:spPr>
          <a:xfrm>
            <a:off x="4572000" y="1142984"/>
            <a:ext cx="4357718" cy="2985433"/>
          </a:xfrm>
          <a:prstGeom prst="rect">
            <a:avLst/>
          </a:prstGeom>
          <a:noFill/>
        </p:spPr>
        <p:txBody>
          <a:bodyPr wrap="square" rtlCol="0">
            <a:spAutoFit/>
          </a:bodyPr>
          <a:lstStyle/>
          <a:p>
            <a:r>
              <a:rPr lang="ru-RU" sz="2400" i="1" u="sng" dirty="0" smtClean="0">
                <a:solidFill>
                  <a:srgbClr val="0033CC"/>
                </a:solidFill>
                <a:latin typeface="Arial Black" pitchFamily="34" charset="0"/>
              </a:rPr>
              <a:t>ЛЯГУШКА</a:t>
            </a:r>
          </a:p>
          <a:p>
            <a:r>
              <a:rPr lang="ru-RU" sz="2000" b="1" dirty="0" smtClean="0">
                <a:latin typeface="Arial" pitchFamily="34" charset="0"/>
                <a:cs typeface="Arial" pitchFamily="34" charset="0"/>
              </a:rPr>
              <a:t>ЛЯГУШКИ ЖИВУТ И ВОДЕ,И НА БЕРЕГУ. ОНИ УМЕЮТ ПЛАВАТЬ И НЫРЯТЬ В ВОДЕ, ПО ЗЕМЛЕ ДВИГАЮТСЯ ПРЫЖКАМИ. ЛЯГУШКА-ЖИВОТНОЕ ПОЛЕЗНОЕ, ОНА ПИТАЕТСЯ  ВРЕДНЫМИ КОМАРАМИ.</a:t>
            </a:r>
          </a:p>
          <a:p>
            <a:endParaRPr lang="ru-RU" sz="2400" i="1" u="sng" dirty="0">
              <a:solidFill>
                <a:srgbClr val="0033CC"/>
              </a:solidFill>
              <a:latin typeface="Arial Black" pitchFamily="34" charset="0"/>
            </a:endParaRPr>
          </a:p>
        </p:txBody>
      </p:sp>
      <p:pic>
        <p:nvPicPr>
          <p:cNvPr id="2" name="Picture 2" descr="komar"/>
          <p:cNvPicPr>
            <a:picLocks noChangeAspect="1" noChangeArrowheads="1"/>
          </p:cNvPicPr>
          <p:nvPr/>
        </p:nvPicPr>
        <p:blipFill>
          <a:blip r:embed="rId4"/>
          <a:srcRect/>
          <a:stretch>
            <a:fillRect/>
          </a:stretch>
        </p:blipFill>
        <p:spPr bwMode="auto">
          <a:xfrm>
            <a:off x="3143240" y="1142984"/>
            <a:ext cx="1102900" cy="911228"/>
          </a:xfrm>
          <a:prstGeom prst="rect">
            <a:avLst/>
          </a:prstGeom>
          <a:noFill/>
          <a:ln w="9525">
            <a:noFill/>
            <a:miter lim="800000"/>
            <a:headEnd/>
            <a:tailEnd/>
          </a:ln>
        </p:spPr>
      </p:pic>
      <p:pic>
        <p:nvPicPr>
          <p:cNvPr id="1027" name="Picture 3" descr="komar"/>
          <p:cNvPicPr>
            <a:picLocks noChangeAspect="1" noChangeArrowheads="1"/>
          </p:cNvPicPr>
          <p:nvPr/>
        </p:nvPicPr>
        <p:blipFill>
          <a:blip r:embed="rId4"/>
          <a:srcRect/>
          <a:stretch>
            <a:fillRect/>
          </a:stretch>
        </p:blipFill>
        <p:spPr bwMode="auto">
          <a:xfrm>
            <a:off x="3402673" y="2143116"/>
            <a:ext cx="719390" cy="9112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3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3000"/>
                                        <p:tgtEl>
                                          <p:spTgt spid="4"/>
                                        </p:tgtEl>
                                      </p:cBhvr>
                                    </p:animEffect>
                                  </p:childTnLst>
                                </p:cTn>
                              </p:par>
                            </p:childTnLst>
                          </p:cTn>
                        </p:par>
                        <p:par>
                          <p:cTn id="11" fill="hold">
                            <p:stCondLst>
                              <p:cond delay="3000"/>
                            </p:stCondLst>
                            <p:childTnLst>
                              <p:par>
                                <p:cTn id="12" presetID="39" presetClass="entr" presetSubtype="0" accel="10000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0" fill="hold"/>
                                        <p:tgtEl>
                                          <p:spTgt spid="5122"/>
                                        </p:tgtEl>
                                        <p:attrNameLst>
                                          <p:attrName>ppt_h</p:attrName>
                                        </p:attrNameLst>
                                      </p:cBhvr>
                                      <p:tavLst>
                                        <p:tav tm="0">
                                          <p:val>
                                            <p:strVal val="#ppt_h/20"/>
                                          </p:val>
                                        </p:tav>
                                        <p:tav tm="50000">
                                          <p:val>
                                            <p:strVal val="#ppt_h/20"/>
                                          </p:val>
                                        </p:tav>
                                        <p:tav tm="100000">
                                          <p:val>
                                            <p:strVal val="#ppt_h"/>
                                          </p:val>
                                        </p:tav>
                                      </p:tavLst>
                                    </p:anim>
                                    <p:anim calcmode="lin" valueType="num">
                                      <p:cBhvr>
                                        <p:cTn id="15" dur="5000" fill="hold"/>
                                        <p:tgtEl>
                                          <p:spTgt spid="5122"/>
                                        </p:tgtEl>
                                        <p:attrNameLst>
                                          <p:attrName>ppt_w</p:attrName>
                                        </p:attrNameLst>
                                      </p:cBhvr>
                                      <p:tavLst>
                                        <p:tav tm="0">
                                          <p:val>
                                            <p:strVal val="#ppt_w+.3"/>
                                          </p:val>
                                        </p:tav>
                                        <p:tav tm="50000">
                                          <p:val>
                                            <p:strVal val="#ppt_w+.3"/>
                                          </p:val>
                                        </p:tav>
                                        <p:tav tm="100000">
                                          <p:val>
                                            <p:strVal val="#ppt_w"/>
                                          </p:val>
                                        </p:tav>
                                      </p:tavLst>
                                    </p:anim>
                                    <p:anim calcmode="lin" valueType="num">
                                      <p:cBhvr>
                                        <p:cTn id="16" dur="5000" fill="hold"/>
                                        <p:tgtEl>
                                          <p:spTgt spid="5122"/>
                                        </p:tgtEl>
                                        <p:attrNameLst>
                                          <p:attrName>ppt_x</p:attrName>
                                        </p:attrNameLst>
                                      </p:cBhvr>
                                      <p:tavLst>
                                        <p:tav tm="0">
                                          <p:val>
                                            <p:strVal val="#ppt_x-.3"/>
                                          </p:val>
                                        </p:tav>
                                        <p:tav tm="50000">
                                          <p:val>
                                            <p:strVal val="#ppt_x"/>
                                          </p:val>
                                        </p:tav>
                                        <p:tav tm="100000">
                                          <p:val>
                                            <p:strVal val="#ppt_x"/>
                                          </p:val>
                                        </p:tav>
                                      </p:tavLst>
                                    </p:anim>
                                    <p:anim calcmode="lin" valueType="num">
                                      <p:cBhvr>
                                        <p:cTn id="17" dur="5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48" y="928670"/>
            <a:ext cx="4357718" cy="4493538"/>
          </a:xfrm>
          <a:prstGeom prst="rect">
            <a:avLst/>
          </a:prstGeom>
          <a:noFill/>
        </p:spPr>
        <p:txBody>
          <a:bodyPr wrap="square" rtlCol="0">
            <a:spAutoFit/>
          </a:bodyPr>
          <a:lstStyle/>
          <a:p>
            <a:r>
              <a:rPr lang="ru-RU" sz="2400" dirty="0" smtClean="0">
                <a:solidFill>
                  <a:srgbClr val="0033CC"/>
                </a:solidFill>
                <a:latin typeface="Arial Black" pitchFamily="34" charset="0"/>
              </a:rPr>
              <a:t>ЛЯГУШКА.      </a:t>
            </a:r>
            <a:r>
              <a:rPr lang="ru-RU" sz="1600" i="1" dirty="0" smtClean="0">
                <a:solidFill>
                  <a:srgbClr val="002060"/>
                </a:solidFill>
                <a:latin typeface="+mj-lt"/>
              </a:rPr>
              <a:t>И.ПИВОВАРОВА</a:t>
            </a:r>
          </a:p>
          <a:p>
            <a:endParaRPr lang="ru-RU" i="1" dirty="0" smtClean="0">
              <a:solidFill>
                <a:srgbClr val="002060"/>
              </a:solidFill>
              <a:latin typeface="+mj-lt"/>
            </a:endParaRPr>
          </a:p>
          <a:p>
            <a:pPr>
              <a:buFontTx/>
              <a:buChar char="-"/>
            </a:pPr>
            <a:r>
              <a:rPr lang="ru-RU" sz="2000" b="1" dirty="0" smtClean="0">
                <a:solidFill>
                  <a:srgbClr val="002060"/>
                </a:solidFill>
              </a:rPr>
              <a:t> ЗДРАВСТВУЙ, ЛЯГУШКА!</a:t>
            </a:r>
          </a:p>
          <a:p>
            <a:r>
              <a:rPr lang="ru-RU" sz="2000" b="1" dirty="0" smtClean="0">
                <a:solidFill>
                  <a:srgbClr val="002060"/>
                </a:solidFill>
              </a:rPr>
              <a:t>ГДЕ ТЫ БЫЛА?</a:t>
            </a:r>
          </a:p>
          <a:p>
            <a:r>
              <a:rPr lang="ru-RU" sz="2000" b="1" dirty="0" smtClean="0">
                <a:solidFill>
                  <a:srgbClr val="002060"/>
                </a:solidFill>
              </a:rPr>
              <a:t>- КВА-КВА-КВА-ВАЖНЫЕ БЫЛИ ДЕЛА!</a:t>
            </a:r>
          </a:p>
          <a:p>
            <a:r>
              <a:rPr lang="ru-RU" sz="2000" b="1" dirty="0" smtClean="0">
                <a:solidFill>
                  <a:srgbClr val="002060"/>
                </a:solidFill>
              </a:rPr>
              <a:t>УТРОМ НЫРЯЛА В ПРУДУ,</a:t>
            </a:r>
          </a:p>
          <a:p>
            <a:r>
              <a:rPr lang="ru-RU" sz="2000" b="1" dirty="0" smtClean="0">
                <a:solidFill>
                  <a:srgbClr val="002060"/>
                </a:solidFill>
              </a:rPr>
              <a:t>ДНЕМ ЗАГОРАЛА В САДУ,</a:t>
            </a:r>
          </a:p>
          <a:p>
            <a:r>
              <a:rPr lang="ru-RU" sz="2000" b="1" dirty="0" smtClean="0">
                <a:solidFill>
                  <a:srgbClr val="002060"/>
                </a:solidFill>
              </a:rPr>
              <a:t>ПОД ЛОПУХОМ В ТИШИНЕ</a:t>
            </a:r>
          </a:p>
          <a:p>
            <a:r>
              <a:rPr lang="ru-RU" sz="2000" b="1" dirty="0" smtClean="0">
                <a:solidFill>
                  <a:srgbClr val="002060"/>
                </a:solidFill>
              </a:rPr>
              <a:t>СЪЕЛА  Я МУХУ НА УЖИН.</a:t>
            </a:r>
          </a:p>
          <a:p>
            <a:r>
              <a:rPr lang="ru-RU" sz="2000" b="1" dirty="0" smtClean="0">
                <a:solidFill>
                  <a:srgbClr val="002060"/>
                </a:solidFill>
              </a:rPr>
              <a:t>НОЧЬЮ СПАЛА ПРИ ЛУНЕ,</a:t>
            </a:r>
          </a:p>
          <a:p>
            <a:r>
              <a:rPr lang="ru-RU" sz="2000" b="1" dirty="0" smtClean="0">
                <a:solidFill>
                  <a:srgbClr val="002060"/>
                </a:solidFill>
              </a:rPr>
              <a:t>КОТОРАЯ ПЛАВАЛА В ЛУЖЕ</a:t>
            </a:r>
          </a:p>
          <a:p>
            <a:pPr>
              <a:buFontTx/>
              <a:buChar char="-"/>
            </a:pPr>
            <a:endParaRPr lang="ru-RU" sz="2000" b="1" dirty="0" smtClean="0">
              <a:solidFill>
                <a:srgbClr val="002060"/>
              </a:solidFill>
            </a:endParaRPr>
          </a:p>
          <a:p>
            <a:endParaRPr lang="ru-RU" sz="2400" dirty="0">
              <a:solidFill>
                <a:srgbClr val="0033CC"/>
              </a:solidFill>
              <a:latin typeface="Arial Black" pitchFamily="34" charset="0"/>
            </a:endParaRPr>
          </a:p>
        </p:txBody>
      </p:sp>
      <p:pic>
        <p:nvPicPr>
          <p:cNvPr id="4098" name="Picture 2" descr="frog4-9"/>
          <p:cNvPicPr>
            <a:picLocks noChangeAspect="1" noChangeArrowheads="1"/>
          </p:cNvPicPr>
          <p:nvPr/>
        </p:nvPicPr>
        <p:blipFill>
          <a:blip r:embed="rId2"/>
          <a:srcRect/>
          <a:stretch>
            <a:fillRect/>
          </a:stretch>
        </p:blipFill>
        <p:spPr bwMode="auto">
          <a:xfrm>
            <a:off x="0" y="2285992"/>
            <a:ext cx="2500298" cy="3514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7"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3000" fill="hold"/>
                                        <p:tgtEl>
                                          <p:spTgt spid="4098"/>
                                        </p:tgtEl>
                                        <p:attrNameLst>
                                          <p:attrName>ppt_x</p:attrName>
                                        </p:attrNameLst>
                                      </p:cBhvr>
                                      <p:tavLst>
                                        <p:tav tm="0">
                                          <p:val>
                                            <p:strVal val="0-#ppt_w/2"/>
                                          </p:val>
                                        </p:tav>
                                        <p:tav tm="100000">
                                          <p:val>
                                            <p:strVal val="#ppt_x"/>
                                          </p:val>
                                        </p:tav>
                                      </p:tavLst>
                                    </p:anim>
                                    <p:anim calcmode="lin" valueType="num">
                                      <p:cBhvr additive="base">
                                        <p:cTn id="12" dur="3000" fill="hold"/>
                                        <p:tgtEl>
                                          <p:spTgt spid="4098"/>
                                        </p:tgtEl>
                                        <p:attrNameLst>
                                          <p:attrName>ppt_y</p:attrName>
                                        </p:attrNameLst>
                                      </p:cBhvr>
                                      <p:tavLst>
                                        <p:tav tm="0">
                                          <p:val>
                                            <p:strVal val="#ppt_y"/>
                                          </p:val>
                                        </p:tav>
                                        <p:tav tm="100000">
                                          <p:val>
                                            <p:strVal val="#ppt_y"/>
                                          </p:val>
                                        </p:tav>
                                      </p:tavLst>
                                    </p:anim>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0.00677 0.13123 L 0.19792 -0.06793 " pathEditMode="relative" rAng="0" ptsTypes="AA">
                                      <p:cBhvr>
                                        <p:cTn id="15" dur="3000" fill="hold"/>
                                        <p:tgtEl>
                                          <p:spTgt spid="4098"/>
                                        </p:tgtEl>
                                        <p:attrNameLst>
                                          <p:attrName>ppt_x</p:attrName>
                                          <p:attrName>ppt_y</p:attrName>
                                        </p:attrNameLst>
                                      </p:cBhvr>
                                      <p:rCtr x="10200"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рыбалке"/>
          <p:cNvPicPr>
            <a:picLocks noChangeAspect="1" noChangeArrowheads="1"/>
          </p:cNvPicPr>
          <p:nvPr/>
        </p:nvPicPr>
        <p:blipFill>
          <a:blip r:embed="rId2"/>
          <a:srcRect/>
          <a:stretch>
            <a:fillRect/>
          </a:stretch>
        </p:blipFill>
        <p:spPr bwMode="auto">
          <a:xfrm>
            <a:off x="428596" y="2143116"/>
            <a:ext cx="3714776" cy="3857652"/>
          </a:xfrm>
          <a:prstGeom prst="ellipse">
            <a:avLst/>
          </a:prstGeom>
          <a:noFill/>
          <a:ln w="57150">
            <a:solidFill>
              <a:srgbClr val="00B0F0"/>
            </a:solidFill>
            <a:miter lim="800000"/>
            <a:headEnd/>
            <a:tailEnd/>
          </a:ln>
        </p:spPr>
      </p:pic>
      <p:pic>
        <p:nvPicPr>
          <p:cNvPr id="1027" name="Picture 3" descr="Лягушка и воробей"/>
          <p:cNvPicPr>
            <a:picLocks noChangeAspect="1" noChangeArrowheads="1"/>
          </p:cNvPicPr>
          <p:nvPr/>
        </p:nvPicPr>
        <p:blipFill>
          <a:blip r:embed="rId3"/>
          <a:srcRect/>
          <a:stretch>
            <a:fillRect/>
          </a:stretch>
        </p:blipFill>
        <p:spPr bwMode="auto">
          <a:xfrm>
            <a:off x="5000628" y="2071678"/>
            <a:ext cx="3857652" cy="3786214"/>
          </a:xfrm>
          <a:prstGeom prst="ellipse">
            <a:avLst/>
          </a:prstGeom>
          <a:noFill/>
          <a:ln w="57150">
            <a:solidFill>
              <a:srgbClr val="00B0F0"/>
            </a:solidFill>
            <a:miter lim="800000"/>
            <a:headEnd/>
            <a:tailEnd/>
          </a:ln>
        </p:spPr>
      </p:pic>
      <p:pic>
        <p:nvPicPr>
          <p:cNvPr id="2050" name="Picture 2"/>
          <p:cNvPicPr>
            <a:picLocks noChangeAspect="1" noChangeArrowheads="1"/>
          </p:cNvPicPr>
          <p:nvPr/>
        </p:nvPicPr>
        <p:blipFill>
          <a:blip r:embed="rId4">
            <a:lum bright="20000"/>
          </a:blip>
          <a:srcRect/>
          <a:stretch>
            <a:fillRect/>
          </a:stretch>
        </p:blipFill>
        <p:spPr bwMode="auto">
          <a:xfrm>
            <a:off x="3714744" y="5000636"/>
            <a:ext cx="1785950" cy="1500198"/>
          </a:xfrm>
          <a:prstGeom prst="ellipse">
            <a:avLst/>
          </a:prstGeom>
          <a:noFill/>
          <a:ln w="57150">
            <a:solidFill>
              <a:srgbClr val="00B0F0"/>
            </a:solidFill>
            <a:miter lim="800000"/>
            <a:headEnd/>
            <a:tailEnd/>
          </a:ln>
        </p:spPr>
      </p:pic>
      <p:sp>
        <p:nvSpPr>
          <p:cNvPr id="5" name="Прямоугольник 4"/>
          <p:cNvSpPr/>
          <p:nvPr/>
        </p:nvSpPr>
        <p:spPr>
          <a:xfrm>
            <a:off x="357158" y="857232"/>
            <a:ext cx="8501122" cy="1015663"/>
          </a:xfrm>
          <a:prstGeom prst="rect">
            <a:avLst/>
          </a:prstGeom>
        </p:spPr>
        <p:txBody>
          <a:bodyPr wrap="square">
            <a:spAutoFit/>
          </a:bodyPr>
          <a:lstStyle/>
          <a:p>
            <a:r>
              <a:rPr lang="ru-RU" sz="2000" b="1" dirty="0" smtClean="0">
                <a:latin typeface="Arial" pitchFamily="34" charset="0"/>
                <a:cs typeface="Arial" pitchFamily="34" charset="0"/>
              </a:rPr>
              <a:t>ОКРАСКА У ЛЯГУШЕК БЫВАЕТ ЗЕЛЕНОЙ, С БУРЫМИ ПЯТНЫШКАМИ, КОРИЧНЕВО-ЗЕЛЕНОЙ, ТАК ЧТО ЕЕ НЕ СРАЗУ ЗАМЕТИШЬ В ТРАВЕ ИЛИ СРЕДИ ВОДЯНЫХ РАСТЕНИЙ.</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3000"/>
                                        <p:tgtEl>
                                          <p:spTgt spid="1027"/>
                                        </p:tgtEl>
                                      </p:cBhvr>
                                    </p:animEffect>
                                  </p:childTnLst>
                                </p:cTn>
                              </p:par>
                              <p:par>
                                <p:cTn id="11" presetID="39" presetClass="entr" presetSubtype="0" accel="10000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30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2050"/>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gImage" descr="natrix_natrix1"/>
          <p:cNvPicPr>
            <a:picLocks noChangeAspect="1" noChangeArrowheads="1"/>
          </p:cNvPicPr>
          <p:nvPr/>
        </p:nvPicPr>
        <p:blipFill>
          <a:blip r:embed="rId2"/>
          <a:srcRect/>
          <a:stretch>
            <a:fillRect/>
          </a:stretch>
        </p:blipFill>
        <p:spPr bwMode="auto">
          <a:xfrm>
            <a:off x="571472" y="857232"/>
            <a:ext cx="4143404" cy="2286015"/>
          </a:xfrm>
          <a:prstGeom prst="rect">
            <a:avLst/>
          </a:prstGeom>
          <a:noFill/>
          <a:ln w="76200">
            <a:solidFill>
              <a:srgbClr val="00B0F0"/>
            </a:solidFill>
            <a:miter lim="800000"/>
            <a:headEnd/>
            <a:tailEnd/>
          </a:ln>
        </p:spPr>
      </p:pic>
      <p:pic>
        <p:nvPicPr>
          <p:cNvPr id="5123" name="centralImgId" descr="Фото Типа спрятался...."/>
          <p:cNvPicPr>
            <a:picLocks noChangeAspect="1" noChangeArrowheads="1"/>
          </p:cNvPicPr>
          <p:nvPr/>
        </p:nvPicPr>
        <p:blipFill>
          <a:blip r:embed="rId3"/>
          <a:srcRect/>
          <a:stretch>
            <a:fillRect/>
          </a:stretch>
        </p:blipFill>
        <p:spPr bwMode="auto">
          <a:xfrm>
            <a:off x="571472" y="3357562"/>
            <a:ext cx="4143396" cy="3107547"/>
          </a:xfrm>
          <a:prstGeom prst="rect">
            <a:avLst/>
          </a:prstGeom>
          <a:noFill/>
          <a:ln w="76200">
            <a:solidFill>
              <a:srgbClr val="00B0F0"/>
            </a:solidFill>
            <a:miter lim="800000"/>
            <a:headEnd/>
            <a:tailEnd/>
          </a:ln>
        </p:spPr>
      </p:pic>
      <p:sp>
        <p:nvSpPr>
          <p:cNvPr id="4" name="TextBox 3"/>
          <p:cNvSpPr txBox="1"/>
          <p:nvPr/>
        </p:nvSpPr>
        <p:spPr>
          <a:xfrm>
            <a:off x="4929190" y="1071546"/>
            <a:ext cx="3786214" cy="3600986"/>
          </a:xfrm>
          <a:prstGeom prst="rect">
            <a:avLst/>
          </a:prstGeom>
          <a:noFill/>
        </p:spPr>
        <p:txBody>
          <a:bodyPr wrap="square" rtlCol="0">
            <a:spAutoFit/>
          </a:bodyPr>
          <a:lstStyle/>
          <a:p>
            <a:r>
              <a:rPr lang="ru-RU" sz="2800" i="1" u="sng" dirty="0" smtClean="0">
                <a:solidFill>
                  <a:srgbClr val="0033CC"/>
                </a:solidFill>
                <a:latin typeface="Arial Black" pitchFamily="34" charset="0"/>
              </a:rPr>
              <a:t>УЖ.</a:t>
            </a:r>
          </a:p>
          <a:p>
            <a:r>
              <a:rPr lang="ru-RU" sz="2000" b="1" dirty="0" smtClean="0">
                <a:latin typeface="Arial" pitchFamily="34" charset="0"/>
                <a:cs typeface="Arial" pitchFamily="34" charset="0"/>
              </a:rPr>
              <a:t>УЖ ПОХОЖ НА ЗМЕЮ, НО ОН СОВСЕМ БЕЗОБИДНОЕ ЖИВОТНОЕ. ОН НЕ КУСАЕТСЯ, НО ТРОГАТЬ ЕГО НЕ СЛЕДУЕТ. РАЗЛИЧАЮТ УЖА ОТ ЗМЕИ ПО ДВУМ ЖЕЛТЫМ ПЯТНЫШКАМ НА ГОЛОВЕ. ПИТАЕТСЯ УЖ  УЛИТКАМИ, СЛИЗНЯМИ, ЛЯГУШКАМИ.</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3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circle(in)">
                                      <p:cBhvr>
                                        <p:cTn id="10" dur="3000"/>
                                        <p:tgtEl>
                                          <p:spTgt spid="512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in-pic" descr="Картинка 17 из 64000"/>
          <p:cNvPicPr>
            <a:picLocks noChangeAspect="1" noChangeArrowheads="1"/>
          </p:cNvPicPr>
          <p:nvPr/>
        </p:nvPicPr>
        <p:blipFill>
          <a:blip r:embed="rId2"/>
          <a:srcRect/>
          <a:stretch>
            <a:fillRect/>
          </a:stretch>
        </p:blipFill>
        <p:spPr bwMode="auto">
          <a:xfrm>
            <a:off x="428596" y="2285992"/>
            <a:ext cx="4071966" cy="4099333"/>
          </a:xfrm>
          <a:prstGeom prst="ellipse">
            <a:avLst/>
          </a:prstGeom>
          <a:noFill/>
          <a:ln w="76200">
            <a:solidFill>
              <a:srgbClr val="00B0F0"/>
            </a:solidFill>
            <a:miter lim="800000"/>
            <a:headEnd/>
            <a:tailEnd/>
          </a:ln>
        </p:spPr>
      </p:pic>
      <p:pic>
        <p:nvPicPr>
          <p:cNvPr id="3" name="i-main-pic" descr="Картинка 6 из 64000"/>
          <p:cNvPicPr>
            <a:picLocks noChangeAspect="1" noChangeArrowheads="1"/>
          </p:cNvPicPr>
          <p:nvPr/>
        </p:nvPicPr>
        <p:blipFill>
          <a:blip r:embed="rId3"/>
          <a:srcRect/>
          <a:stretch>
            <a:fillRect/>
          </a:stretch>
        </p:blipFill>
        <p:spPr bwMode="auto">
          <a:xfrm>
            <a:off x="4786314" y="2214554"/>
            <a:ext cx="3929090" cy="4143404"/>
          </a:xfrm>
          <a:prstGeom prst="ellipse">
            <a:avLst/>
          </a:prstGeom>
          <a:noFill/>
          <a:ln w="76200">
            <a:solidFill>
              <a:srgbClr val="00B0F0"/>
            </a:solidFill>
            <a:miter lim="800000"/>
            <a:headEnd/>
            <a:tailEnd/>
          </a:ln>
        </p:spPr>
      </p:pic>
      <p:sp>
        <p:nvSpPr>
          <p:cNvPr id="4" name="Прямоугольник 3"/>
          <p:cNvSpPr/>
          <p:nvPr/>
        </p:nvSpPr>
        <p:spPr>
          <a:xfrm>
            <a:off x="500034" y="928670"/>
            <a:ext cx="8001056" cy="1015663"/>
          </a:xfrm>
          <a:prstGeom prst="rect">
            <a:avLst/>
          </a:prstGeom>
        </p:spPr>
        <p:txBody>
          <a:bodyPr wrap="square">
            <a:spAutoFit/>
          </a:bodyPr>
          <a:lstStyle/>
          <a:p>
            <a:r>
              <a:rPr lang="ru-RU" sz="2000" b="1" dirty="0" smtClean="0">
                <a:latin typeface="Arial" pitchFamily="34" charset="0"/>
                <a:cs typeface="Arial" pitchFamily="34" charset="0"/>
              </a:rPr>
              <a:t>ТЕЛО УЖА, КАК И У РЫБ, ПОКРЫТО ЧЕШУЕЙ. ЛАП НЕТ, НО УЖ МОЖЕТ ПОЛЗАТЬ ПО ЗЕМЛЕ И ПЛАВАТЬ ПО ВОДЕ, ДЕЛАЯ ВОЛНООБРАЗНЫЕ ДВИЖЕНИЯ ТЕЛОМ. </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3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3000"/>
                                        <p:tgtEl>
                                          <p:spTgt spid="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_9033_72e5fa00_XL"/>
          <p:cNvPicPr>
            <a:picLocks noChangeAspect="1" noChangeArrowheads="1"/>
          </p:cNvPicPr>
          <p:nvPr/>
        </p:nvPicPr>
        <p:blipFill>
          <a:blip r:embed="rId2"/>
          <a:srcRect/>
          <a:stretch>
            <a:fillRect/>
          </a:stretch>
        </p:blipFill>
        <p:spPr bwMode="auto">
          <a:xfrm>
            <a:off x="428597" y="928670"/>
            <a:ext cx="4286280" cy="5286412"/>
          </a:xfrm>
          <a:prstGeom prst="rect">
            <a:avLst/>
          </a:prstGeom>
          <a:noFill/>
          <a:ln w="76200">
            <a:solidFill>
              <a:srgbClr val="00B0F0"/>
            </a:solidFill>
            <a:miter lim="800000"/>
            <a:headEnd/>
            <a:tailEnd/>
          </a:ln>
        </p:spPr>
      </p:pic>
      <p:sp>
        <p:nvSpPr>
          <p:cNvPr id="3" name="TextBox 2"/>
          <p:cNvSpPr txBox="1"/>
          <p:nvPr/>
        </p:nvSpPr>
        <p:spPr>
          <a:xfrm>
            <a:off x="4857752" y="1071546"/>
            <a:ext cx="4000528" cy="4278094"/>
          </a:xfrm>
          <a:prstGeom prst="rect">
            <a:avLst/>
          </a:prstGeom>
          <a:noFill/>
        </p:spPr>
        <p:txBody>
          <a:bodyPr wrap="square" rtlCol="0">
            <a:spAutoFit/>
          </a:bodyPr>
          <a:lstStyle/>
          <a:p>
            <a:r>
              <a:rPr lang="ru-RU" sz="2800" i="1" u="sng" dirty="0" smtClean="0">
                <a:solidFill>
                  <a:srgbClr val="0033CC"/>
                </a:solidFill>
                <a:latin typeface="Arial Black" pitchFamily="34" charset="0"/>
              </a:rPr>
              <a:t>ЧЕРЕПАХА</a:t>
            </a:r>
          </a:p>
          <a:p>
            <a:r>
              <a:rPr lang="ru-RU" sz="2000" b="1" dirty="0" smtClean="0">
                <a:latin typeface="Arial" pitchFamily="34" charset="0"/>
                <a:cs typeface="Arial" pitchFamily="34" charset="0"/>
              </a:rPr>
              <a:t>В РЕКАХ РОССИИ,  В БОЛОТАХ ВОДЯТСЯ РЕЧНЫЕ ЧЕРЕПАХИ. ИХ ОСТАЛОСЬ ОЧЕНЬ МАЛО, ПОЭТОМУ ИХ НАДО ОХРАНЯТЬ.</a:t>
            </a:r>
          </a:p>
          <a:p>
            <a:r>
              <a:rPr lang="ru-RU" sz="2000" b="1" dirty="0" smtClean="0">
                <a:latin typeface="Arial" pitchFamily="34" charset="0"/>
                <a:cs typeface="Arial" pitchFamily="34" charset="0"/>
              </a:rPr>
              <a:t>РЕЧНАЯ ЧЕРЕПАХА ПОХОЖА И НА МОРСКУЮ, И НА ПУСТЫННУЮ: ЕЕ ТЕЛО ПРЯЧЕТСЯ В ПАНЦИРЬ,  КОЖА НА ЛАПАХ И ГОЛОВЕ  ТОЛСТАЯ, ТВЕРДАЯ.</a:t>
            </a:r>
          </a:p>
          <a:p>
            <a:endParaRPr lang="ru-RU" sz="2400" i="1" u="sng"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in-pic" descr="Картинка 15 из 6315"/>
          <p:cNvPicPr>
            <a:picLocks noChangeAspect="1" noChangeArrowheads="1"/>
          </p:cNvPicPr>
          <p:nvPr/>
        </p:nvPicPr>
        <p:blipFill>
          <a:blip r:embed="rId2"/>
          <a:srcRect/>
          <a:stretch>
            <a:fillRect/>
          </a:stretch>
        </p:blipFill>
        <p:spPr bwMode="auto">
          <a:xfrm>
            <a:off x="3643307" y="857232"/>
            <a:ext cx="4786346" cy="3429024"/>
          </a:xfrm>
          <a:prstGeom prst="rect">
            <a:avLst/>
          </a:prstGeom>
          <a:noFill/>
          <a:ln w="76200">
            <a:solidFill>
              <a:srgbClr val="00B0F0"/>
            </a:solidFill>
            <a:miter lim="800000"/>
            <a:headEnd/>
            <a:tailEnd/>
          </a:ln>
        </p:spPr>
      </p:pic>
      <p:pic>
        <p:nvPicPr>
          <p:cNvPr id="4" name="Picture 2" descr="givotnie_0542"/>
          <p:cNvPicPr>
            <a:picLocks noChangeAspect="1" noChangeArrowheads="1"/>
          </p:cNvPicPr>
          <p:nvPr/>
        </p:nvPicPr>
        <p:blipFill>
          <a:blip r:embed="rId3">
            <a:lum bright="20000"/>
          </a:blip>
          <a:srcRect/>
          <a:stretch>
            <a:fillRect/>
          </a:stretch>
        </p:blipFill>
        <p:spPr bwMode="auto">
          <a:xfrm>
            <a:off x="500034" y="3429000"/>
            <a:ext cx="3929090" cy="3028944"/>
          </a:xfrm>
          <a:prstGeom prst="rect">
            <a:avLst/>
          </a:prstGeom>
          <a:noFill/>
          <a:ln w="76200">
            <a:solidFill>
              <a:srgbClr val="00B0F0"/>
            </a:solidFill>
            <a:miter lim="800000"/>
            <a:headEnd/>
            <a:tailEnd/>
          </a:ln>
        </p:spPr>
      </p:pic>
      <p:pic>
        <p:nvPicPr>
          <p:cNvPr id="6146" name="Picture 2" descr="a15"/>
          <p:cNvPicPr>
            <a:picLocks noChangeAspect="1" noChangeArrowheads="1"/>
          </p:cNvPicPr>
          <p:nvPr/>
        </p:nvPicPr>
        <p:blipFill>
          <a:blip r:embed="rId4"/>
          <a:srcRect/>
          <a:stretch>
            <a:fillRect/>
          </a:stretch>
        </p:blipFill>
        <p:spPr bwMode="auto">
          <a:xfrm>
            <a:off x="785786" y="1214422"/>
            <a:ext cx="1714512" cy="1885957"/>
          </a:xfrm>
          <a:prstGeom prst="rect">
            <a:avLst/>
          </a:prstGeom>
          <a:noFill/>
          <a:ln w="9525">
            <a:noFill/>
            <a:miter lim="800000"/>
            <a:headEnd/>
            <a:tailEnd/>
          </a:ln>
        </p:spPr>
      </p:pic>
      <p:sp>
        <p:nvSpPr>
          <p:cNvPr id="6" name="TextBox 5"/>
          <p:cNvSpPr txBox="1"/>
          <p:nvPr/>
        </p:nvSpPr>
        <p:spPr>
          <a:xfrm>
            <a:off x="4643438" y="4786322"/>
            <a:ext cx="4214842" cy="1015663"/>
          </a:xfrm>
          <a:prstGeom prst="rect">
            <a:avLst/>
          </a:prstGeom>
          <a:noFill/>
        </p:spPr>
        <p:txBody>
          <a:bodyPr wrap="square" rtlCol="0">
            <a:spAutoFit/>
          </a:bodyPr>
          <a:lstStyle/>
          <a:p>
            <a:r>
              <a:rPr lang="ru-RU" sz="2000" b="1" dirty="0" smtClean="0"/>
              <a:t>ПЛАВАЕТ ЧЕРЕПЕХА БЫСТРЕЕ, ЧЕМ ПОЛЗАЕТ.</a:t>
            </a:r>
          </a:p>
          <a:p>
            <a:r>
              <a:rPr lang="ru-RU" sz="2000" b="1" dirty="0" smtClean="0"/>
              <a:t>ПИТАЕТСЯ РАСТЕНИЯМИ.</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3000"/>
                                        <p:tgtEl>
                                          <p:spTgt spid="7170"/>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3000"/>
                                        <p:tgtEl>
                                          <p:spTgt spid="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3000"/>
                                        <p:tgtEl>
                                          <p:spTgt spid="6"/>
                                        </p:tgtEl>
                                      </p:cBhvr>
                                    </p:animEffect>
                                  </p:childTnLst>
                                </p:cTn>
                              </p:par>
                            </p:childTnLst>
                          </p:cTn>
                        </p:par>
                        <p:par>
                          <p:cTn id="14" fill="hold">
                            <p:stCondLst>
                              <p:cond delay="3000"/>
                            </p:stCondLst>
                            <p:childTnLst>
                              <p:par>
                                <p:cTn id="15" presetID="7" presetClass="entr" presetSubtype="8"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additive="base">
                                        <p:cTn id="17" dur="5000" fill="hold"/>
                                        <p:tgtEl>
                                          <p:spTgt spid="6146"/>
                                        </p:tgtEl>
                                        <p:attrNameLst>
                                          <p:attrName>ppt_x</p:attrName>
                                        </p:attrNameLst>
                                      </p:cBhvr>
                                      <p:tavLst>
                                        <p:tav tm="0">
                                          <p:val>
                                            <p:strVal val="0-#ppt_w/2"/>
                                          </p:val>
                                        </p:tav>
                                        <p:tav tm="100000">
                                          <p:val>
                                            <p:strVal val="#ppt_x"/>
                                          </p:val>
                                        </p:tav>
                                      </p:tavLst>
                                    </p:anim>
                                    <p:anim calcmode="lin" valueType="num">
                                      <p:cBhvr additive="base">
                                        <p:cTn id="18" dur="5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votnie_0509"/>
          <p:cNvPicPr>
            <a:picLocks noChangeAspect="1" noChangeArrowheads="1"/>
          </p:cNvPicPr>
          <p:nvPr/>
        </p:nvPicPr>
        <p:blipFill>
          <a:blip r:embed="rId2">
            <a:lum bright="10000"/>
          </a:blip>
          <a:srcRect/>
          <a:stretch>
            <a:fillRect/>
          </a:stretch>
        </p:blipFill>
        <p:spPr bwMode="auto">
          <a:xfrm>
            <a:off x="928662" y="714356"/>
            <a:ext cx="7286676" cy="4143404"/>
          </a:xfrm>
          <a:prstGeom prst="rect">
            <a:avLst/>
          </a:prstGeom>
          <a:noFill/>
          <a:ln w="76200">
            <a:solidFill>
              <a:srgbClr val="00B0F0"/>
            </a:solidFill>
            <a:miter lim="800000"/>
            <a:headEnd/>
            <a:tailEnd/>
          </a:ln>
        </p:spPr>
      </p:pic>
      <p:pic>
        <p:nvPicPr>
          <p:cNvPr id="7171" name="Picture 3" descr="glitterimagesanimals58"/>
          <p:cNvPicPr>
            <a:picLocks noChangeAspect="1" noChangeArrowheads="1"/>
          </p:cNvPicPr>
          <p:nvPr/>
        </p:nvPicPr>
        <p:blipFill>
          <a:blip r:embed="rId3"/>
          <a:srcRect/>
          <a:stretch>
            <a:fillRect/>
          </a:stretch>
        </p:blipFill>
        <p:spPr bwMode="auto">
          <a:xfrm>
            <a:off x="428596" y="5072074"/>
            <a:ext cx="2000264" cy="1428760"/>
          </a:xfrm>
          <a:prstGeom prst="rect">
            <a:avLst/>
          </a:prstGeom>
          <a:noFill/>
          <a:ln w="9525">
            <a:noFill/>
            <a:miter lim="800000"/>
            <a:headEnd/>
            <a:tailEnd/>
          </a:ln>
        </p:spPr>
      </p:pic>
      <p:pic>
        <p:nvPicPr>
          <p:cNvPr id="7172" name="Picture 4" descr="glitterimagesanimals58"/>
          <p:cNvPicPr>
            <a:picLocks noChangeAspect="1" noChangeArrowheads="1"/>
          </p:cNvPicPr>
          <p:nvPr/>
        </p:nvPicPr>
        <p:blipFill>
          <a:blip r:embed="rId4" cstate="print"/>
          <a:srcRect/>
          <a:stretch>
            <a:fillRect/>
          </a:stretch>
        </p:blipFill>
        <p:spPr bwMode="auto">
          <a:xfrm>
            <a:off x="2500298" y="5715016"/>
            <a:ext cx="1000132" cy="738184"/>
          </a:xfrm>
          <a:prstGeom prst="rect">
            <a:avLst/>
          </a:prstGeom>
          <a:noFill/>
          <a:ln w="9525">
            <a:noFill/>
            <a:miter lim="800000"/>
            <a:headEnd/>
            <a:tailEnd/>
          </a:ln>
        </p:spPr>
      </p:pic>
      <p:sp>
        <p:nvSpPr>
          <p:cNvPr id="6" name="TextBox 5"/>
          <p:cNvSpPr txBox="1"/>
          <p:nvPr/>
        </p:nvSpPr>
        <p:spPr>
          <a:xfrm>
            <a:off x="3929059" y="5214950"/>
            <a:ext cx="4857784" cy="1015663"/>
          </a:xfrm>
          <a:prstGeom prst="rect">
            <a:avLst/>
          </a:prstGeom>
          <a:noFill/>
        </p:spPr>
        <p:txBody>
          <a:bodyPr wrap="square" rtlCol="0">
            <a:spAutoFit/>
          </a:bodyPr>
          <a:lstStyle/>
          <a:p>
            <a:r>
              <a:rPr lang="ru-RU" sz="2000" b="1" dirty="0" smtClean="0"/>
              <a:t>РЕЧНЫЕ ЧЕРЕПАХИ ЖИВУТ ДРУЖНО. ЛЮБЯТ ГРЕТЬСЯ НА СОЛНЫШКЕ.</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3000"/>
                                        <p:tgtEl>
                                          <p:spTgt spid="6"/>
                                        </p:tgtEl>
                                      </p:cBhvr>
                                    </p:animEffect>
                                  </p:childTnLst>
                                </p:cTn>
                              </p:par>
                            </p:childTnLst>
                          </p:cTn>
                        </p:par>
                        <p:par>
                          <p:cTn id="11" fill="hold">
                            <p:stCondLst>
                              <p:cond delay="3000"/>
                            </p:stCondLst>
                            <p:childTnLst>
                              <p:par>
                                <p:cTn id="12" presetID="7" presetClass="entr" presetSubtype="8"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additive="base">
                                        <p:cTn id="14" dur="5000" fill="hold"/>
                                        <p:tgtEl>
                                          <p:spTgt spid="7172"/>
                                        </p:tgtEl>
                                        <p:attrNameLst>
                                          <p:attrName>ppt_x</p:attrName>
                                        </p:attrNameLst>
                                      </p:cBhvr>
                                      <p:tavLst>
                                        <p:tav tm="0">
                                          <p:val>
                                            <p:strVal val="0-#ppt_w/2"/>
                                          </p:val>
                                        </p:tav>
                                        <p:tav tm="100000">
                                          <p:val>
                                            <p:strVal val="#ppt_x"/>
                                          </p:val>
                                        </p:tav>
                                      </p:tavLst>
                                    </p:anim>
                                    <p:anim calcmode="lin" valueType="num">
                                      <p:cBhvr additive="base">
                                        <p:cTn id="15" dur="5000" fill="hold"/>
                                        <p:tgtEl>
                                          <p:spTgt spid="7172"/>
                                        </p:tgtEl>
                                        <p:attrNameLst>
                                          <p:attrName>ppt_y</p:attrName>
                                        </p:attrNameLst>
                                      </p:cBhvr>
                                      <p:tavLst>
                                        <p:tav tm="0">
                                          <p:val>
                                            <p:strVal val="#ppt_y"/>
                                          </p:val>
                                        </p:tav>
                                        <p:tav tm="100000">
                                          <p:val>
                                            <p:strVal val="#ppt_y"/>
                                          </p:val>
                                        </p:tav>
                                      </p:tavLst>
                                    </p:anim>
                                  </p:childTnLst>
                                </p:cTn>
                              </p:par>
                            </p:childTnLst>
                          </p:cTn>
                        </p:par>
                        <p:par>
                          <p:cTn id="16" fill="hold">
                            <p:stCondLst>
                              <p:cond delay="8000"/>
                            </p:stCondLst>
                            <p:childTnLst>
                              <p:par>
                                <p:cTn id="17" presetID="7" presetClass="entr" presetSubtype="8" fill="hold" nodeType="after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0" fill="hold"/>
                                        <p:tgtEl>
                                          <p:spTgt spid="7171"/>
                                        </p:tgtEl>
                                        <p:attrNameLst>
                                          <p:attrName>ppt_x</p:attrName>
                                        </p:attrNameLst>
                                      </p:cBhvr>
                                      <p:tavLst>
                                        <p:tav tm="0">
                                          <p:val>
                                            <p:strVal val="0-#ppt_w/2"/>
                                          </p:val>
                                        </p:tav>
                                        <p:tav tm="100000">
                                          <p:val>
                                            <p:strVal val="#ppt_x"/>
                                          </p:val>
                                        </p:tav>
                                      </p:tavLst>
                                    </p:anim>
                                    <p:anim calcmode="lin" valueType="num">
                                      <p:cBhvr additive="base">
                                        <p:cTn id="20" dur="50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in-pic" descr="Картинка 27 из 64000"/>
          <p:cNvPicPr>
            <a:picLocks noChangeAspect="1" noChangeArrowheads="1"/>
          </p:cNvPicPr>
          <p:nvPr/>
        </p:nvPicPr>
        <p:blipFill>
          <a:blip r:embed="rId2"/>
          <a:srcRect/>
          <a:stretch>
            <a:fillRect/>
          </a:stretch>
        </p:blipFill>
        <p:spPr bwMode="auto">
          <a:xfrm>
            <a:off x="4286248" y="3071810"/>
            <a:ext cx="4433883" cy="3429024"/>
          </a:xfrm>
          <a:prstGeom prst="rect">
            <a:avLst/>
          </a:prstGeom>
          <a:noFill/>
          <a:ln w="76200">
            <a:solidFill>
              <a:srgbClr val="00B0F0"/>
            </a:solidFill>
            <a:miter lim="800000"/>
            <a:headEnd/>
            <a:tailEnd/>
          </a:ln>
        </p:spPr>
      </p:pic>
      <p:pic>
        <p:nvPicPr>
          <p:cNvPr id="8195" name="i-main-pic" descr="Картинка 2 из 64000"/>
          <p:cNvPicPr>
            <a:picLocks noChangeAspect="1" noChangeArrowheads="1"/>
          </p:cNvPicPr>
          <p:nvPr/>
        </p:nvPicPr>
        <p:blipFill>
          <a:blip r:embed="rId3">
            <a:lum bright="20000"/>
          </a:blip>
          <a:srcRect/>
          <a:stretch>
            <a:fillRect/>
          </a:stretch>
        </p:blipFill>
        <p:spPr bwMode="auto">
          <a:xfrm>
            <a:off x="285720" y="642918"/>
            <a:ext cx="3643337" cy="3500462"/>
          </a:xfrm>
          <a:prstGeom prst="rect">
            <a:avLst/>
          </a:prstGeom>
          <a:noFill/>
          <a:ln w="76200">
            <a:solidFill>
              <a:srgbClr val="00B0F0"/>
            </a:solidFill>
            <a:miter lim="800000"/>
            <a:headEnd/>
            <a:tailEnd/>
          </a:ln>
        </p:spPr>
      </p:pic>
      <p:sp>
        <p:nvSpPr>
          <p:cNvPr id="4" name="TextBox 3"/>
          <p:cNvSpPr txBox="1"/>
          <p:nvPr/>
        </p:nvSpPr>
        <p:spPr>
          <a:xfrm>
            <a:off x="4071934" y="785794"/>
            <a:ext cx="4714908" cy="2369880"/>
          </a:xfrm>
          <a:prstGeom prst="rect">
            <a:avLst/>
          </a:prstGeom>
          <a:noFill/>
        </p:spPr>
        <p:txBody>
          <a:bodyPr wrap="square" rtlCol="0">
            <a:spAutoFit/>
          </a:bodyPr>
          <a:lstStyle/>
          <a:p>
            <a:r>
              <a:rPr lang="ru-RU" sz="2800" i="1" u="sng" dirty="0" smtClean="0">
                <a:solidFill>
                  <a:srgbClr val="0033CC"/>
                </a:solidFill>
                <a:latin typeface="Arial Black" pitchFamily="34" charset="0"/>
              </a:rPr>
              <a:t>РАК.</a:t>
            </a:r>
          </a:p>
          <a:p>
            <a:r>
              <a:rPr lang="ru-RU" sz="2000" b="1" dirty="0" smtClean="0">
                <a:latin typeface="Arial" pitchFamily="34" charset="0"/>
                <a:cs typeface="Arial" pitchFamily="34" charset="0"/>
              </a:rPr>
              <a:t>РАК – НЕ РЫБА, НО ЖИВЕТ ОН В РЕКЕ ПОД КАМНЯМИ. ОН МОЖЕТ ДВИГАТЬСЯ ПО ДНУ РЕКИ, ПЕРЕДВИГАЯ ЛАПАМИ, МОЖЕТ ПЛАВАТЬ.</a:t>
            </a:r>
          </a:p>
          <a:p>
            <a:endParaRPr lang="ru-RU" sz="2000" b="1" dirty="0" smtClean="0">
              <a:solidFill>
                <a:srgbClr val="002060"/>
              </a:solidFill>
              <a:latin typeface="Arial" pitchFamily="34" charset="0"/>
              <a:cs typeface="Arial" pitchFamily="34" charset="0"/>
            </a:endParaRPr>
          </a:p>
        </p:txBody>
      </p:sp>
      <p:sp>
        <p:nvSpPr>
          <p:cNvPr id="5" name="TextBox 4"/>
          <p:cNvSpPr txBox="1"/>
          <p:nvPr/>
        </p:nvSpPr>
        <p:spPr>
          <a:xfrm>
            <a:off x="285720" y="4429132"/>
            <a:ext cx="3714776" cy="1631216"/>
          </a:xfrm>
          <a:prstGeom prst="rect">
            <a:avLst/>
          </a:prstGeom>
          <a:noFill/>
        </p:spPr>
        <p:txBody>
          <a:bodyPr wrap="square" rtlCol="0">
            <a:spAutoFit/>
          </a:bodyPr>
          <a:lstStyle/>
          <a:p>
            <a:r>
              <a:rPr lang="ru-RU" sz="2000" b="1" dirty="0" smtClean="0"/>
              <a:t>ВПЕРЕДИ У РАКА –КЛЕШНИ, ОН ИМИ ХВАТАЕТ ПИЩУ. А УСЫ ПОМОГАЮТ ЕМУ ОРИЕНТИРОВАТЬСЯ</a:t>
            </a:r>
          </a:p>
          <a:p>
            <a:r>
              <a:rPr lang="ru-RU" sz="2000" b="1" dirty="0" smtClean="0"/>
              <a:t>ПОД ВОДОЙ.</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3000"/>
                                        <p:tgtEl>
                                          <p:spTgt spid="5"/>
                                        </p:tgtEl>
                                      </p:cBhvr>
                                    </p:animEffect>
                                  </p:childTnLst>
                                </p:cTn>
                              </p:par>
                            </p:childTnLst>
                          </p:cTn>
                        </p:par>
                        <p:par>
                          <p:cTn id="11" fill="hold">
                            <p:stCondLst>
                              <p:cond delay="3000"/>
                            </p:stCondLst>
                            <p:childTnLst>
                              <p:par>
                                <p:cTn id="12" presetID="6" presetClass="entr" presetSubtype="16" fill="hold" nodeType="after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circle(in)">
                                      <p:cBhvr>
                                        <p:cTn id="14" dur="3000"/>
                                        <p:tgtEl>
                                          <p:spTgt spid="8195"/>
                                        </p:tgtEl>
                                      </p:cBhvr>
                                    </p:animEffect>
                                  </p:childTnLst>
                                </p:cTn>
                              </p:par>
                              <p:par>
                                <p:cTn id="15" presetID="6" presetClass="entr" presetSubtype="16"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3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1" y="785794"/>
            <a:ext cx="8072494" cy="2554545"/>
          </a:xfrm>
          <a:prstGeom prst="rect">
            <a:avLst/>
          </a:prstGeom>
          <a:noFill/>
        </p:spPr>
        <p:txBody>
          <a:bodyPr wrap="square" rtlCol="0">
            <a:spAutoFit/>
          </a:bodyPr>
          <a:lstStyle/>
          <a:p>
            <a:r>
              <a:rPr lang="ru-RU" sz="2000" b="1" dirty="0" smtClean="0"/>
              <a:t>ОБИТАТЕЛЯМИ ВОДОЕМОВ НАЗЫВАЮТ ЖИВОТНЫХ,  КОТОРЫЕ ЖИВУТ ТОЛЬКО В ВОДЕ,</a:t>
            </a:r>
          </a:p>
          <a:p>
            <a:r>
              <a:rPr lang="ru-RU" sz="2000" b="1" dirty="0" smtClean="0"/>
              <a:t> И ТЕХ ЖИВОТНЫХ, КОТОРЫЕ ЖИВУТ И В ВОДЕ,</a:t>
            </a:r>
          </a:p>
          <a:p>
            <a:r>
              <a:rPr lang="ru-RU" sz="2000" b="1" dirty="0" smtClean="0"/>
              <a:t> И НА БЕРЕГУ.</a:t>
            </a:r>
          </a:p>
          <a:p>
            <a:r>
              <a:rPr lang="ru-RU" sz="2000" b="1" dirty="0" smtClean="0"/>
              <a:t>НЕ МОГУТ ЖИТЬ БЕЗ ВОДЫ РЫБЫ.   РЫБЫ – РЕЧНЫЕ ЖИВОТНЫЕ. А ВОТ ЛЯГУШКИ, УЖИ И ВОДЯНЫЕ ЧЕРЕПАХИ  ОБИТАЮТ И НА ЗЕМЛЕ И В ВОДЕ. ИХ НАЗЫВАЮТ ЗЕМНОВОДНЫМИ.</a:t>
            </a:r>
            <a:endParaRPr lang="ru-RU" sz="2000" b="1" dirty="0"/>
          </a:p>
        </p:txBody>
      </p:sp>
      <p:pic>
        <p:nvPicPr>
          <p:cNvPr id="3" name="Picture 10" descr="мульт картинка с лягушкой"/>
          <p:cNvPicPr>
            <a:picLocks noChangeAspect="1" noChangeArrowheads="1" noCrop="1"/>
          </p:cNvPicPr>
          <p:nvPr/>
        </p:nvPicPr>
        <p:blipFill>
          <a:blip r:embed="rId2">
            <a:lum bright="20000"/>
          </a:blip>
          <a:srcRect/>
          <a:stretch>
            <a:fillRect/>
          </a:stretch>
        </p:blipFill>
        <p:spPr bwMode="auto">
          <a:xfrm>
            <a:off x="857224" y="3357562"/>
            <a:ext cx="3429024" cy="3143272"/>
          </a:xfrm>
          <a:prstGeom prst="ellipse">
            <a:avLst/>
          </a:prstGeom>
          <a:noFill/>
          <a:ln w="57150">
            <a:solidFill>
              <a:srgbClr val="0033CC"/>
            </a:solidFill>
            <a:miter lim="800000"/>
            <a:headEnd/>
            <a:tailEnd/>
          </a:ln>
        </p:spPr>
      </p:pic>
      <p:pic>
        <p:nvPicPr>
          <p:cNvPr id="2050" name="Picture 2" descr="fish2-2"/>
          <p:cNvPicPr>
            <a:picLocks noChangeAspect="1" noChangeArrowheads="1"/>
          </p:cNvPicPr>
          <p:nvPr/>
        </p:nvPicPr>
        <p:blipFill>
          <a:blip r:embed="rId3"/>
          <a:srcRect/>
          <a:stretch>
            <a:fillRect/>
          </a:stretch>
        </p:blipFill>
        <p:spPr bwMode="auto">
          <a:xfrm>
            <a:off x="4714876" y="3357562"/>
            <a:ext cx="3714776" cy="3143272"/>
          </a:xfrm>
          <a:prstGeom prst="ellipse">
            <a:avLst/>
          </a:prstGeom>
          <a:noFill/>
          <a:ln w="57150">
            <a:solidFill>
              <a:srgbClr val="0033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par>
                                <p:cTn id="8" presetID="2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0" fill="hold"/>
                                        <p:tgtEl>
                                          <p:spTgt spid="3"/>
                                        </p:tgtEl>
                                        <p:attrNameLst>
                                          <p:attrName>ppt_w</p:attrName>
                                        </p:attrNameLst>
                                      </p:cBhvr>
                                      <p:tavLst>
                                        <p:tav tm="0">
                                          <p:val>
                                            <p:fltVal val="0"/>
                                          </p:val>
                                        </p:tav>
                                        <p:tav tm="100000">
                                          <p:val>
                                            <p:strVal val="#ppt_w"/>
                                          </p:val>
                                        </p:tav>
                                      </p:tavLst>
                                    </p:anim>
                                    <p:anim calcmode="lin" valueType="num">
                                      <p:cBhvr>
                                        <p:cTn id="11" dur="5000" fill="hold"/>
                                        <p:tgtEl>
                                          <p:spTgt spid="3"/>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0" fill="hold"/>
                                        <p:tgtEl>
                                          <p:spTgt spid="2050"/>
                                        </p:tgtEl>
                                        <p:attrNameLst>
                                          <p:attrName>ppt_w</p:attrName>
                                        </p:attrNameLst>
                                      </p:cBhvr>
                                      <p:tavLst>
                                        <p:tav tm="0">
                                          <p:val>
                                            <p:fltVal val="0"/>
                                          </p:val>
                                        </p:tav>
                                        <p:tav tm="100000">
                                          <p:val>
                                            <p:strVal val="#ppt_w"/>
                                          </p:val>
                                        </p:tav>
                                      </p:tavLst>
                                    </p:anim>
                                    <p:anim calcmode="lin" valueType="num">
                                      <p:cBhvr>
                                        <p:cTn id="15" dur="50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857232"/>
            <a:ext cx="7286675"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solidFill>
                    <a:sysClr val="windowText" lastClr="000000"/>
                  </a:solidFill>
                </a:ln>
                <a:solidFill>
                  <a:srgbClr val="0033CC"/>
                </a:solidFill>
                <a:effectLst>
                  <a:outerShdw blurRad="50800" dist="39000" dir="5460000" algn="tl">
                    <a:srgbClr val="000000">
                      <a:alpha val="38000"/>
                    </a:srgbClr>
                  </a:outerShdw>
                </a:effectLst>
              </a:rPr>
              <a:t>СО СЛОВАМИ ИГРАЕМ – СЛОВА ИЗМЕНЯЕМ</a:t>
            </a:r>
            <a:endParaRPr lang="ru-RU" sz="44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sp>
        <p:nvSpPr>
          <p:cNvPr id="3" name="TextBox 2"/>
          <p:cNvSpPr txBox="1"/>
          <p:nvPr/>
        </p:nvSpPr>
        <p:spPr>
          <a:xfrm>
            <a:off x="1214413" y="2357430"/>
            <a:ext cx="6858049" cy="2923877"/>
          </a:xfrm>
          <a:prstGeom prst="rect">
            <a:avLst/>
          </a:prstGeom>
          <a:noFill/>
        </p:spPr>
        <p:txBody>
          <a:bodyPr wrap="square" rtlCol="0">
            <a:spAutoFit/>
          </a:bodyPr>
          <a:lstStyle/>
          <a:p>
            <a:r>
              <a:rPr lang="ru-RU" sz="2400" i="1" u="sng" dirty="0" smtClean="0">
                <a:solidFill>
                  <a:srgbClr val="0033CC"/>
                </a:solidFill>
                <a:latin typeface="Arial Black" pitchFamily="34" charset="0"/>
              </a:rPr>
              <a:t>ЦЕЛЬ.</a:t>
            </a:r>
            <a:r>
              <a:rPr lang="ru-RU" sz="2000" b="1" dirty="0" smtClean="0">
                <a:solidFill>
                  <a:srgbClr val="002060"/>
                </a:solidFill>
                <a:latin typeface="Arial" pitchFamily="34" charset="0"/>
                <a:cs typeface="Arial" pitchFamily="34" charset="0"/>
              </a:rPr>
              <a:t>   </a:t>
            </a:r>
          </a:p>
          <a:p>
            <a:pPr>
              <a:buClr>
                <a:srgbClr val="0033CC"/>
              </a:buClr>
              <a:buFont typeface="Wingdings" pitchFamily="2" charset="2"/>
              <a:buChar char="v"/>
            </a:pPr>
            <a:r>
              <a:rPr lang="ru-RU" sz="2000" b="1" dirty="0" smtClean="0">
                <a:solidFill>
                  <a:srgbClr val="002060"/>
                </a:solidFill>
                <a:latin typeface="Arial" pitchFamily="34" charset="0"/>
                <a:cs typeface="Arial" pitchFamily="34" charset="0"/>
              </a:rPr>
              <a:t> </a:t>
            </a:r>
            <a:r>
              <a:rPr lang="ru-RU" sz="2000" b="1" i="1" dirty="0" smtClean="0">
                <a:latin typeface="Arial" pitchFamily="34" charset="0"/>
                <a:cs typeface="Arial" pitchFamily="34" charset="0"/>
              </a:rPr>
              <a:t>ОБРАЗОВАНИЕ МНОЖЕСТВЕННОГО</a:t>
            </a:r>
          </a:p>
          <a:p>
            <a:r>
              <a:rPr lang="ru-RU" sz="2000" b="1" i="1" dirty="0" smtClean="0">
                <a:latin typeface="Arial" pitchFamily="34" charset="0"/>
                <a:cs typeface="Arial" pitchFamily="34" charset="0"/>
              </a:rPr>
              <a:t>ЧИСЛА СУЩЕСТВИТЕЛЬНЫХ;</a:t>
            </a:r>
          </a:p>
          <a:p>
            <a:pPr>
              <a:buClr>
                <a:srgbClr val="0033CC"/>
              </a:buClr>
              <a:buFont typeface="Wingdings" pitchFamily="2" charset="2"/>
              <a:buChar char="v"/>
            </a:pPr>
            <a:r>
              <a:rPr lang="ru-RU" sz="2000" b="1" i="1" dirty="0" smtClean="0">
                <a:latin typeface="Arial" pitchFamily="34" charset="0"/>
                <a:cs typeface="Arial" pitchFamily="34" charset="0"/>
              </a:rPr>
              <a:t> ОБРАЗОВАНИЕ РОДИТЕЛЬНОГО  ПАДЕЖА СУЩЕСТВИТЕЛЬНЫХ МНОЖЕСТВЕННОГО ЧИСЛА;</a:t>
            </a:r>
          </a:p>
          <a:p>
            <a:pPr>
              <a:buClr>
                <a:srgbClr val="0033CC"/>
              </a:buClr>
              <a:buFont typeface="Wingdings" pitchFamily="2" charset="2"/>
              <a:buChar char="v"/>
            </a:pPr>
            <a:r>
              <a:rPr lang="ru-RU" sz="2000" b="1" i="1" dirty="0" smtClean="0">
                <a:latin typeface="Arial" pitchFamily="34" charset="0"/>
                <a:cs typeface="Arial" pitchFamily="34" charset="0"/>
              </a:rPr>
              <a:t> САМОКОНТРОЛЬ ЗА ЗВУКОПРОИЗНОШЕНИЕМ;</a:t>
            </a:r>
          </a:p>
          <a:p>
            <a:pPr>
              <a:buClr>
                <a:srgbClr val="0033CC"/>
              </a:buClr>
              <a:buFont typeface="Wingdings" pitchFamily="2" charset="2"/>
              <a:buChar char="v"/>
            </a:pPr>
            <a:r>
              <a:rPr lang="ru-RU" sz="2000" b="1" i="1" dirty="0" smtClean="0">
                <a:latin typeface="Arial" pitchFamily="34" charset="0"/>
                <a:cs typeface="Arial" pitchFamily="34" charset="0"/>
              </a:rPr>
              <a:t> РАЗВИТИЕ ЗРИТЕЛЬНОГО И СЛУХОВОГО ВНИМАНИЯ И ПАМЯТИ, ФОНЕМАТИЧЕСКОГО ВОСПРИЯТИЯ.</a:t>
            </a:r>
            <a:endParaRPr lang="ru-RU" sz="2400" i="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fltVal val="0"/>
                                          </p:val>
                                        </p:tav>
                                        <p:tav tm="100000">
                                          <p:val>
                                            <p:strVal val="#ppt_w"/>
                                          </p:val>
                                        </p:tav>
                                      </p:tavLst>
                                    </p:anim>
                                    <p:anim calcmode="lin" valueType="num">
                                      <p:cBhvr>
                                        <p:cTn id="12" dur="3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1\Рабочий стол\Новая папка\Новая папка (2)\5576402c2349e76[1].jpg"/>
          <p:cNvPicPr>
            <a:picLocks noChangeAspect="1" noChangeArrowheads="1"/>
          </p:cNvPicPr>
          <p:nvPr/>
        </p:nvPicPr>
        <p:blipFill>
          <a:blip r:embed="rId2">
            <a:lum bright="10000"/>
          </a:blip>
          <a:srcRect/>
          <a:stretch>
            <a:fillRect/>
          </a:stretch>
        </p:blipFill>
        <p:spPr bwMode="auto">
          <a:xfrm>
            <a:off x="4786314" y="1214422"/>
            <a:ext cx="3786194" cy="3714776"/>
          </a:xfrm>
          <a:prstGeom prst="ellipse">
            <a:avLst/>
          </a:prstGeom>
          <a:noFill/>
          <a:ln w="76200">
            <a:solidFill>
              <a:srgbClr val="00B0F0"/>
            </a:solidFill>
          </a:ln>
        </p:spPr>
      </p:pic>
      <p:pic>
        <p:nvPicPr>
          <p:cNvPr id="3" name="Picture 2" descr="C:\Documents and Settings\1\Рабочий стол\Новая папка\Новая папка (2)\0_76b3_2a6c76b8_XL[1].jpg"/>
          <p:cNvPicPr>
            <a:picLocks noChangeAspect="1" noChangeArrowheads="1"/>
          </p:cNvPicPr>
          <p:nvPr/>
        </p:nvPicPr>
        <p:blipFill>
          <a:blip r:embed="rId3">
            <a:lum bright="10000"/>
          </a:blip>
          <a:srcRect/>
          <a:stretch>
            <a:fillRect/>
          </a:stretch>
        </p:blipFill>
        <p:spPr bwMode="auto">
          <a:xfrm>
            <a:off x="428596" y="1214422"/>
            <a:ext cx="3609907" cy="3714776"/>
          </a:xfrm>
          <a:prstGeom prst="ellipse">
            <a:avLst/>
          </a:prstGeom>
          <a:noFill/>
          <a:ln w="76200">
            <a:solidFill>
              <a:srgbClr val="00B0F0"/>
            </a:solidFill>
          </a:ln>
        </p:spPr>
      </p:pic>
      <p:sp>
        <p:nvSpPr>
          <p:cNvPr id="4" name="TextBox 3"/>
          <p:cNvSpPr txBox="1"/>
          <p:nvPr/>
        </p:nvSpPr>
        <p:spPr>
          <a:xfrm>
            <a:off x="1142976" y="5429264"/>
            <a:ext cx="7215238" cy="461665"/>
          </a:xfrm>
          <a:prstGeom prst="rect">
            <a:avLst/>
          </a:prstGeom>
          <a:noFill/>
        </p:spPr>
        <p:txBody>
          <a:bodyPr wrap="square" rtlCol="0">
            <a:spAutoFit/>
          </a:bodyPr>
          <a:lstStyle/>
          <a:p>
            <a:r>
              <a:rPr lang="ru-RU" sz="2400" dirty="0" smtClean="0">
                <a:latin typeface="Arial Black" pitchFamily="34" charset="0"/>
              </a:rPr>
              <a:t>       ОКУНЬ                              ОКУНИ     </a:t>
            </a:r>
            <a:endParaRPr lang="ru-RU" sz="2400" dirty="0">
              <a:latin typeface="Arial Black" pitchFamily="34" charset="0"/>
            </a:endParaRPr>
          </a:p>
        </p:txBody>
      </p:sp>
      <p:sp>
        <p:nvSpPr>
          <p:cNvPr id="5" name="TextBox 4"/>
          <p:cNvSpPr txBox="1"/>
          <p:nvPr/>
        </p:nvSpPr>
        <p:spPr>
          <a:xfrm>
            <a:off x="5643570" y="6072206"/>
            <a:ext cx="2500330" cy="461665"/>
          </a:xfrm>
          <a:prstGeom prst="rect">
            <a:avLst/>
          </a:prstGeom>
          <a:noFill/>
        </p:spPr>
        <p:txBody>
          <a:bodyPr wrap="square" rtlCol="0">
            <a:spAutoFit/>
          </a:bodyPr>
          <a:lstStyle/>
          <a:p>
            <a:r>
              <a:rPr lang="ru-RU" sz="2400" dirty="0" smtClean="0">
                <a:solidFill>
                  <a:srgbClr val="0033CC"/>
                </a:solidFill>
                <a:latin typeface="Arial Black" pitchFamily="34" charset="0"/>
              </a:rPr>
              <a:t>НЕТ  ОКУНЕЙ</a:t>
            </a:r>
            <a:endParaRPr lang="ru-RU" sz="2400"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circle(in)">
                                      <p:cBhvr>
                                        <p:cTn id="11" dur="3000"/>
                                        <p:tgtEl>
                                          <p:spTgt spid="4099"/>
                                        </p:tgtEl>
                                      </p:cBhvr>
                                    </p:animEffect>
                                  </p:childTnLst>
                                </p:cTn>
                              </p:par>
                            </p:childTnLst>
                          </p:cTn>
                        </p:par>
                        <p:par>
                          <p:cTn id="12" fill="hold">
                            <p:stCondLst>
                              <p:cond delay="6000"/>
                            </p:stCondLst>
                            <p:childTnLst>
                              <p:par>
                                <p:cTn id="13" presetID="7"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1+#ppt_w/2"/>
                                          </p:val>
                                        </p:tav>
                                        <p:tav tm="100000">
                                          <p:val>
                                            <p:strVal val="#ppt_x"/>
                                          </p:val>
                                        </p:tav>
                                      </p:tavLst>
                                    </p:anim>
                                    <p:anim calcmode="lin" valueType="num">
                                      <p:cBhvr additive="base">
                                        <p:cTn id="16" dur="3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9000"/>
                            </p:stCondLst>
                            <p:childTnLst>
                              <p:par>
                                <p:cTn id="18" presetID="6" presetClass="exit" presetSubtype="16" fill="hold" nodeType="afterEffect">
                                  <p:stCondLst>
                                    <p:cond delay="0"/>
                                  </p:stCondLst>
                                  <p:childTnLst>
                                    <p:animEffect transition="out" filter="circle(in)">
                                      <p:cBhvr>
                                        <p:cTn id="19" dur="3000"/>
                                        <p:tgtEl>
                                          <p:spTgt spid="4099"/>
                                        </p:tgtEl>
                                      </p:cBhvr>
                                    </p:animEffect>
                                    <p:set>
                                      <p:cBhvr>
                                        <p:cTn id="20" dur="1" fill="hold">
                                          <p:stCondLst>
                                            <p:cond delay="2999"/>
                                          </p:stCondLst>
                                        </p:cTn>
                                        <p:tgtEl>
                                          <p:spTgt spid="4099"/>
                                        </p:tgtEl>
                                        <p:attrNameLst>
                                          <p:attrName>style.visibility</p:attrName>
                                        </p:attrNameLst>
                                      </p:cBhvr>
                                      <p:to>
                                        <p:strVal val="hidden"/>
                                      </p:to>
                                    </p:set>
                                  </p:childTnLst>
                                </p:cTn>
                              </p:par>
                            </p:childTnLst>
                          </p:cTn>
                        </p:par>
                        <p:par>
                          <p:cTn id="21" fill="hold">
                            <p:stCondLst>
                              <p:cond delay="12000"/>
                            </p:stCondLst>
                            <p:childTnLst>
                              <p:par>
                                <p:cTn id="22" presetID="7"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0" fill="hold"/>
                                        <p:tgtEl>
                                          <p:spTgt spid="5"/>
                                        </p:tgtEl>
                                        <p:attrNameLst>
                                          <p:attrName>ppt_x</p:attrName>
                                        </p:attrNameLst>
                                      </p:cBhvr>
                                      <p:tavLst>
                                        <p:tav tm="0">
                                          <p:val>
                                            <p:strVal val="1+#ppt_w/2"/>
                                          </p:val>
                                        </p:tav>
                                        <p:tav tm="100000">
                                          <p:val>
                                            <p:strVal val="#ppt_x"/>
                                          </p:val>
                                        </p:tav>
                                      </p:tavLst>
                                    </p:anim>
                                    <p:anim calcmode="lin" valueType="num">
                                      <p:cBhvr additive="base">
                                        <p:cTn id="25"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1\Рабочий стол\Новая папка\Новая папка (2)\41480714[1].jpg"/>
          <p:cNvPicPr>
            <a:picLocks noChangeAspect="1" noChangeArrowheads="1"/>
          </p:cNvPicPr>
          <p:nvPr/>
        </p:nvPicPr>
        <p:blipFill>
          <a:blip r:embed="rId2"/>
          <a:srcRect/>
          <a:stretch>
            <a:fillRect/>
          </a:stretch>
        </p:blipFill>
        <p:spPr bwMode="auto">
          <a:xfrm>
            <a:off x="4714876" y="928670"/>
            <a:ext cx="3786214" cy="3038475"/>
          </a:xfrm>
          <a:prstGeom prst="rect">
            <a:avLst/>
          </a:prstGeom>
          <a:noFill/>
          <a:ln w="76200">
            <a:solidFill>
              <a:srgbClr val="00B0F0"/>
            </a:solidFill>
          </a:ln>
        </p:spPr>
      </p:pic>
      <p:pic>
        <p:nvPicPr>
          <p:cNvPr id="3" name="Picture 2" descr="C:\Мои документы\Мои рисунки\Новая папка\Untitled-23 copy.jpg"/>
          <p:cNvPicPr>
            <a:picLocks noChangeAspect="1" noChangeArrowheads="1"/>
          </p:cNvPicPr>
          <p:nvPr/>
        </p:nvPicPr>
        <p:blipFill>
          <a:blip r:embed="rId3"/>
          <a:srcRect/>
          <a:stretch>
            <a:fillRect/>
          </a:stretch>
        </p:blipFill>
        <p:spPr bwMode="auto">
          <a:xfrm rot="2349344">
            <a:off x="485639" y="3099952"/>
            <a:ext cx="4980166" cy="2264100"/>
          </a:xfrm>
          <a:prstGeom prst="rect">
            <a:avLst/>
          </a:prstGeom>
          <a:noFill/>
          <a:ln w="76200">
            <a:solidFill>
              <a:srgbClr val="00B0F0"/>
            </a:solidFill>
            <a:miter lim="800000"/>
            <a:headEnd/>
            <a:tailEnd/>
          </a:ln>
        </p:spPr>
      </p:pic>
      <p:sp>
        <p:nvSpPr>
          <p:cNvPr id="4" name="TextBox 3"/>
          <p:cNvSpPr txBox="1"/>
          <p:nvPr/>
        </p:nvSpPr>
        <p:spPr>
          <a:xfrm>
            <a:off x="857224" y="5929330"/>
            <a:ext cx="1205779" cy="461665"/>
          </a:xfrm>
          <a:prstGeom prst="rect">
            <a:avLst/>
          </a:prstGeom>
          <a:noFill/>
        </p:spPr>
        <p:txBody>
          <a:bodyPr wrap="none" rtlCol="0">
            <a:spAutoFit/>
          </a:bodyPr>
          <a:lstStyle/>
          <a:p>
            <a:r>
              <a:rPr lang="ru-RU" sz="2400" b="1" dirty="0" smtClean="0">
                <a:latin typeface="Arial Black" pitchFamily="34" charset="0"/>
              </a:rPr>
              <a:t>ЩУКА</a:t>
            </a:r>
            <a:endParaRPr lang="ru-RU" sz="2400" b="1" dirty="0">
              <a:latin typeface="Arial Black" pitchFamily="34" charset="0"/>
            </a:endParaRPr>
          </a:p>
        </p:txBody>
      </p:sp>
      <p:sp>
        <p:nvSpPr>
          <p:cNvPr id="5" name="TextBox 4"/>
          <p:cNvSpPr txBox="1"/>
          <p:nvPr/>
        </p:nvSpPr>
        <p:spPr>
          <a:xfrm>
            <a:off x="6143636" y="4643446"/>
            <a:ext cx="1223412" cy="461665"/>
          </a:xfrm>
          <a:prstGeom prst="rect">
            <a:avLst/>
          </a:prstGeom>
          <a:noFill/>
        </p:spPr>
        <p:txBody>
          <a:bodyPr wrap="none" rtlCol="0">
            <a:spAutoFit/>
          </a:bodyPr>
          <a:lstStyle/>
          <a:p>
            <a:r>
              <a:rPr lang="ru-RU" sz="2400" dirty="0" smtClean="0">
                <a:latin typeface="Arial Black" pitchFamily="34" charset="0"/>
              </a:rPr>
              <a:t>ЩУКИ</a:t>
            </a:r>
            <a:endParaRPr lang="ru-RU" sz="2400" dirty="0">
              <a:latin typeface="Arial Black" pitchFamily="34" charset="0"/>
            </a:endParaRPr>
          </a:p>
        </p:txBody>
      </p:sp>
      <p:sp>
        <p:nvSpPr>
          <p:cNvPr id="6" name="TextBox 5"/>
          <p:cNvSpPr txBox="1"/>
          <p:nvPr/>
        </p:nvSpPr>
        <p:spPr>
          <a:xfrm>
            <a:off x="5857884" y="5500702"/>
            <a:ext cx="1771639" cy="461665"/>
          </a:xfrm>
          <a:prstGeom prst="rect">
            <a:avLst/>
          </a:prstGeom>
          <a:noFill/>
        </p:spPr>
        <p:txBody>
          <a:bodyPr wrap="square" rtlCol="0">
            <a:spAutoFit/>
          </a:bodyPr>
          <a:lstStyle/>
          <a:p>
            <a:r>
              <a:rPr lang="ru-RU" sz="2400" dirty="0" smtClean="0">
                <a:solidFill>
                  <a:srgbClr val="0033CC"/>
                </a:solidFill>
                <a:latin typeface="Arial Black" pitchFamily="34" charset="0"/>
              </a:rPr>
              <a:t>НЕТ ЩУК</a:t>
            </a:r>
            <a:endParaRPr lang="ru-RU" sz="2400"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in)">
                                      <p:cBhvr>
                                        <p:cTn id="11" dur="3000"/>
                                        <p:tgtEl>
                                          <p:spTgt spid="5122"/>
                                        </p:tgtEl>
                                      </p:cBhvr>
                                    </p:animEffect>
                                  </p:childTnLst>
                                </p:cTn>
                              </p:par>
                            </p:childTnLst>
                          </p:cTn>
                        </p:par>
                        <p:par>
                          <p:cTn id="12" fill="hold">
                            <p:stCondLst>
                              <p:cond delay="6000"/>
                            </p:stCondLst>
                            <p:childTnLst>
                              <p:par>
                                <p:cTn id="13" presetID="7"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1+#ppt_w/2"/>
                                          </p:val>
                                        </p:tav>
                                        <p:tav tm="100000">
                                          <p:val>
                                            <p:strVal val="#ppt_x"/>
                                          </p:val>
                                        </p:tav>
                                      </p:tavLst>
                                    </p:anim>
                                    <p:anim calcmode="lin" valueType="num">
                                      <p:cBhvr additive="base">
                                        <p:cTn id="16" dur="3000" fill="hold"/>
                                        <p:tgtEl>
                                          <p:spTgt spid="4"/>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9000"/>
                            </p:stCondLst>
                            <p:childTnLst>
                              <p:par>
                                <p:cTn id="22" presetID="6" presetClass="exit" presetSubtype="16" fill="hold" nodeType="afterEffect">
                                  <p:stCondLst>
                                    <p:cond delay="0"/>
                                  </p:stCondLst>
                                  <p:childTnLst>
                                    <p:animEffect transition="out" filter="circle(in)">
                                      <p:cBhvr>
                                        <p:cTn id="23" dur="3000"/>
                                        <p:tgtEl>
                                          <p:spTgt spid="5122"/>
                                        </p:tgtEl>
                                      </p:cBhvr>
                                    </p:animEffect>
                                    <p:set>
                                      <p:cBhvr>
                                        <p:cTn id="24" dur="1" fill="hold">
                                          <p:stCondLst>
                                            <p:cond delay="2999"/>
                                          </p:stCondLst>
                                        </p:cTn>
                                        <p:tgtEl>
                                          <p:spTgt spid="5122"/>
                                        </p:tgtEl>
                                        <p:attrNameLst>
                                          <p:attrName>style.visibility</p:attrName>
                                        </p:attrNameLst>
                                      </p:cBhvr>
                                      <p:to>
                                        <p:strVal val="hidden"/>
                                      </p:to>
                                    </p:set>
                                  </p:childTnLst>
                                </p:cTn>
                              </p:par>
                            </p:childTnLst>
                          </p:cTn>
                        </p:par>
                        <p:par>
                          <p:cTn id="25" fill="hold">
                            <p:stCondLst>
                              <p:cond delay="12000"/>
                            </p:stCondLst>
                            <p:childTnLst>
                              <p:par>
                                <p:cTn id="26" presetID="7"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3000" fill="hold"/>
                                        <p:tgtEl>
                                          <p:spTgt spid="6"/>
                                        </p:tgtEl>
                                        <p:attrNameLst>
                                          <p:attrName>ppt_x</p:attrName>
                                        </p:attrNameLst>
                                      </p:cBhvr>
                                      <p:tavLst>
                                        <p:tav tm="0">
                                          <p:val>
                                            <p:strVal val="1+#ppt_w/2"/>
                                          </p:val>
                                        </p:tav>
                                        <p:tav tm="100000">
                                          <p:val>
                                            <p:strVal val="#ppt_x"/>
                                          </p:val>
                                        </p:tav>
                                      </p:tavLst>
                                    </p:anim>
                                    <p:anim calcmode="lin" valueType="num">
                                      <p:cBhvr additive="base">
                                        <p:cTn id="29"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1\Рабочий стол\Новая папка\Новая папка (2)\fish_lesh_2_h_orig[1].jpg"/>
          <p:cNvPicPr>
            <a:picLocks noChangeAspect="1" noChangeArrowheads="1"/>
          </p:cNvPicPr>
          <p:nvPr/>
        </p:nvPicPr>
        <p:blipFill>
          <a:blip r:embed="rId2"/>
          <a:srcRect/>
          <a:stretch>
            <a:fillRect/>
          </a:stretch>
        </p:blipFill>
        <p:spPr bwMode="auto">
          <a:xfrm>
            <a:off x="4643438" y="857232"/>
            <a:ext cx="3986978" cy="4429156"/>
          </a:xfrm>
          <a:prstGeom prst="rect">
            <a:avLst/>
          </a:prstGeom>
          <a:noFill/>
          <a:ln w="76200">
            <a:solidFill>
              <a:srgbClr val="00B0F0"/>
            </a:solidFill>
          </a:ln>
        </p:spPr>
      </p:pic>
      <p:pic>
        <p:nvPicPr>
          <p:cNvPr id="4" name="Picture 3" descr="C:\Documents and Settings\1\Рабочий стол\Новая папка\Новая папка (2)\1258533070_leshh[1].jpg"/>
          <p:cNvPicPr>
            <a:picLocks noChangeAspect="1" noChangeArrowheads="1"/>
          </p:cNvPicPr>
          <p:nvPr/>
        </p:nvPicPr>
        <p:blipFill>
          <a:blip r:embed="rId3"/>
          <a:srcRect/>
          <a:stretch>
            <a:fillRect/>
          </a:stretch>
        </p:blipFill>
        <p:spPr bwMode="auto">
          <a:xfrm>
            <a:off x="571472" y="1142984"/>
            <a:ext cx="3714776" cy="4071966"/>
          </a:xfrm>
          <a:prstGeom prst="rect">
            <a:avLst/>
          </a:prstGeom>
          <a:noFill/>
          <a:ln w="76200">
            <a:solidFill>
              <a:schemeClr val="accent2"/>
            </a:solidFill>
          </a:ln>
        </p:spPr>
      </p:pic>
      <p:sp>
        <p:nvSpPr>
          <p:cNvPr id="5" name="TextBox 4"/>
          <p:cNvSpPr txBox="1"/>
          <p:nvPr/>
        </p:nvSpPr>
        <p:spPr>
          <a:xfrm>
            <a:off x="1500166" y="5643578"/>
            <a:ext cx="5673348" cy="461665"/>
          </a:xfrm>
          <a:prstGeom prst="rect">
            <a:avLst/>
          </a:prstGeom>
          <a:noFill/>
        </p:spPr>
        <p:txBody>
          <a:bodyPr wrap="square" rtlCol="0">
            <a:spAutoFit/>
          </a:bodyPr>
          <a:lstStyle/>
          <a:p>
            <a:r>
              <a:rPr lang="ru-RU" sz="2400" dirty="0" smtClean="0">
                <a:latin typeface="Arial Black" pitchFamily="34" charset="0"/>
              </a:rPr>
              <a:t>ЛЕЩ                                   ЛЕЩИ</a:t>
            </a:r>
            <a:endParaRPr lang="ru-RU" sz="2400" dirty="0">
              <a:latin typeface="Arial Black" pitchFamily="34" charset="0"/>
            </a:endParaRPr>
          </a:p>
        </p:txBody>
      </p:sp>
      <p:sp>
        <p:nvSpPr>
          <p:cNvPr id="7" name="TextBox 6"/>
          <p:cNvSpPr txBox="1"/>
          <p:nvPr/>
        </p:nvSpPr>
        <p:spPr>
          <a:xfrm>
            <a:off x="5286380" y="6215082"/>
            <a:ext cx="2289409" cy="461665"/>
          </a:xfrm>
          <a:prstGeom prst="rect">
            <a:avLst/>
          </a:prstGeom>
          <a:noFill/>
        </p:spPr>
        <p:txBody>
          <a:bodyPr wrap="none" rtlCol="0">
            <a:spAutoFit/>
          </a:bodyPr>
          <a:lstStyle/>
          <a:p>
            <a:r>
              <a:rPr lang="ru-RU" sz="2400" dirty="0" smtClean="0">
                <a:solidFill>
                  <a:srgbClr val="0033CC"/>
                </a:solidFill>
                <a:latin typeface="Arial Black" pitchFamily="34" charset="0"/>
              </a:rPr>
              <a:t>НЕТ ЛЕЩЕЙ</a:t>
            </a:r>
            <a:endParaRPr lang="ru-RU" sz="2400"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3000"/>
                                        <p:tgtEl>
                                          <p:spTgt spid="3"/>
                                        </p:tgtEl>
                                      </p:cBhvr>
                                    </p:animEffect>
                                  </p:childTnLst>
                                </p:cTn>
                              </p:par>
                            </p:childTnLst>
                          </p:cTn>
                        </p:par>
                        <p:par>
                          <p:cTn id="12" fill="hold">
                            <p:stCondLst>
                              <p:cond delay="6000"/>
                            </p:stCondLst>
                            <p:childTnLst>
                              <p:par>
                                <p:cTn id="13" presetID="7"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1+#ppt_w/2"/>
                                          </p:val>
                                        </p:tav>
                                        <p:tav tm="100000">
                                          <p:val>
                                            <p:strVal val="#ppt_x"/>
                                          </p:val>
                                        </p:tav>
                                      </p:tavLst>
                                    </p:anim>
                                    <p:anim calcmode="lin" valueType="num">
                                      <p:cBhvr additive="base">
                                        <p:cTn id="16" dur="3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9000"/>
                            </p:stCondLst>
                            <p:childTnLst>
                              <p:par>
                                <p:cTn id="18" presetID="6" presetClass="exit" presetSubtype="16" fill="hold" nodeType="afterEffect">
                                  <p:stCondLst>
                                    <p:cond delay="0"/>
                                  </p:stCondLst>
                                  <p:childTnLst>
                                    <p:animEffect transition="out" filter="circle(in)">
                                      <p:cBhvr>
                                        <p:cTn id="19" dur="3000"/>
                                        <p:tgtEl>
                                          <p:spTgt spid="3"/>
                                        </p:tgtEl>
                                      </p:cBhvr>
                                    </p:animEffect>
                                    <p:set>
                                      <p:cBhvr>
                                        <p:cTn id="20" dur="1" fill="hold">
                                          <p:stCondLst>
                                            <p:cond delay="2999"/>
                                          </p:stCondLst>
                                        </p:cTn>
                                        <p:tgtEl>
                                          <p:spTgt spid="3"/>
                                        </p:tgtEl>
                                        <p:attrNameLst>
                                          <p:attrName>style.visibility</p:attrName>
                                        </p:attrNameLst>
                                      </p:cBhvr>
                                      <p:to>
                                        <p:strVal val="hidden"/>
                                      </p:to>
                                    </p:set>
                                  </p:childTnLst>
                                </p:cTn>
                              </p:par>
                            </p:childTnLst>
                          </p:cTn>
                        </p:par>
                        <p:par>
                          <p:cTn id="21" fill="hold">
                            <p:stCondLst>
                              <p:cond delay="12000"/>
                            </p:stCondLst>
                            <p:childTnLst>
                              <p:par>
                                <p:cTn id="22" presetID="7"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3000" fill="hold"/>
                                        <p:tgtEl>
                                          <p:spTgt spid="7"/>
                                        </p:tgtEl>
                                        <p:attrNameLst>
                                          <p:attrName>ppt_x</p:attrName>
                                        </p:attrNameLst>
                                      </p:cBhvr>
                                      <p:tavLst>
                                        <p:tav tm="0">
                                          <p:val>
                                            <p:strVal val="1+#ppt_w/2"/>
                                          </p:val>
                                        </p:tav>
                                        <p:tav tm="100000">
                                          <p:val>
                                            <p:strVal val="#ppt_x"/>
                                          </p:val>
                                        </p:tav>
                                      </p:tavLst>
                                    </p:anim>
                                    <p:anim calcmode="lin" valueType="num">
                                      <p:cBhvr additive="base">
                                        <p:cTn id="25"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1\Рабочий стол\Новая папка\Новая папка (2)\ersh1[1].jpg"/>
          <p:cNvPicPr>
            <a:picLocks noChangeAspect="1" noChangeArrowheads="1"/>
          </p:cNvPicPr>
          <p:nvPr/>
        </p:nvPicPr>
        <p:blipFill>
          <a:blip r:embed="rId2"/>
          <a:srcRect/>
          <a:stretch>
            <a:fillRect/>
          </a:stretch>
        </p:blipFill>
        <p:spPr bwMode="auto">
          <a:xfrm>
            <a:off x="857224" y="1285860"/>
            <a:ext cx="2928958" cy="2286016"/>
          </a:xfrm>
          <a:prstGeom prst="ellipse">
            <a:avLst/>
          </a:prstGeom>
          <a:noFill/>
          <a:ln w="76200">
            <a:solidFill>
              <a:srgbClr val="00B0F0"/>
            </a:solidFill>
          </a:ln>
        </p:spPr>
      </p:pic>
      <p:pic>
        <p:nvPicPr>
          <p:cNvPr id="4" name="Picture 3" descr="C:\Documents and Settings\1\Рабочий стол\Новая папка\Новая папка (2)\ersh1[1].jpg"/>
          <p:cNvPicPr>
            <a:picLocks noChangeAspect="1" noChangeArrowheads="1"/>
          </p:cNvPicPr>
          <p:nvPr/>
        </p:nvPicPr>
        <p:blipFill>
          <a:blip r:embed="rId2"/>
          <a:srcRect/>
          <a:stretch>
            <a:fillRect/>
          </a:stretch>
        </p:blipFill>
        <p:spPr bwMode="auto">
          <a:xfrm>
            <a:off x="5214942" y="1285860"/>
            <a:ext cx="2786082" cy="1500198"/>
          </a:xfrm>
          <a:prstGeom prst="ellipse">
            <a:avLst/>
          </a:prstGeom>
          <a:noFill/>
          <a:ln w="76200">
            <a:solidFill>
              <a:srgbClr val="00B0F0"/>
            </a:solidFill>
          </a:ln>
        </p:spPr>
      </p:pic>
      <p:pic>
        <p:nvPicPr>
          <p:cNvPr id="5" name="Picture 3" descr="C:\Documents and Settings\1\Рабочий стол\Новая папка\Новая папка (2)\ersh1[1].jpg"/>
          <p:cNvPicPr>
            <a:picLocks noChangeAspect="1" noChangeArrowheads="1"/>
          </p:cNvPicPr>
          <p:nvPr/>
        </p:nvPicPr>
        <p:blipFill>
          <a:blip r:embed="rId2"/>
          <a:srcRect/>
          <a:stretch>
            <a:fillRect/>
          </a:stretch>
        </p:blipFill>
        <p:spPr bwMode="auto">
          <a:xfrm>
            <a:off x="5286380" y="2643182"/>
            <a:ext cx="2786082" cy="1643074"/>
          </a:xfrm>
          <a:prstGeom prst="ellipse">
            <a:avLst/>
          </a:prstGeom>
          <a:noFill/>
          <a:ln w="76200">
            <a:solidFill>
              <a:srgbClr val="00B0F0"/>
            </a:solidFill>
          </a:ln>
        </p:spPr>
      </p:pic>
      <p:sp>
        <p:nvSpPr>
          <p:cNvPr id="6" name="TextBox 5"/>
          <p:cNvSpPr txBox="1"/>
          <p:nvPr/>
        </p:nvSpPr>
        <p:spPr>
          <a:xfrm>
            <a:off x="1643042" y="4643446"/>
            <a:ext cx="5606022" cy="461665"/>
          </a:xfrm>
          <a:prstGeom prst="rect">
            <a:avLst/>
          </a:prstGeom>
          <a:noFill/>
        </p:spPr>
        <p:txBody>
          <a:bodyPr wrap="none" rtlCol="0">
            <a:spAutoFit/>
          </a:bodyPr>
          <a:lstStyle/>
          <a:p>
            <a:r>
              <a:rPr lang="ru-RU" sz="2400" dirty="0" smtClean="0">
                <a:latin typeface="Arial Black" pitchFamily="34" charset="0"/>
              </a:rPr>
              <a:t>ЁРШ                                   ЕРШИ</a:t>
            </a:r>
            <a:endParaRPr lang="ru-RU" sz="2400" dirty="0">
              <a:latin typeface="Arial Black" pitchFamily="34" charset="0"/>
            </a:endParaRPr>
          </a:p>
        </p:txBody>
      </p:sp>
      <p:sp>
        <p:nvSpPr>
          <p:cNvPr id="7" name="TextBox 6"/>
          <p:cNvSpPr txBox="1"/>
          <p:nvPr/>
        </p:nvSpPr>
        <p:spPr>
          <a:xfrm>
            <a:off x="5429256" y="5572140"/>
            <a:ext cx="2412840" cy="461665"/>
          </a:xfrm>
          <a:prstGeom prst="rect">
            <a:avLst/>
          </a:prstGeom>
          <a:noFill/>
        </p:spPr>
        <p:txBody>
          <a:bodyPr wrap="square" rtlCol="0">
            <a:spAutoFit/>
          </a:bodyPr>
          <a:lstStyle/>
          <a:p>
            <a:r>
              <a:rPr lang="ru-RU" sz="2400" dirty="0" smtClean="0">
                <a:solidFill>
                  <a:srgbClr val="0033CC"/>
                </a:solidFill>
                <a:latin typeface="Arial Black" pitchFamily="34" charset="0"/>
              </a:rPr>
              <a:t>НЕТ ЕРШЕЙ</a:t>
            </a:r>
            <a:endParaRPr lang="ru-RU" sz="2400"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3000"/>
                                        <p:tgtEl>
                                          <p:spTgt spid="4"/>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3000"/>
                                        <p:tgtEl>
                                          <p:spTgt spid="5"/>
                                        </p:tgtEl>
                                      </p:cBhvr>
                                    </p:animEffect>
                                  </p:childTnLst>
                                </p:cTn>
                              </p:par>
                            </p:childTnLst>
                          </p:cTn>
                        </p:par>
                        <p:par>
                          <p:cTn id="15" fill="hold">
                            <p:stCondLst>
                              <p:cond delay="6000"/>
                            </p:stCondLst>
                            <p:childTnLst>
                              <p:par>
                                <p:cTn id="16" presetID="7"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3000" fill="hold"/>
                                        <p:tgtEl>
                                          <p:spTgt spid="6"/>
                                        </p:tgtEl>
                                        <p:attrNameLst>
                                          <p:attrName>ppt_x</p:attrName>
                                        </p:attrNameLst>
                                      </p:cBhvr>
                                      <p:tavLst>
                                        <p:tav tm="0">
                                          <p:val>
                                            <p:strVal val="1+#ppt_w/2"/>
                                          </p:val>
                                        </p:tav>
                                        <p:tav tm="100000">
                                          <p:val>
                                            <p:strVal val="#ppt_x"/>
                                          </p:val>
                                        </p:tav>
                                      </p:tavLst>
                                    </p:anim>
                                    <p:anim calcmode="lin" valueType="num">
                                      <p:cBhvr additive="base">
                                        <p:cTn id="19" dur="30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9000"/>
                            </p:stCondLst>
                            <p:childTnLst>
                              <p:par>
                                <p:cTn id="21" presetID="6" presetClass="exit" presetSubtype="16" fill="hold" nodeType="afterEffect">
                                  <p:stCondLst>
                                    <p:cond delay="0"/>
                                  </p:stCondLst>
                                  <p:childTnLst>
                                    <p:animEffect transition="out" filter="circle(in)">
                                      <p:cBhvr>
                                        <p:cTn id="22" dur="3000"/>
                                        <p:tgtEl>
                                          <p:spTgt spid="4"/>
                                        </p:tgtEl>
                                      </p:cBhvr>
                                    </p:animEffect>
                                    <p:set>
                                      <p:cBhvr>
                                        <p:cTn id="23" dur="1" fill="hold">
                                          <p:stCondLst>
                                            <p:cond delay="2999"/>
                                          </p:stCondLst>
                                        </p:cTn>
                                        <p:tgtEl>
                                          <p:spTgt spid="4"/>
                                        </p:tgtEl>
                                        <p:attrNameLst>
                                          <p:attrName>style.visibility</p:attrName>
                                        </p:attrNameLst>
                                      </p:cBhvr>
                                      <p:to>
                                        <p:strVal val="hidden"/>
                                      </p:to>
                                    </p:set>
                                  </p:childTnLst>
                                </p:cTn>
                              </p:par>
                              <p:par>
                                <p:cTn id="24" presetID="6" presetClass="exit" presetSubtype="16" fill="hold" nodeType="withEffect">
                                  <p:stCondLst>
                                    <p:cond delay="0"/>
                                  </p:stCondLst>
                                  <p:childTnLst>
                                    <p:animEffect transition="out" filter="circle(in)">
                                      <p:cBhvr>
                                        <p:cTn id="25" dur="3000"/>
                                        <p:tgtEl>
                                          <p:spTgt spid="5"/>
                                        </p:tgtEl>
                                      </p:cBhvr>
                                    </p:animEffect>
                                    <p:set>
                                      <p:cBhvr>
                                        <p:cTn id="26" dur="1" fill="hold">
                                          <p:stCondLst>
                                            <p:cond delay="2999"/>
                                          </p:stCondLst>
                                        </p:cTn>
                                        <p:tgtEl>
                                          <p:spTgt spid="5"/>
                                        </p:tgtEl>
                                        <p:attrNameLst>
                                          <p:attrName>style.visibility</p:attrName>
                                        </p:attrNameLst>
                                      </p:cBhvr>
                                      <p:to>
                                        <p:strVal val="hidden"/>
                                      </p:to>
                                    </p:set>
                                  </p:childTnLst>
                                </p:cTn>
                              </p:par>
                            </p:childTnLst>
                          </p:cTn>
                        </p:par>
                        <p:par>
                          <p:cTn id="27" fill="hold">
                            <p:stCondLst>
                              <p:cond delay="12000"/>
                            </p:stCondLst>
                            <p:childTnLst>
                              <p:par>
                                <p:cTn id="28" presetID="7"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3000" fill="hold"/>
                                        <p:tgtEl>
                                          <p:spTgt spid="7"/>
                                        </p:tgtEl>
                                        <p:attrNameLst>
                                          <p:attrName>ppt_x</p:attrName>
                                        </p:attrNameLst>
                                      </p:cBhvr>
                                      <p:tavLst>
                                        <p:tav tm="0">
                                          <p:val>
                                            <p:strVal val="1+#ppt_w/2"/>
                                          </p:val>
                                        </p:tav>
                                        <p:tav tm="100000">
                                          <p:val>
                                            <p:strVal val="#ppt_x"/>
                                          </p:val>
                                        </p:tav>
                                      </p:tavLst>
                                    </p:anim>
                                    <p:anim calcmode="lin" valueType="num">
                                      <p:cBhvr additive="base">
                                        <p:cTn id="31"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Рабочий стол\Новая папка\Новая папка (2)\som.ht26[1].jpg"/>
          <p:cNvPicPr>
            <a:picLocks noChangeAspect="1" noChangeArrowheads="1"/>
          </p:cNvPicPr>
          <p:nvPr/>
        </p:nvPicPr>
        <p:blipFill>
          <a:blip r:embed="rId2"/>
          <a:srcRect/>
          <a:stretch>
            <a:fillRect/>
          </a:stretch>
        </p:blipFill>
        <p:spPr bwMode="auto">
          <a:xfrm rot="580524">
            <a:off x="610069" y="1302252"/>
            <a:ext cx="3878049" cy="3337871"/>
          </a:xfrm>
          <a:prstGeom prst="rect">
            <a:avLst/>
          </a:prstGeom>
          <a:noFill/>
          <a:ln w="76200">
            <a:solidFill>
              <a:srgbClr val="00B0F0"/>
            </a:solidFill>
          </a:ln>
        </p:spPr>
      </p:pic>
      <p:pic>
        <p:nvPicPr>
          <p:cNvPr id="3" name="Picture 2" descr="C:\Documents and Settings\1\Рабочий стол\Новая папка\Новая папка (2)\som.ht26[1].jpg"/>
          <p:cNvPicPr>
            <a:picLocks noChangeAspect="1" noChangeArrowheads="1"/>
          </p:cNvPicPr>
          <p:nvPr/>
        </p:nvPicPr>
        <p:blipFill>
          <a:blip r:embed="rId2"/>
          <a:srcRect/>
          <a:stretch>
            <a:fillRect/>
          </a:stretch>
        </p:blipFill>
        <p:spPr bwMode="auto">
          <a:xfrm>
            <a:off x="4357686" y="857232"/>
            <a:ext cx="4220557" cy="2428892"/>
          </a:xfrm>
          <a:prstGeom prst="rect">
            <a:avLst/>
          </a:prstGeom>
          <a:noFill/>
          <a:ln w="76200">
            <a:solidFill>
              <a:srgbClr val="00B0F0"/>
            </a:solidFill>
          </a:ln>
        </p:spPr>
      </p:pic>
      <p:pic>
        <p:nvPicPr>
          <p:cNvPr id="4" name="Picture 2" descr="C:\Documents and Settings\1\Рабочий стол\Новая папка\Новая папка (2)\som.ht26[1].jpg"/>
          <p:cNvPicPr>
            <a:picLocks noChangeAspect="1" noChangeArrowheads="1"/>
          </p:cNvPicPr>
          <p:nvPr/>
        </p:nvPicPr>
        <p:blipFill>
          <a:blip r:embed="rId2"/>
          <a:srcRect/>
          <a:stretch>
            <a:fillRect/>
          </a:stretch>
        </p:blipFill>
        <p:spPr bwMode="auto">
          <a:xfrm>
            <a:off x="4357686" y="2500306"/>
            <a:ext cx="4214842" cy="2071702"/>
          </a:xfrm>
          <a:prstGeom prst="rect">
            <a:avLst/>
          </a:prstGeom>
          <a:noFill/>
          <a:ln w="76200">
            <a:solidFill>
              <a:srgbClr val="00B0F0"/>
            </a:solidFill>
          </a:ln>
        </p:spPr>
      </p:pic>
      <p:sp>
        <p:nvSpPr>
          <p:cNvPr id="5" name="TextBox 4"/>
          <p:cNvSpPr txBox="1"/>
          <p:nvPr/>
        </p:nvSpPr>
        <p:spPr>
          <a:xfrm>
            <a:off x="1428728" y="5357826"/>
            <a:ext cx="5269391" cy="830997"/>
          </a:xfrm>
          <a:prstGeom prst="rect">
            <a:avLst/>
          </a:prstGeom>
          <a:noFill/>
        </p:spPr>
        <p:txBody>
          <a:bodyPr wrap="none" rtlCol="0">
            <a:spAutoFit/>
          </a:bodyPr>
          <a:lstStyle/>
          <a:p>
            <a:r>
              <a:rPr lang="ru-RU" sz="2400" dirty="0" smtClean="0">
                <a:latin typeface="Arial Black" pitchFamily="34" charset="0"/>
              </a:rPr>
              <a:t>СОМ                               СОМЫ</a:t>
            </a:r>
          </a:p>
          <a:p>
            <a:r>
              <a:rPr lang="ru-RU" sz="2400" dirty="0" smtClean="0">
                <a:latin typeface="Arial Black" pitchFamily="34" charset="0"/>
              </a:rPr>
              <a:t>                                    </a:t>
            </a:r>
            <a:endParaRPr lang="ru-RU" sz="2400" dirty="0">
              <a:latin typeface="Arial Black" pitchFamily="34" charset="0"/>
            </a:endParaRPr>
          </a:p>
        </p:txBody>
      </p:sp>
      <p:sp>
        <p:nvSpPr>
          <p:cNvPr id="6" name="TextBox 5"/>
          <p:cNvSpPr txBox="1"/>
          <p:nvPr/>
        </p:nvSpPr>
        <p:spPr>
          <a:xfrm>
            <a:off x="4857752" y="6000768"/>
            <a:ext cx="2270173" cy="461665"/>
          </a:xfrm>
          <a:prstGeom prst="rect">
            <a:avLst/>
          </a:prstGeom>
          <a:noFill/>
        </p:spPr>
        <p:txBody>
          <a:bodyPr wrap="square" rtlCol="0">
            <a:spAutoFit/>
          </a:bodyPr>
          <a:lstStyle/>
          <a:p>
            <a:r>
              <a:rPr lang="ru-RU" sz="2400" dirty="0" smtClean="0">
                <a:solidFill>
                  <a:srgbClr val="0033CC"/>
                </a:solidFill>
                <a:latin typeface="Arial Black" pitchFamily="34" charset="0"/>
              </a:rPr>
              <a:t>НЕТ СОМОВ</a:t>
            </a:r>
            <a:endParaRPr lang="ru-RU" sz="2400" dirty="0">
              <a:solidFill>
                <a:srgbClr val="0033CC"/>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30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3000"/>
                                        <p:tgtEl>
                                          <p:spTgt spid="4"/>
                                        </p:tgtEl>
                                      </p:cBhvr>
                                    </p:animEffect>
                                  </p:childTnLst>
                                </p:cTn>
                              </p:par>
                            </p:childTnLst>
                          </p:cTn>
                        </p:par>
                        <p:par>
                          <p:cTn id="15" fill="hold">
                            <p:stCondLst>
                              <p:cond delay="6000"/>
                            </p:stCondLst>
                            <p:childTnLst>
                              <p:par>
                                <p:cTn id="16" presetID="7"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1+#ppt_w/2"/>
                                          </p:val>
                                        </p:tav>
                                        <p:tav tm="100000">
                                          <p:val>
                                            <p:strVal val="#ppt_x"/>
                                          </p:val>
                                        </p:tav>
                                      </p:tavLst>
                                    </p:anim>
                                    <p:anim calcmode="lin" valueType="num">
                                      <p:cBhvr additive="base">
                                        <p:cTn id="19" dur="3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9000"/>
                            </p:stCondLst>
                            <p:childTnLst>
                              <p:par>
                                <p:cTn id="21" presetID="6" presetClass="exit" presetSubtype="16" fill="hold" nodeType="afterEffect">
                                  <p:stCondLst>
                                    <p:cond delay="0"/>
                                  </p:stCondLst>
                                  <p:childTnLst>
                                    <p:animEffect transition="out" filter="circle(in)">
                                      <p:cBhvr>
                                        <p:cTn id="22" dur="3000"/>
                                        <p:tgtEl>
                                          <p:spTgt spid="3"/>
                                        </p:tgtEl>
                                      </p:cBhvr>
                                    </p:animEffect>
                                    <p:set>
                                      <p:cBhvr>
                                        <p:cTn id="23" dur="1" fill="hold">
                                          <p:stCondLst>
                                            <p:cond delay="2999"/>
                                          </p:stCondLst>
                                        </p:cTn>
                                        <p:tgtEl>
                                          <p:spTgt spid="3"/>
                                        </p:tgtEl>
                                        <p:attrNameLst>
                                          <p:attrName>style.visibility</p:attrName>
                                        </p:attrNameLst>
                                      </p:cBhvr>
                                      <p:to>
                                        <p:strVal val="hidden"/>
                                      </p:to>
                                    </p:set>
                                  </p:childTnLst>
                                </p:cTn>
                              </p:par>
                              <p:par>
                                <p:cTn id="24" presetID="6" presetClass="exit" presetSubtype="16" fill="hold" nodeType="withEffect">
                                  <p:stCondLst>
                                    <p:cond delay="0"/>
                                  </p:stCondLst>
                                  <p:childTnLst>
                                    <p:animEffect transition="out" filter="circle(in)">
                                      <p:cBhvr>
                                        <p:cTn id="25" dur="3000"/>
                                        <p:tgtEl>
                                          <p:spTgt spid="4"/>
                                        </p:tgtEl>
                                      </p:cBhvr>
                                    </p:animEffect>
                                    <p:set>
                                      <p:cBhvr>
                                        <p:cTn id="26" dur="1" fill="hold">
                                          <p:stCondLst>
                                            <p:cond delay="2999"/>
                                          </p:stCondLst>
                                        </p:cTn>
                                        <p:tgtEl>
                                          <p:spTgt spid="4"/>
                                        </p:tgtEl>
                                        <p:attrNameLst>
                                          <p:attrName>style.visibility</p:attrName>
                                        </p:attrNameLst>
                                      </p:cBhvr>
                                      <p:to>
                                        <p:strVal val="hidden"/>
                                      </p:to>
                                    </p:set>
                                  </p:childTnLst>
                                </p:cTn>
                              </p:par>
                            </p:childTnLst>
                          </p:cTn>
                        </p:par>
                        <p:par>
                          <p:cTn id="27" fill="hold">
                            <p:stCondLst>
                              <p:cond delay="12000"/>
                            </p:stCondLst>
                            <p:childTnLst>
                              <p:par>
                                <p:cTn id="28" presetID="7"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3000" fill="hold"/>
                                        <p:tgtEl>
                                          <p:spTgt spid="6"/>
                                        </p:tgtEl>
                                        <p:attrNameLst>
                                          <p:attrName>ppt_x</p:attrName>
                                        </p:attrNameLst>
                                      </p:cBhvr>
                                      <p:tavLst>
                                        <p:tav tm="0">
                                          <p:val>
                                            <p:strVal val="1+#ppt_w/2"/>
                                          </p:val>
                                        </p:tav>
                                        <p:tav tm="100000">
                                          <p:val>
                                            <p:strVal val="#ppt_x"/>
                                          </p:val>
                                        </p:tav>
                                      </p:tavLst>
                                    </p:anim>
                                    <p:anim calcmode="lin" valueType="num">
                                      <p:cBhvr additive="base">
                                        <p:cTn id="31"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785794"/>
            <a:ext cx="607223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ysClr val="windowText" lastClr="000000"/>
                  </a:solidFill>
                </a:ln>
                <a:solidFill>
                  <a:srgbClr val="0033CC"/>
                </a:solidFill>
                <a:effectLst>
                  <a:outerShdw blurRad="50800" dist="39000" dir="5460000" algn="tl">
                    <a:srgbClr val="000000">
                      <a:alpha val="38000"/>
                    </a:srgbClr>
                  </a:outerShdw>
                </a:effectLst>
              </a:rPr>
              <a:t>ЗАГАДКИ ЗОЛОТОЙ РЫБКИ</a:t>
            </a:r>
            <a:endParaRPr lang="ru-RU" sz="48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sp>
        <p:nvSpPr>
          <p:cNvPr id="3" name="TextBox 2"/>
          <p:cNvSpPr txBox="1"/>
          <p:nvPr/>
        </p:nvSpPr>
        <p:spPr>
          <a:xfrm>
            <a:off x="2143108" y="2285992"/>
            <a:ext cx="2071702" cy="523220"/>
          </a:xfrm>
          <a:prstGeom prst="rect">
            <a:avLst/>
          </a:prstGeom>
          <a:noFill/>
        </p:spPr>
        <p:txBody>
          <a:bodyPr wrap="square" rtlCol="0">
            <a:spAutoFit/>
          </a:bodyPr>
          <a:lstStyle/>
          <a:p>
            <a:r>
              <a:rPr lang="ru-RU" sz="2800" i="1" u="sng" dirty="0" smtClean="0">
                <a:solidFill>
                  <a:srgbClr val="0033CC"/>
                </a:solidFill>
                <a:latin typeface="Arial Black" pitchFamily="34" charset="0"/>
              </a:rPr>
              <a:t>ЦЕЛЬ.</a:t>
            </a:r>
            <a:endParaRPr lang="ru-RU" sz="2800" i="1" u="sng" dirty="0">
              <a:solidFill>
                <a:srgbClr val="0033CC"/>
              </a:solidFill>
              <a:latin typeface="Arial Black" pitchFamily="34" charset="0"/>
            </a:endParaRPr>
          </a:p>
        </p:txBody>
      </p:sp>
      <p:sp>
        <p:nvSpPr>
          <p:cNvPr id="4" name="Прямоугольник 3"/>
          <p:cNvSpPr/>
          <p:nvPr/>
        </p:nvSpPr>
        <p:spPr>
          <a:xfrm>
            <a:off x="2143108" y="2857496"/>
            <a:ext cx="6286544" cy="2554545"/>
          </a:xfrm>
          <a:prstGeom prst="rect">
            <a:avLst/>
          </a:prstGeom>
        </p:spPr>
        <p:txBody>
          <a:bodyPr wrap="square">
            <a:spAutoFit/>
          </a:bodyPr>
          <a:lstStyle/>
          <a:p>
            <a:pPr>
              <a:buClr>
                <a:srgbClr val="0033CC"/>
              </a:buClr>
              <a:buFont typeface="Wingdings" pitchFamily="2" charset="2"/>
              <a:buChar char="v"/>
            </a:pPr>
            <a:r>
              <a:rPr lang="ru-RU" sz="2000" b="1" i="1" dirty="0" smtClean="0">
                <a:latin typeface="Arial" charset="0"/>
              </a:rPr>
              <a:t>АКТУАЛИЗАЦИЯ СЛОВАРЯ ПО ТЕМЕ «ОБИТАТЕЛИ ВОДОЕМОВ».</a:t>
            </a:r>
          </a:p>
          <a:p>
            <a:pPr>
              <a:buClr>
                <a:srgbClr val="0033CC"/>
              </a:buClr>
              <a:buFont typeface="Wingdings" pitchFamily="2" charset="2"/>
              <a:buChar char="v"/>
            </a:pPr>
            <a:r>
              <a:rPr lang="ru-RU" sz="2000" b="1" i="1" dirty="0" smtClean="0">
                <a:latin typeface="Arial" charset="0"/>
              </a:rPr>
              <a:t>САМОКОНТРОЛЬ ЗА ПРАВИЛЬНЫМ ЗВУКОПРОИЗНОШЕНИЕМ НА УРОВНЕ СЛОВА.</a:t>
            </a:r>
          </a:p>
          <a:p>
            <a:pPr>
              <a:buClr>
                <a:srgbClr val="0033CC"/>
              </a:buClr>
              <a:buFont typeface="Wingdings" pitchFamily="2" charset="2"/>
              <a:buChar char="v"/>
            </a:pPr>
            <a:r>
              <a:rPr lang="ru-RU" sz="2000" b="1" i="1" dirty="0" smtClean="0">
                <a:latin typeface="Arial" charset="0"/>
              </a:rPr>
              <a:t>РАЗВИТИЕ ВНИМАНИЯ И ЛОГИЧЕСКОГО МЫШЛЕНИЯ.</a:t>
            </a:r>
          </a:p>
          <a:p>
            <a:pPr>
              <a:buClr>
                <a:srgbClr val="0033CC"/>
              </a:buClr>
              <a:buFont typeface="Wingdings" pitchFamily="2" charset="2"/>
              <a:buChar char="v"/>
            </a:pPr>
            <a:r>
              <a:rPr lang="ru-RU" sz="2000" b="1" i="1" dirty="0" smtClean="0">
                <a:latin typeface="Arial" charset="0"/>
              </a:rPr>
              <a:t>РАЗВИТИЕ ЗРИТЕЛЬНОГО И СЛУХОВОГО ВОСПРИЯТИЯ..</a:t>
            </a:r>
          </a:p>
        </p:txBody>
      </p:sp>
      <p:pic>
        <p:nvPicPr>
          <p:cNvPr id="4098" name="Picture 2" descr="fish3-10"/>
          <p:cNvPicPr>
            <a:picLocks noChangeAspect="1" noChangeArrowheads="1"/>
          </p:cNvPicPr>
          <p:nvPr/>
        </p:nvPicPr>
        <p:blipFill>
          <a:blip r:embed="rId2"/>
          <a:srcRect/>
          <a:stretch>
            <a:fillRect/>
          </a:stretch>
        </p:blipFill>
        <p:spPr bwMode="auto">
          <a:xfrm>
            <a:off x="285720" y="500042"/>
            <a:ext cx="2214546" cy="226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0" fill="hold"/>
                                        <p:tgtEl>
                                          <p:spTgt spid="4098"/>
                                        </p:tgtEl>
                                        <p:attrNameLst>
                                          <p:attrName>ppt_x</p:attrName>
                                        </p:attrNameLst>
                                      </p:cBhvr>
                                      <p:tavLst>
                                        <p:tav tm="0">
                                          <p:val>
                                            <p:strVal val="0-#ppt_w/2"/>
                                          </p:val>
                                        </p:tav>
                                        <p:tav tm="100000">
                                          <p:val>
                                            <p:strVal val="#ppt_x"/>
                                          </p:val>
                                        </p:tav>
                                      </p:tavLst>
                                    </p:anim>
                                    <p:anim calcmode="lin" valueType="num">
                                      <p:cBhvr additive="base">
                                        <p:cTn id="8" dur="5000" fill="hold"/>
                                        <p:tgtEl>
                                          <p:spTgt spid="4098"/>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3000"/>
                                        <p:tgtEl>
                                          <p:spTgt spid="2"/>
                                        </p:tgtEl>
                                      </p:cBhvr>
                                    </p:animEffect>
                                  </p:childTnLst>
                                </p:cTn>
                              </p:par>
                            </p:childTnLst>
                          </p:cTn>
                        </p:par>
                        <p:par>
                          <p:cTn id="12" fill="hold">
                            <p:stCondLst>
                              <p:cond delay="5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3000"/>
                                        <p:tgtEl>
                                          <p:spTgt spid="3"/>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928670"/>
            <a:ext cx="5000660" cy="830997"/>
          </a:xfrm>
          <a:prstGeom prst="rect">
            <a:avLst/>
          </a:prstGeom>
          <a:noFill/>
        </p:spPr>
        <p:txBody>
          <a:bodyPr wrap="square" rtlCol="0">
            <a:spAutoFit/>
          </a:bodyPr>
          <a:lstStyle/>
          <a:p>
            <a:r>
              <a:rPr lang="ru-RU" sz="2400" b="1" dirty="0" smtClean="0">
                <a:solidFill>
                  <a:srgbClr val="002060"/>
                </a:solidFill>
                <a:latin typeface="Arial" pitchFamily="34" charset="0"/>
                <a:cs typeface="Arial" pitchFamily="34" charset="0"/>
              </a:rPr>
              <a:t>НА ДНЕ, ГДЕ ТИХО И ТЕМНО,</a:t>
            </a:r>
          </a:p>
          <a:p>
            <a:r>
              <a:rPr lang="ru-RU" sz="2400" b="1" dirty="0" smtClean="0">
                <a:solidFill>
                  <a:srgbClr val="002060"/>
                </a:solidFill>
                <a:latin typeface="Arial" pitchFamily="34" charset="0"/>
                <a:cs typeface="Arial" pitchFamily="34" charset="0"/>
              </a:rPr>
              <a:t>ЛЕЖИТ УСАТОЕ БРЕВНО.</a:t>
            </a:r>
            <a:endParaRPr lang="ru-RU" sz="2400" b="1" dirty="0">
              <a:solidFill>
                <a:srgbClr val="002060"/>
              </a:solidFill>
              <a:latin typeface="Arial" pitchFamily="34" charset="0"/>
              <a:cs typeface="Arial" pitchFamily="34" charset="0"/>
            </a:endParaRPr>
          </a:p>
        </p:txBody>
      </p:sp>
      <p:sp>
        <p:nvSpPr>
          <p:cNvPr id="3" name="TextBox 2"/>
          <p:cNvSpPr txBox="1"/>
          <p:nvPr/>
        </p:nvSpPr>
        <p:spPr>
          <a:xfrm>
            <a:off x="5429256" y="1714488"/>
            <a:ext cx="1857388" cy="523220"/>
          </a:xfrm>
          <a:prstGeom prst="rect">
            <a:avLst/>
          </a:prstGeom>
          <a:noFill/>
        </p:spPr>
        <p:txBody>
          <a:bodyPr wrap="square" rtlCol="0">
            <a:spAutoFit/>
          </a:bodyPr>
          <a:lstStyle/>
          <a:p>
            <a:r>
              <a:rPr lang="ru-RU" sz="2800" i="1" dirty="0" smtClean="0">
                <a:solidFill>
                  <a:srgbClr val="0033CC"/>
                </a:solidFill>
                <a:latin typeface="Arial Black" pitchFamily="34" charset="0"/>
              </a:rPr>
              <a:t>СОМ</a:t>
            </a:r>
            <a:endParaRPr lang="ru-RU" sz="2800" i="1" dirty="0">
              <a:solidFill>
                <a:srgbClr val="0033CC"/>
              </a:solidFill>
              <a:latin typeface="Arial Black" pitchFamily="34" charset="0"/>
            </a:endParaRPr>
          </a:p>
        </p:txBody>
      </p:sp>
      <p:pic>
        <p:nvPicPr>
          <p:cNvPr id="4" name="Picture 2" descr="C:\Documents and Settings\1\Рабочий стол\Новая папка\Новая папка (2)\som.ht26[1].jpg"/>
          <p:cNvPicPr>
            <a:picLocks noChangeAspect="1" noChangeArrowheads="1"/>
          </p:cNvPicPr>
          <p:nvPr/>
        </p:nvPicPr>
        <p:blipFill>
          <a:blip r:embed="rId2"/>
          <a:srcRect/>
          <a:stretch>
            <a:fillRect/>
          </a:stretch>
        </p:blipFill>
        <p:spPr bwMode="auto">
          <a:xfrm>
            <a:off x="714348" y="3000372"/>
            <a:ext cx="3214710" cy="2071702"/>
          </a:xfrm>
          <a:prstGeom prst="rect">
            <a:avLst/>
          </a:prstGeom>
          <a:noFill/>
        </p:spPr>
      </p:pic>
      <p:pic>
        <p:nvPicPr>
          <p:cNvPr id="5" name="Picture 2" descr="C:\Мои документы\Мои рисунки\Новая папка\Untitled-23 copy.jpg"/>
          <p:cNvPicPr>
            <a:picLocks noChangeAspect="1" noChangeArrowheads="1"/>
          </p:cNvPicPr>
          <p:nvPr/>
        </p:nvPicPr>
        <p:blipFill>
          <a:blip r:embed="rId3"/>
          <a:srcRect/>
          <a:stretch>
            <a:fillRect/>
          </a:stretch>
        </p:blipFill>
        <p:spPr bwMode="auto">
          <a:xfrm>
            <a:off x="4500562" y="3000372"/>
            <a:ext cx="3318120" cy="1928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par>
                          <p:cTn id="8" fill="hold">
                            <p:stCondLst>
                              <p:cond delay="3000"/>
                            </p:stCondLst>
                            <p:childTnLst>
                              <p:par>
                                <p:cTn id="9" presetID="39"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3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3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3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6000"/>
                            </p:stCondLst>
                            <p:childTnLst>
                              <p:par>
                                <p:cTn id="16" presetID="39" presetClass="entr" presetSubtype="0" ac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9"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0"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1"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3000"/>
                                        <p:tgtEl>
                                          <p:spTgt spid="5"/>
                                        </p:tgtEl>
                                      </p:cBhvr>
                                    </p:animEffect>
                                    <p:set>
                                      <p:cBhvr>
                                        <p:cTn id="26" dur="1" fill="hold">
                                          <p:stCondLst>
                                            <p:cond delay="2999"/>
                                          </p:stCondLst>
                                        </p:cTn>
                                        <p:tgtEl>
                                          <p:spTgt spid="5"/>
                                        </p:tgtEl>
                                        <p:attrNameLst>
                                          <p:attrName>style.visibility</p:attrName>
                                        </p:attrNameLst>
                                      </p:cBhvr>
                                      <p:to>
                                        <p:strVal val="hidden"/>
                                      </p:to>
                                    </p:set>
                                  </p:childTnLst>
                                </p:cTn>
                              </p:par>
                              <p:par>
                                <p:cTn id="27" presetID="7"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3000" fill="hold"/>
                                        <p:tgtEl>
                                          <p:spTgt spid="3"/>
                                        </p:tgtEl>
                                        <p:attrNameLst>
                                          <p:attrName>ppt_x</p:attrName>
                                        </p:attrNameLst>
                                      </p:cBhvr>
                                      <p:tavLst>
                                        <p:tav tm="0">
                                          <p:val>
                                            <p:strVal val="1+#ppt_w/2"/>
                                          </p:val>
                                        </p:tav>
                                        <p:tav tm="100000">
                                          <p:val>
                                            <p:strVal val="#ppt_x"/>
                                          </p:val>
                                        </p:tav>
                                      </p:tavLst>
                                    </p:anim>
                                    <p:anim calcmode="lin" valueType="num">
                                      <p:cBhvr additive="base">
                                        <p:cTn id="30"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22" y="857232"/>
            <a:ext cx="3459665" cy="830997"/>
          </a:xfrm>
          <a:prstGeom prst="rect">
            <a:avLst/>
          </a:prstGeom>
          <a:noFill/>
        </p:spPr>
        <p:txBody>
          <a:bodyPr wrap="square" rtlCol="0">
            <a:spAutoFit/>
          </a:bodyPr>
          <a:lstStyle/>
          <a:p>
            <a:r>
              <a:rPr lang="ru-RU" sz="2400" b="1" dirty="0" smtClean="0">
                <a:solidFill>
                  <a:srgbClr val="002060"/>
                </a:solidFill>
              </a:rPr>
              <a:t>ХВОСТОМ ВИЛЯЕТ,</a:t>
            </a:r>
          </a:p>
          <a:p>
            <a:r>
              <a:rPr lang="ru-RU" sz="2400" b="1" dirty="0" smtClean="0">
                <a:solidFill>
                  <a:srgbClr val="002060"/>
                </a:solidFill>
              </a:rPr>
              <a:t>ЗУБАСТА, А НЕ ЛАЕТ.</a:t>
            </a:r>
            <a:endParaRPr lang="ru-RU" sz="2400" b="1" dirty="0">
              <a:solidFill>
                <a:srgbClr val="002060"/>
              </a:solidFill>
            </a:endParaRPr>
          </a:p>
        </p:txBody>
      </p:sp>
      <p:sp>
        <p:nvSpPr>
          <p:cNvPr id="3" name="TextBox 2"/>
          <p:cNvSpPr txBox="1"/>
          <p:nvPr/>
        </p:nvSpPr>
        <p:spPr>
          <a:xfrm>
            <a:off x="5214942" y="1785926"/>
            <a:ext cx="1785950" cy="523220"/>
          </a:xfrm>
          <a:prstGeom prst="rect">
            <a:avLst/>
          </a:prstGeom>
          <a:noFill/>
        </p:spPr>
        <p:txBody>
          <a:bodyPr wrap="square" rtlCol="0">
            <a:spAutoFit/>
          </a:bodyPr>
          <a:lstStyle/>
          <a:p>
            <a:r>
              <a:rPr lang="ru-RU" sz="2800" i="1" dirty="0" smtClean="0">
                <a:solidFill>
                  <a:srgbClr val="0033CC"/>
                </a:solidFill>
                <a:latin typeface="Arial Black" pitchFamily="34" charset="0"/>
              </a:rPr>
              <a:t>ЩУКА</a:t>
            </a:r>
            <a:endParaRPr lang="ru-RU" sz="2800" i="1" dirty="0">
              <a:solidFill>
                <a:srgbClr val="0033CC"/>
              </a:solidFill>
              <a:latin typeface="Arial Black" pitchFamily="34" charset="0"/>
            </a:endParaRPr>
          </a:p>
        </p:txBody>
      </p:sp>
      <p:pic>
        <p:nvPicPr>
          <p:cNvPr id="4" name="Picture 2" descr="C:\Мои документы\Мои рисунки\Новая папка\Untitled-23 copy.jpg"/>
          <p:cNvPicPr>
            <a:picLocks noChangeAspect="1" noChangeArrowheads="1"/>
          </p:cNvPicPr>
          <p:nvPr/>
        </p:nvPicPr>
        <p:blipFill>
          <a:blip r:embed="rId2"/>
          <a:srcRect/>
          <a:stretch>
            <a:fillRect/>
          </a:stretch>
        </p:blipFill>
        <p:spPr bwMode="auto">
          <a:xfrm rot="2103024">
            <a:off x="4453137" y="3265825"/>
            <a:ext cx="3892290" cy="2307879"/>
          </a:xfrm>
          <a:prstGeom prst="rect">
            <a:avLst/>
          </a:prstGeom>
          <a:noFill/>
          <a:ln w="9525">
            <a:noFill/>
            <a:miter lim="800000"/>
            <a:headEnd/>
            <a:tailEnd/>
          </a:ln>
        </p:spPr>
      </p:pic>
      <p:pic>
        <p:nvPicPr>
          <p:cNvPr id="5" name="Picture 3" descr="C:\Documents and Settings\1\Рабочий стол\Новая папка\Новая папка (2)\ersh1[1].jpg"/>
          <p:cNvPicPr>
            <a:picLocks noChangeAspect="1" noChangeArrowheads="1"/>
          </p:cNvPicPr>
          <p:nvPr/>
        </p:nvPicPr>
        <p:blipFill>
          <a:blip r:embed="rId3">
            <a:lum bright="10000"/>
          </a:blip>
          <a:srcRect/>
          <a:stretch>
            <a:fillRect/>
          </a:stretch>
        </p:blipFill>
        <p:spPr bwMode="auto">
          <a:xfrm>
            <a:off x="1000100" y="2786058"/>
            <a:ext cx="2857520" cy="20429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par>
                          <p:cTn id="8" fill="hold">
                            <p:stCondLst>
                              <p:cond delay="3000"/>
                            </p:stCondLst>
                            <p:childTnLst>
                              <p:par>
                                <p:cTn id="9" presetID="39" presetClass="entr" presetSubtype="0" ac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2"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3"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4" dur="3000" fill="hold"/>
                                        <p:tgtEl>
                                          <p:spTgt spid="5"/>
                                        </p:tgtEl>
                                        <p:attrNameLst>
                                          <p:attrName>ppt_y</p:attrName>
                                        </p:attrNameLst>
                                      </p:cBhvr>
                                      <p:tavLst>
                                        <p:tav tm="0">
                                          <p:val>
                                            <p:strVal val="#ppt_y"/>
                                          </p:val>
                                        </p:tav>
                                        <p:tav tm="100000">
                                          <p:val>
                                            <p:strVal val="#ppt_y"/>
                                          </p:val>
                                        </p:tav>
                                      </p:tavLst>
                                    </p:anim>
                                  </p:childTnLst>
                                </p:cTn>
                              </p:par>
                              <p:par>
                                <p:cTn id="15" presetID="39" presetClass="entr" presetSubtype="0" ac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8" dur="3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9" dur="3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0"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3000"/>
                                        <p:tgtEl>
                                          <p:spTgt spid="5"/>
                                        </p:tgtEl>
                                      </p:cBhvr>
                                    </p:animEffect>
                                    <p:set>
                                      <p:cBhvr>
                                        <p:cTn id="25" dur="1" fill="hold">
                                          <p:stCondLst>
                                            <p:cond delay="2999"/>
                                          </p:stCondLst>
                                        </p:cTn>
                                        <p:tgtEl>
                                          <p:spTgt spid="5"/>
                                        </p:tgtEl>
                                        <p:attrNameLst>
                                          <p:attrName>style.visibility</p:attrName>
                                        </p:attrNameLst>
                                      </p:cBhvr>
                                      <p:to>
                                        <p:strVal val="hidden"/>
                                      </p:to>
                                    </p:set>
                                  </p:childTnLst>
                                </p:cTn>
                              </p:par>
                              <p:par>
                                <p:cTn id="26" presetID="7" presetClass="entr" presetSubtype="2"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000" fill="hold"/>
                                        <p:tgtEl>
                                          <p:spTgt spid="3"/>
                                        </p:tgtEl>
                                        <p:attrNameLst>
                                          <p:attrName>ppt_x</p:attrName>
                                        </p:attrNameLst>
                                      </p:cBhvr>
                                      <p:tavLst>
                                        <p:tav tm="0">
                                          <p:val>
                                            <p:strVal val="1+#ppt_w/2"/>
                                          </p:val>
                                        </p:tav>
                                        <p:tav tm="100000">
                                          <p:val>
                                            <p:strVal val="#ppt_x"/>
                                          </p:val>
                                        </p:tav>
                                      </p:tavLst>
                                    </p:anim>
                                    <p:anim calcmode="lin" valueType="num">
                                      <p:cBhvr additive="base">
                                        <p:cTn id="29"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22" y="785794"/>
            <a:ext cx="4564391" cy="1569660"/>
          </a:xfrm>
          <a:prstGeom prst="rect">
            <a:avLst/>
          </a:prstGeom>
          <a:noFill/>
        </p:spPr>
        <p:txBody>
          <a:bodyPr wrap="square" rtlCol="0">
            <a:spAutoFit/>
          </a:bodyPr>
          <a:lstStyle/>
          <a:p>
            <a:r>
              <a:rPr lang="ru-RU" sz="2400" b="1" dirty="0" smtClean="0">
                <a:solidFill>
                  <a:srgbClr val="002060"/>
                </a:solidFill>
                <a:latin typeface="Arial" pitchFamily="34" charset="0"/>
                <a:cs typeface="Arial" pitchFamily="34" charset="0"/>
              </a:rPr>
              <a:t>ДРАЧУН И ЗАБИЯКА, </a:t>
            </a:r>
          </a:p>
          <a:p>
            <a:r>
              <a:rPr lang="ru-RU" sz="2400" b="1" dirty="0" smtClean="0">
                <a:solidFill>
                  <a:srgbClr val="002060"/>
                </a:solidFill>
                <a:latin typeface="Arial" pitchFamily="34" charset="0"/>
                <a:cs typeface="Arial" pitchFamily="34" charset="0"/>
              </a:rPr>
              <a:t>СОВСЕМ НЕ ЗНАЕТ СТРАХА,</a:t>
            </a:r>
          </a:p>
          <a:p>
            <a:r>
              <a:rPr lang="ru-RU" sz="2400" b="1" dirty="0" smtClean="0">
                <a:solidFill>
                  <a:srgbClr val="002060"/>
                </a:solidFill>
                <a:latin typeface="Arial" pitchFamily="34" charset="0"/>
                <a:cs typeface="Arial" pitchFamily="34" charset="0"/>
              </a:rPr>
              <a:t>ЖИВЕТ В ВОДЕ, </a:t>
            </a:r>
          </a:p>
          <a:p>
            <a:r>
              <a:rPr lang="ru-RU" sz="2400" b="1" dirty="0" smtClean="0">
                <a:solidFill>
                  <a:srgbClr val="002060"/>
                </a:solidFill>
                <a:latin typeface="Arial" pitchFamily="34" charset="0"/>
                <a:cs typeface="Arial" pitchFamily="34" charset="0"/>
              </a:rPr>
              <a:t>НОСИТ ИГЛЫ НА СПИНЕ.</a:t>
            </a:r>
            <a:endParaRPr lang="ru-RU" sz="2400" b="1" dirty="0">
              <a:solidFill>
                <a:srgbClr val="002060"/>
              </a:solidFill>
              <a:latin typeface="Arial" pitchFamily="34" charset="0"/>
              <a:cs typeface="Arial" pitchFamily="34" charset="0"/>
            </a:endParaRPr>
          </a:p>
        </p:txBody>
      </p:sp>
      <p:sp>
        <p:nvSpPr>
          <p:cNvPr id="4" name="TextBox 3"/>
          <p:cNvSpPr txBox="1"/>
          <p:nvPr/>
        </p:nvSpPr>
        <p:spPr>
          <a:xfrm>
            <a:off x="5857884" y="2357430"/>
            <a:ext cx="1103187" cy="523220"/>
          </a:xfrm>
          <a:prstGeom prst="rect">
            <a:avLst/>
          </a:prstGeom>
          <a:noFill/>
        </p:spPr>
        <p:txBody>
          <a:bodyPr wrap="square" rtlCol="0">
            <a:spAutoFit/>
          </a:bodyPr>
          <a:lstStyle/>
          <a:p>
            <a:r>
              <a:rPr lang="ru-RU" sz="2800" i="1" dirty="0" smtClean="0">
                <a:solidFill>
                  <a:srgbClr val="0070C0"/>
                </a:solidFill>
                <a:latin typeface="Arial Black" pitchFamily="34" charset="0"/>
              </a:rPr>
              <a:t>ЁРШ</a:t>
            </a:r>
            <a:endParaRPr lang="ru-RU" sz="2800" i="1" dirty="0">
              <a:solidFill>
                <a:srgbClr val="0070C0"/>
              </a:solidFill>
              <a:latin typeface="Arial Black" pitchFamily="34" charset="0"/>
            </a:endParaRPr>
          </a:p>
        </p:txBody>
      </p:sp>
      <p:pic>
        <p:nvPicPr>
          <p:cNvPr id="5" name="Picture 3" descr="C:\Documents and Settings\1\Рабочий стол\Новая папка\Новая папка (2)\ersh1[1].jpg"/>
          <p:cNvPicPr>
            <a:picLocks noChangeAspect="1" noChangeArrowheads="1"/>
          </p:cNvPicPr>
          <p:nvPr/>
        </p:nvPicPr>
        <p:blipFill>
          <a:blip r:embed="rId2">
            <a:lum bright="10000"/>
          </a:blip>
          <a:srcRect/>
          <a:stretch>
            <a:fillRect/>
          </a:stretch>
        </p:blipFill>
        <p:spPr bwMode="auto">
          <a:xfrm>
            <a:off x="5357818" y="3286124"/>
            <a:ext cx="2786082" cy="2500330"/>
          </a:xfrm>
          <a:prstGeom prst="rect">
            <a:avLst/>
          </a:prstGeom>
          <a:noFill/>
        </p:spPr>
      </p:pic>
      <p:pic>
        <p:nvPicPr>
          <p:cNvPr id="6" name="Picture 3" descr="C:\Documents and Settings\1\Рабочий стол\Новая папка\Новая папка (2)\1258533070_leshh[1].jpg"/>
          <p:cNvPicPr>
            <a:picLocks noChangeAspect="1" noChangeArrowheads="1"/>
          </p:cNvPicPr>
          <p:nvPr/>
        </p:nvPicPr>
        <p:blipFill>
          <a:blip r:embed="rId3">
            <a:lum bright="10000"/>
          </a:blip>
          <a:srcRect/>
          <a:stretch>
            <a:fillRect/>
          </a:stretch>
        </p:blipFill>
        <p:spPr bwMode="auto">
          <a:xfrm>
            <a:off x="1142976" y="3357562"/>
            <a:ext cx="2928958" cy="24844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par>
                          <p:cTn id="8" fill="hold">
                            <p:stCondLst>
                              <p:cond delay="3000"/>
                            </p:stCondLst>
                            <p:childTnLst>
                              <p:par>
                                <p:cTn id="9" presetID="39" presetClass="entr" presetSubtype="0" ac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2" dur="3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3" dur="3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childTnLst>
                                </p:cTn>
                              </p:par>
                              <p:par>
                                <p:cTn id="15" presetID="39" presetClass="entr" presetSubtype="0" ac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3000"/>
                                        <p:tgtEl>
                                          <p:spTgt spid="6"/>
                                        </p:tgtEl>
                                      </p:cBhvr>
                                    </p:animEffect>
                                    <p:set>
                                      <p:cBhvr>
                                        <p:cTn id="25" dur="1" fill="hold">
                                          <p:stCondLst>
                                            <p:cond delay="2999"/>
                                          </p:stCondLst>
                                        </p:cTn>
                                        <p:tgtEl>
                                          <p:spTgt spid="6"/>
                                        </p:tgtEl>
                                        <p:attrNameLst>
                                          <p:attrName>style.visibility</p:attrName>
                                        </p:attrNameLst>
                                      </p:cBhvr>
                                      <p:to>
                                        <p:strVal val="hidden"/>
                                      </p:to>
                                    </p:set>
                                  </p:childTnLst>
                                </p:cTn>
                              </p:par>
                              <p:par>
                                <p:cTn id="26" presetID="7"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3000" fill="hold"/>
                                        <p:tgtEl>
                                          <p:spTgt spid="4"/>
                                        </p:tgtEl>
                                        <p:attrNameLst>
                                          <p:attrName>ppt_x</p:attrName>
                                        </p:attrNameLst>
                                      </p:cBhvr>
                                      <p:tavLst>
                                        <p:tav tm="0">
                                          <p:val>
                                            <p:strVal val="1+#ppt_w/2"/>
                                          </p:val>
                                        </p:tav>
                                        <p:tav tm="100000">
                                          <p:val>
                                            <p:strVal val="#ppt_x"/>
                                          </p:val>
                                        </p:tav>
                                      </p:tavLst>
                                    </p:anim>
                                    <p:anim calcmode="lin" valueType="num">
                                      <p:cBhvr additive="base">
                                        <p:cTn id="29"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785794"/>
            <a:ext cx="7643866" cy="4154984"/>
          </a:xfrm>
          <a:prstGeom prst="rect">
            <a:avLst/>
          </a:prstGeom>
          <a:noFill/>
        </p:spPr>
        <p:txBody>
          <a:bodyPr wrap="square" rtlCol="0">
            <a:spAutoFit/>
          </a:bodyPr>
          <a:lstStyle/>
          <a:p>
            <a:r>
              <a:rPr lang="ru-RU" sz="2400" dirty="0" smtClean="0">
                <a:solidFill>
                  <a:srgbClr val="0033CC"/>
                </a:solidFill>
                <a:latin typeface="Arial Black" pitchFamily="34" charset="0"/>
              </a:rPr>
              <a:t>ГДЕ СПИТ РЫБКА?      </a:t>
            </a:r>
            <a:r>
              <a:rPr lang="ru-RU" sz="2000" i="1" dirty="0" smtClean="0">
                <a:latin typeface="Arial" pitchFamily="34" charset="0"/>
                <a:cs typeface="Arial" pitchFamily="34" charset="0"/>
              </a:rPr>
              <a:t>И. ТОКМАКОВА</a:t>
            </a:r>
          </a:p>
          <a:p>
            <a:r>
              <a:rPr lang="ru-RU" sz="2000" b="1" i="1" dirty="0" smtClean="0">
                <a:latin typeface="Arial" pitchFamily="34" charset="0"/>
                <a:cs typeface="Arial" pitchFamily="34" charset="0"/>
              </a:rPr>
              <a:t>(для заучивания наизусть)</a:t>
            </a:r>
          </a:p>
          <a:p>
            <a:endParaRPr lang="ru-RU" sz="2000" b="1" dirty="0" smtClean="0">
              <a:latin typeface="Arial" pitchFamily="34" charset="0"/>
              <a:cs typeface="Arial" pitchFamily="34" charset="0"/>
            </a:endParaRPr>
          </a:p>
          <a:p>
            <a:r>
              <a:rPr lang="ru-RU" sz="2000" b="1" dirty="0" smtClean="0">
                <a:latin typeface="Arial" pitchFamily="34" charset="0"/>
                <a:cs typeface="Arial" pitchFamily="34" charset="0"/>
              </a:rPr>
              <a:t>НОЧЬЮ ТЕМЕНЬ. НОЧЬЮ ТИШЬ.</a:t>
            </a:r>
          </a:p>
          <a:p>
            <a:r>
              <a:rPr lang="ru-RU" sz="2000" b="1" dirty="0" smtClean="0">
                <a:latin typeface="Arial" pitchFamily="34" charset="0"/>
                <a:cs typeface="Arial" pitchFamily="34" charset="0"/>
              </a:rPr>
              <a:t>РЫБКА, РЫБКА, ГДЕ ТЫ СПИШЬ?</a:t>
            </a:r>
          </a:p>
          <a:p>
            <a:r>
              <a:rPr lang="ru-RU" sz="2000" b="1" dirty="0" smtClean="0">
                <a:latin typeface="Arial" pitchFamily="34" charset="0"/>
                <a:cs typeface="Arial" pitchFamily="34" charset="0"/>
              </a:rPr>
              <a:t>ЛИСИЙ СЛЕД ВЕДЕТ К НОРЕ,</a:t>
            </a:r>
          </a:p>
          <a:p>
            <a:r>
              <a:rPr lang="ru-RU" sz="2000" b="1" dirty="0" smtClean="0">
                <a:latin typeface="Arial" pitchFamily="34" charset="0"/>
                <a:cs typeface="Arial" pitchFamily="34" charset="0"/>
              </a:rPr>
              <a:t>СЛЕД СОБАЧИЙ -  КОНУРЕ.</a:t>
            </a:r>
          </a:p>
          <a:p>
            <a:r>
              <a:rPr lang="ru-RU" sz="2000" b="1" dirty="0" smtClean="0">
                <a:latin typeface="Arial" pitchFamily="34" charset="0"/>
                <a:cs typeface="Arial" pitchFamily="34" charset="0"/>
              </a:rPr>
              <a:t>БЕЛКИН СЛЕД ВЕДЕТ К ДУПЛУ,</a:t>
            </a:r>
          </a:p>
          <a:p>
            <a:r>
              <a:rPr lang="ru-RU" sz="2000" b="1" dirty="0" smtClean="0">
                <a:latin typeface="Arial" pitchFamily="34" charset="0"/>
                <a:cs typeface="Arial" pitchFamily="34" charset="0"/>
              </a:rPr>
              <a:t>МЫШКИН – К  ДЫРОЧКЕ В ПОЛУ.</a:t>
            </a:r>
          </a:p>
          <a:p>
            <a:r>
              <a:rPr lang="ru-RU" sz="2000" b="1" dirty="0" smtClean="0">
                <a:latin typeface="Arial" pitchFamily="34" charset="0"/>
                <a:cs typeface="Arial" pitchFamily="34" charset="0"/>
              </a:rPr>
              <a:t>ЖАЛЬ, ЧТО В РЕЧКЕ НА ВОДЕ</a:t>
            </a:r>
          </a:p>
          <a:p>
            <a:r>
              <a:rPr lang="ru-RU" sz="2000" b="1" dirty="0" smtClean="0">
                <a:latin typeface="Arial" pitchFamily="34" charset="0"/>
                <a:cs typeface="Arial" pitchFamily="34" charset="0"/>
              </a:rPr>
              <a:t>НЕТ СЛЕДОВ ТВОИХ НИГДЕ.</a:t>
            </a:r>
          </a:p>
          <a:p>
            <a:r>
              <a:rPr lang="ru-RU" sz="2000" b="1" dirty="0" smtClean="0">
                <a:latin typeface="Arial" pitchFamily="34" charset="0"/>
                <a:cs typeface="Arial" pitchFamily="34" charset="0"/>
              </a:rPr>
              <a:t>ТОЛЬКО ТЕМЕНЬ. ТОЛЬКО ТИШЬ.</a:t>
            </a:r>
          </a:p>
          <a:p>
            <a:r>
              <a:rPr lang="ru-RU" sz="2000" b="1" dirty="0" smtClean="0">
                <a:latin typeface="Arial" pitchFamily="34" charset="0"/>
                <a:cs typeface="Arial" pitchFamily="34" charset="0"/>
              </a:rPr>
              <a:t>РЫБКА , РЫБКА,  ГДЕ ТЫ СПИШЬ?</a:t>
            </a:r>
            <a:endParaRPr lang="ru-RU" sz="2000" b="1" dirty="0">
              <a:latin typeface="Arial" pitchFamily="34" charset="0"/>
              <a:cs typeface="Arial" pitchFamily="34" charset="0"/>
            </a:endParaRPr>
          </a:p>
        </p:txBody>
      </p:sp>
      <p:pic>
        <p:nvPicPr>
          <p:cNvPr id="1026" name="Picture 2" descr="fish2-6"/>
          <p:cNvPicPr>
            <a:picLocks noChangeAspect="1" noChangeArrowheads="1"/>
          </p:cNvPicPr>
          <p:nvPr/>
        </p:nvPicPr>
        <p:blipFill>
          <a:blip r:embed="rId2"/>
          <a:srcRect/>
          <a:stretch>
            <a:fillRect/>
          </a:stretch>
        </p:blipFill>
        <p:spPr bwMode="auto">
          <a:xfrm>
            <a:off x="6715140" y="4714884"/>
            <a:ext cx="1857388" cy="1433514"/>
          </a:xfrm>
          <a:prstGeom prst="rect">
            <a:avLst/>
          </a:prstGeom>
          <a:noFill/>
          <a:ln w="9525">
            <a:noFill/>
            <a:miter lim="800000"/>
            <a:headEnd/>
            <a:tailEnd/>
          </a:ln>
        </p:spPr>
      </p:pic>
      <p:pic>
        <p:nvPicPr>
          <p:cNvPr id="1027" name="Picture 3" descr="fish2-6"/>
          <p:cNvPicPr>
            <a:picLocks noChangeAspect="1" noChangeArrowheads="1"/>
          </p:cNvPicPr>
          <p:nvPr/>
        </p:nvPicPr>
        <p:blipFill>
          <a:blip r:embed="rId2"/>
          <a:srcRect/>
          <a:stretch>
            <a:fillRect/>
          </a:stretch>
        </p:blipFill>
        <p:spPr bwMode="auto">
          <a:xfrm>
            <a:off x="6643702" y="2428868"/>
            <a:ext cx="1857388" cy="1071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par>
                                <p:cTn id="8" presetID="7" presetClass="entr" presetSubtype="2"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 calcmode="lin" valueType="num">
                                      <p:cBhvr additive="base">
                                        <p:cTn id="10" dur="5000" fill="hold"/>
                                        <p:tgtEl>
                                          <p:spTgt spid="1027"/>
                                        </p:tgtEl>
                                        <p:attrNameLst>
                                          <p:attrName>ppt_x</p:attrName>
                                        </p:attrNameLst>
                                      </p:cBhvr>
                                      <p:tavLst>
                                        <p:tav tm="0">
                                          <p:val>
                                            <p:strVal val="1+#ppt_w/2"/>
                                          </p:val>
                                        </p:tav>
                                        <p:tav tm="100000">
                                          <p:val>
                                            <p:strVal val="#ppt_x"/>
                                          </p:val>
                                        </p:tav>
                                      </p:tavLst>
                                    </p:anim>
                                    <p:anim calcmode="lin" valueType="num">
                                      <p:cBhvr additive="base">
                                        <p:cTn id="11" dur="5000" fill="hold"/>
                                        <p:tgtEl>
                                          <p:spTgt spid="1027"/>
                                        </p:tgtEl>
                                        <p:attrNameLst>
                                          <p:attrName>ppt_y</p:attrName>
                                        </p:attrNameLst>
                                      </p:cBhvr>
                                      <p:tavLst>
                                        <p:tav tm="0">
                                          <p:val>
                                            <p:strVal val="#ppt_y"/>
                                          </p:val>
                                        </p:tav>
                                        <p:tav tm="100000">
                                          <p:val>
                                            <p:strVal val="#ppt_y"/>
                                          </p:val>
                                        </p:tav>
                                      </p:tavLst>
                                    </p:anim>
                                  </p:childTnLst>
                                </p:cTn>
                              </p:par>
                              <p:par>
                                <p:cTn id="12" presetID="7" presetClass="entr" presetSubtype="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0" fill="hold"/>
                                        <p:tgtEl>
                                          <p:spTgt spid="1026"/>
                                        </p:tgtEl>
                                        <p:attrNameLst>
                                          <p:attrName>ppt_x</p:attrName>
                                        </p:attrNameLst>
                                      </p:cBhvr>
                                      <p:tavLst>
                                        <p:tav tm="0">
                                          <p:val>
                                            <p:strVal val="1+#ppt_w/2"/>
                                          </p:val>
                                        </p:tav>
                                        <p:tav tm="100000">
                                          <p:val>
                                            <p:strVal val="#ppt_x"/>
                                          </p:val>
                                        </p:tav>
                                      </p:tavLst>
                                    </p:anim>
                                    <p:anim calcmode="lin" valueType="num">
                                      <p:cBhvr additive="base">
                                        <p:cTn id="15" dur="5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857232"/>
            <a:ext cx="8143931"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solidFill>
                    <a:sysClr val="windowText" lastClr="000000"/>
                  </a:solidFill>
                </a:ln>
                <a:solidFill>
                  <a:srgbClr val="0033CC"/>
                </a:solidFill>
                <a:effectLst>
                  <a:outerShdw blurRad="50800" dist="39000" dir="5460000" algn="tl">
                    <a:srgbClr val="000000">
                      <a:alpha val="38000"/>
                    </a:srgbClr>
                  </a:outerShdw>
                </a:effectLst>
              </a:rPr>
              <a:t>ГОВОРИ – НЕ ТОРОПИСЬ, ДА СМОТРИ, НЕ ОШИБИСЬ</a:t>
            </a:r>
            <a:endParaRPr lang="ru-RU" sz="44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sp>
        <p:nvSpPr>
          <p:cNvPr id="3" name="TextBox 2"/>
          <p:cNvSpPr txBox="1"/>
          <p:nvPr/>
        </p:nvSpPr>
        <p:spPr>
          <a:xfrm>
            <a:off x="571472" y="2428868"/>
            <a:ext cx="8072494" cy="2308324"/>
          </a:xfrm>
          <a:prstGeom prst="rect">
            <a:avLst/>
          </a:prstGeom>
          <a:noFill/>
        </p:spPr>
        <p:txBody>
          <a:bodyPr wrap="square" rtlCol="0">
            <a:spAutoFit/>
          </a:bodyPr>
          <a:lstStyle/>
          <a:p>
            <a:pPr>
              <a:buClr>
                <a:srgbClr val="0033CC"/>
              </a:buClr>
              <a:buFont typeface="Wingdings" pitchFamily="2" charset="2"/>
              <a:buChar char="v"/>
            </a:pPr>
            <a:r>
              <a:rPr lang="ru-RU" sz="2400" b="1" i="1" dirty="0" smtClean="0">
                <a:solidFill>
                  <a:srgbClr val="002060"/>
                </a:solidFill>
              </a:rPr>
              <a:t> </a:t>
            </a:r>
            <a:r>
              <a:rPr lang="ru-RU" sz="2400" b="1" i="1" dirty="0" smtClean="0"/>
              <a:t>У РЕКИ – КАМЫШИ,</a:t>
            </a:r>
          </a:p>
          <a:p>
            <a:r>
              <a:rPr lang="ru-RU" sz="2400" b="1" i="1" dirty="0" smtClean="0"/>
              <a:t>РАСШУМЕЛИСЬ ТАМ ЕРШИ. </a:t>
            </a:r>
            <a:r>
              <a:rPr lang="en-US" sz="2400" b="1" i="1" dirty="0" smtClean="0">
                <a:solidFill>
                  <a:srgbClr val="0033CC"/>
                </a:solidFill>
              </a:rPr>
              <a:t>[</a:t>
            </a:r>
            <a:r>
              <a:rPr lang="ru-RU" sz="2400" b="1" i="1" dirty="0" smtClean="0">
                <a:solidFill>
                  <a:srgbClr val="0033CC"/>
                </a:solidFill>
              </a:rPr>
              <a:t>Ш</a:t>
            </a:r>
            <a:r>
              <a:rPr lang="en-US" sz="2400" b="1" i="1" dirty="0" smtClean="0">
                <a:solidFill>
                  <a:srgbClr val="0033CC"/>
                </a:solidFill>
              </a:rPr>
              <a:t>]</a:t>
            </a:r>
            <a:endParaRPr lang="ru-RU" sz="2400" b="1" i="1" dirty="0" smtClean="0">
              <a:solidFill>
                <a:srgbClr val="0033CC"/>
              </a:solidFill>
            </a:endParaRPr>
          </a:p>
          <a:p>
            <a:pPr>
              <a:buClr>
                <a:srgbClr val="0033CC"/>
              </a:buClr>
              <a:buFont typeface="Wingdings" pitchFamily="2" charset="2"/>
              <a:buChar char="v"/>
            </a:pPr>
            <a:r>
              <a:rPr lang="ru-RU" sz="2400" b="1" i="1" dirty="0" smtClean="0"/>
              <a:t> НА МЕЛИ МЫ ЛЕНИВО ЛОВИЛИ НАЛИМА.</a:t>
            </a:r>
            <a:r>
              <a:rPr lang="en-US" sz="2400" b="1" i="1" dirty="0" smtClean="0"/>
              <a:t> </a:t>
            </a:r>
            <a:r>
              <a:rPr lang="en-US" sz="2400" b="1" i="1" dirty="0" smtClean="0">
                <a:solidFill>
                  <a:srgbClr val="0033CC"/>
                </a:solidFill>
              </a:rPr>
              <a:t>[</a:t>
            </a:r>
            <a:r>
              <a:rPr lang="ru-RU" sz="2400" b="1" i="1" dirty="0" smtClean="0">
                <a:solidFill>
                  <a:srgbClr val="0033CC"/>
                </a:solidFill>
              </a:rPr>
              <a:t>ЛЬ</a:t>
            </a:r>
            <a:r>
              <a:rPr lang="en-US" sz="2400" b="1" i="1" dirty="0" smtClean="0">
                <a:solidFill>
                  <a:srgbClr val="0033CC"/>
                </a:solidFill>
              </a:rPr>
              <a:t>]</a:t>
            </a:r>
            <a:endParaRPr lang="ru-RU" sz="2400" b="1" i="1" dirty="0" smtClean="0">
              <a:solidFill>
                <a:srgbClr val="0033CC"/>
              </a:solidFill>
            </a:endParaRPr>
          </a:p>
          <a:p>
            <a:pPr>
              <a:buClr>
                <a:srgbClr val="0033CC"/>
              </a:buClr>
              <a:buFont typeface="Wingdings" pitchFamily="2" charset="2"/>
              <a:buChar char="v"/>
            </a:pPr>
            <a:r>
              <a:rPr lang="ru-RU" sz="2400" b="1" i="1" dirty="0" smtClean="0"/>
              <a:t> ЛЕЩЕЙ НАЛОВИЛИ, УХИ НАВАРИЛИ</a:t>
            </a:r>
            <a:r>
              <a:rPr lang="ru-RU" sz="2400" b="1" i="1" dirty="0" smtClean="0">
                <a:solidFill>
                  <a:srgbClr val="0033CC"/>
                </a:solidFill>
              </a:rPr>
              <a:t>. </a:t>
            </a:r>
            <a:r>
              <a:rPr lang="en-US" sz="2400" b="1" i="1" dirty="0" smtClean="0">
                <a:solidFill>
                  <a:srgbClr val="0033CC"/>
                </a:solidFill>
              </a:rPr>
              <a:t>[</a:t>
            </a:r>
            <a:r>
              <a:rPr lang="ru-RU" sz="2400" b="1" i="1" dirty="0" smtClean="0">
                <a:solidFill>
                  <a:srgbClr val="0033CC"/>
                </a:solidFill>
              </a:rPr>
              <a:t>ЛЬ</a:t>
            </a:r>
            <a:r>
              <a:rPr lang="en-US" sz="2400" b="1" i="1" dirty="0" smtClean="0">
                <a:solidFill>
                  <a:srgbClr val="0033CC"/>
                </a:solidFill>
              </a:rPr>
              <a:t>]</a:t>
            </a:r>
            <a:r>
              <a:rPr lang="ru-RU" sz="2400" b="1" i="1" dirty="0" smtClean="0">
                <a:solidFill>
                  <a:srgbClr val="0033CC"/>
                </a:solidFill>
              </a:rPr>
              <a:t> -</a:t>
            </a:r>
            <a:r>
              <a:rPr lang="en-US" sz="2400" b="1" i="1" dirty="0" smtClean="0">
                <a:solidFill>
                  <a:srgbClr val="0033CC"/>
                </a:solidFill>
              </a:rPr>
              <a:t> [</a:t>
            </a:r>
            <a:r>
              <a:rPr lang="ru-RU" sz="2400" b="1" i="1" dirty="0" smtClean="0">
                <a:solidFill>
                  <a:srgbClr val="0033CC"/>
                </a:solidFill>
              </a:rPr>
              <a:t>РЬ</a:t>
            </a:r>
            <a:r>
              <a:rPr lang="en-US" sz="2400" b="1" i="1" dirty="0" smtClean="0">
                <a:solidFill>
                  <a:srgbClr val="0033CC"/>
                </a:solidFill>
              </a:rPr>
              <a:t>]</a:t>
            </a:r>
            <a:endParaRPr lang="ru-RU" sz="2400" b="1" i="1" dirty="0" smtClean="0">
              <a:solidFill>
                <a:srgbClr val="0033CC"/>
              </a:solidFill>
            </a:endParaRPr>
          </a:p>
          <a:p>
            <a:pPr>
              <a:buClr>
                <a:srgbClr val="0033CC"/>
              </a:buClr>
              <a:buFont typeface="Wingdings" pitchFamily="2" charset="2"/>
              <a:buChar char="v"/>
            </a:pPr>
            <a:r>
              <a:rPr lang="ru-RU" sz="2400" b="1" i="1" dirty="0" smtClean="0"/>
              <a:t> СОМА С УСАМИ ЛОВИТЕ САМИ. </a:t>
            </a:r>
            <a:r>
              <a:rPr lang="en-US" sz="2400" b="1" i="1" dirty="0" smtClean="0">
                <a:solidFill>
                  <a:srgbClr val="0033CC"/>
                </a:solidFill>
              </a:rPr>
              <a:t>[</a:t>
            </a:r>
            <a:r>
              <a:rPr lang="ru-RU" sz="2400" b="1" i="1" dirty="0" smtClean="0">
                <a:solidFill>
                  <a:srgbClr val="0033CC"/>
                </a:solidFill>
              </a:rPr>
              <a:t>С</a:t>
            </a:r>
            <a:r>
              <a:rPr lang="en-US" sz="2400" b="1" i="1" dirty="0" smtClean="0">
                <a:solidFill>
                  <a:srgbClr val="0033CC"/>
                </a:solidFill>
              </a:rPr>
              <a:t>]</a:t>
            </a:r>
            <a:endParaRPr lang="ru-RU" sz="2400" b="1" i="1" dirty="0" smtClean="0">
              <a:solidFill>
                <a:srgbClr val="0033CC"/>
              </a:solidFill>
            </a:endParaRPr>
          </a:p>
          <a:p>
            <a:pPr>
              <a:buClr>
                <a:srgbClr val="0033CC"/>
              </a:buClr>
              <a:buFont typeface="Wingdings" pitchFamily="2" charset="2"/>
              <a:buChar char="v"/>
            </a:pPr>
            <a:r>
              <a:rPr lang="ru-RU" sz="2400" b="1" i="1" dirty="0" smtClean="0"/>
              <a:t> ЩУКУ Я ТАЩУ, ТАЩУ, ЩУКУ Я НЕ УПУЩУ!</a:t>
            </a:r>
            <a:r>
              <a:rPr lang="en-US" sz="2400" b="1" i="1" dirty="0" smtClean="0"/>
              <a:t> </a:t>
            </a:r>
            <a:r>
              <a:rPr lang="en-US" sz="2400" b="1" i="1" dirty="0" smtClean="0">
                <a:solidFill>
                  <a:srgbClr val="0033CC"/>
                </a:solidFill>
              </a:rPr>
              <a:t>[</a:t>
            </a:r>
            <a:r>
              <a:rPr lang="ru-RU" sz="2400" b="1" i="1" dirty="0" smtClean="0">
                <a:solidFill>
                  <a:srgbClr val="0033CC"/>
                </a:solidFill>
              </a:rPr>
              <a:t>Щ</a:t>
            </a:r>
            <a:r>
              <a:rPr lang="en-US" sz="2400" b="1" i="1" dirty="0" smtClean="0">
                <a:solidFill>
                  <a:srgbClr val="0033CC"/>
                </a:solidFill>
              </a:rPr>
              <a:t>]</a:t>
            </a:r>
            <a:endParaRPr lang="ru-RU" sz="2400" b="1" i="1" dirty="0">
              <a:solidFill>
                <a:srgbClr val="0033CC"/>
              </a:solidFill>
            </a:endParaRPr>
          </a:p>
        </p:txBody>
      </p:sp>
      <p:pic>
        <p:nvPicPr>
          <p:cNvPr id="5122" name="Picture 2" descr="fish3-8"/>
          <p:cNvPicPr>
            <a:picLocks noChangeAspect="1" noChangeArrowheads="1"/>
          </p:cNvPicPr>
          <p:nvPr/>
        </p:nvPicPr>
        <p:blipFill>
          <a:blip r:embed="rId2"/>
          <a:srcRect/>
          <a:stretch>
            <a:fillRect/>
          </a:stretch>
        </p:blipFill>
        <p:spPr bwMode="auto">
          <a:xfrm>
            <a:off x="642910" y="5000636"/>
            <a:ext cx="7858180" cy="1571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6"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3000"/>
                                        <p:tgtEl>
                                          <p:spTgt spid="3"/>
                                        </p:tgtEl>
                                      </p:cBhvr>
                                    </p:animEffect>
                                  </p:childTnLst>
                                </p:cTn>
                              </p:par>
                            </p:childTnLst>
                          </p:cTn>
                        </p:par>
                        <p:par>
                          <p:cTn id="13" fill="hold">
                            <p:stCondLst>
                              <p:cond delay="6000"/>
                            </p:stCondLst>
                            <p:childTnLst>
                              <p:par>
                                <p:cTn id="14" presetID="23" presetClass="entr" presetSubtype="16"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p:cTn id="16" dur="5000" fill="hold"/>
                                        <p:tgtEl>
                                          <p:spTgt spid="5122"/>
                                        </p:tgtEl>
                                        <p:attrNameLst>
                                          <p:attrName>ppt_w</p:attrName>
                                        </p:attrNameLst>
                                      </p:cBhvr>
                                      <p:tavLst>
                                        <p:tav tm="0">
                                          <p:val>
                                            <p:fltVal val="0"/>
                                          </p:val>
                                        </p:tav>
                                        <p:tav tm="100000">
                                          <p:val>
                                            <p:strVal val="#ppt_w"/>
                                          </p:val>
                                        </p:tav>
                                      </p:tavLst>
                                    </p:anim>
                                    <p:anim calcmode="lin" valueType="num">
                                      <p:cBhvr>
                                        <p:cTn id="17" dur="50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5" y="714357"/>
            <a:ext cx="5286411" cy="830997"/>
          </a:xfrm>
          <a:prstGeom prst="rect">
            <a:avLst/>
          </a:prstGeom>
          <a:noFill/>
        </p:spPr>
        <p:txBody>
          <a:bodyPr wrap="square" rtlCol="0">
            <a:spAutoFit/>
          </a:bodyPr>
          <a:lstStyle/>
          <a:p>
            <a:r>
              <a:rPr lang="ru-RU" sz="2400" i="1" dirty="0" smtClean="0">
                <a:solidFill>
                  <a:srgbClr val="0033CC"/>
                </a:solidFill>
                <a:latin typeface="Arial Black" pitchFamily="34" charset="0"/>
              </a:rPr>
              <a:t>     ПЕРЕСКАЗ РАССКАЗА </a:t>
            </a:r>
          </a:p>
          <a:p>
            <a:endParaRPr lang="ru-RU" sz="2400" i="1" dirty="0" smtClean="0">
              <a:solidFill>
                <a:srgbClr val="0033CC"/>
              </a:solidFill>
              <a:latin typeface="Arial Black" pitchFamily="34" charset="0"/>
            </a:endParaRPr>
          </a:p>
        </p:txBody>
      </p:sp>
      <p:sp>
        <p:nvSpPr>
          <p:cNvPr id="3" name="Прямоугольник 2"/>
          <p:cNvSpPr/>
          <p:nvPr/>
        </p:nvSpPr>
        <p:spPr>
          <a:xfrm>
            <a:off x="2016813" y="1000108"/>
            <a:ext cx="511037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solidFill>
                    <a:sysClr val="windowText" lastClr="000000"/>
                  </a:solidFill>
                </a:ln>
                <a:solidFill>
                  <a:srgbClr val="0033CC"/>
                </a:solidFill>
                <a:effectLst>
                  <a:outerShdw blurRad="50800" dist="39000" dir="5460000" algn="tl">
                    <a:srgbClr val="000000">
                      <a:alpha val="38000"/>
                    </a:srgbClr>
                  </a:outerShdw>
                </a:effectLst>
              </a:rPr>
              <a:t>«НА РЫБАЛКЕ»</a:t>
            </a:r>
            <a:endParaRPr lang="ru-RU" sz="44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sp>
        <p:nvSpPr>
          <p:cNvPr id="4" name="TextBox 3"/>
          <p:cNvSpPr txBox="1"/>
          <p:nvPr/>
        </p:nvSpPr>
        <p:spPr>
          <a:xfrm>
            <a:off x="642910" y="1643050"/>
            <a:ext cx="7929618" cy="3847207"/>
          </a:xfrm>
          <a:prstGeom prst="rect">
            <a:avLst/>
          </a:prstGeom>
          <a:noFill/>
        </p:spPr>
        <p:txBody>
          <a:bodyPr wrap="square" rtlCol="0">
            <a:spAutoFit/>
          </a:bodyPr>
          <a:lstStyle/>
          <a:p>
            <a:r>
              <a:rPr lang="ru-RU" sz="2400" i="1" u="sng" dirty="0" smtClean="0">
                <a:solidFill>
                  <a:srgbClr val="0033CC"/>
                </a:solidFill>
                <a:latin typeface="Arial Black" pitchFamily="34" charset="0"/>
              </a:rPr>
              <a:t>ЦЕЛЬ.</a:t>
            </a:r>
          </a:p>
          <a:p>
            <a:pPr>
              <a:buClr>
                <a:srgbClr val="0033CC"/>
              </a:buClr>
              <a:buFont typeface="Wingdings" pitchFamily="2" charset="2"/>
              <a:buChar char="v"/>
            </a:pPr>
            <a:r>
              <a:rPr lang="ru-RU" sz="2000" b="1" dirty="0" smtClean="0">
                <a:solidFill>
                  <a:srgbClr val="002060"/>
                </a:solidFill>
                <a:latin typeface="Arial" pitchFamily="34" charset="0"/>
                <a:cs typeface="Arial" pitchFamily="34" charset="0"/>
              </a:rPr>
              <a:t> </a:t>
            </a:r>
            <a:r>
              <a:rPr lang="ru-RU" sz="2000" b="1" i="1" dirty="0" smtClean="0">
                <a:latin typeface="Arial" pitchFamily="34" charset="0"/>
                <a:cs typeface="Arial" pitchFamily="34" charset="0"/>
              </a:rPr>
              <a:t>ПЕРЕСКАЗЫВАТЬ КОРОТКИЙ РАССКАЗ БЛИЗКО К ТЕКСТУ С ОПОРОЙ НА СЮЖЕТНУЮ КАРТИНКУ.</a:t>
            </a:r>
          </a:p>
          <a:p>
            <a:pPr>
              <a:buClr>
                <a:srgbClr val="0033CC"/>
              </a:buClr>
              <a:buFont typeface="Wingdings" pitchFamily="2" charset="2"/>
              <a:buChar char="v"/>
            </a:pPr>
            <a:r>
              <a:rPr lang="ru-RU" sz="2000" b="1" i="1" dirty="0" smtClean="0">
                <a:latin typeface="Arial" pitchFamily="34" charset="0"/>
                <a:cs typeface="Arial" pitchFamily="34" charset="0"/>
              </a:rPr>
              <a:t> ФОРМИРОВАНИЕ РАСПРОСТРАНЕННОГО ПРЕДЛОЖЕНИЯ  ПРИ ПЕРЕСКАЗЕ ТЕКСТА.</a:t>
            </a:r>
          </a:p>
          <a:p>
            <a:pPr>
              <a:buClr>
                <a:srgbClr val="0033CC"/>
              </a:buClr>
              <a:buFont typeface="Wingdings" pitchFamily="2" charset="2"/>
              <a:buChar char="v"/>
            </a:pPr>
            <a:r>
              <a:rPr lang="ru-RU" sz="2000" b="1" i="1" dirty="0" smtClean="0">
                <a:latin typeface="Arial" pitchFamily="34" charset="0"/>
                <a:cs typeface="Arial" pitchFamily="34" charset="0"/>
              </a:rPr>
              <a:t> АКТУАЛИЗАЦИЯ СЛОВАРЯ ПО ТЕМЕ «ОБИТАТЕЛИ ВОДОЕМА».</a:t>
            </a:r>
          </a:p>
          <a:p>
            <a:pPr>
              <a:buClr>
                <a:srgbClr val="0033CC"/>
              </a:buClr>
              <a:buFont typeface="Wingdings" pitchFamily="2" charset="2"/>
              <a:buChar char="v"/>
            </a:pPr>
            <a:r>
              <a:rPr lang="ru-RU" sz="2000" b="1" i="1" dirty="0" smtClean="0">
                <a:latin typeface="Arial" pitchFamily="34" charset="0"/>
                <a:cs typeface="Arial" pitchFamily="34" charset="0"/>
              </a:rPr>
              <a:t> САМОКОНТРОЛЬ ЗА ЗВУКОПРОИЗНОШЕНИЕМ.</a:t>
            </a:r>
          </a:p>
          <a:p>
            <a:pPr>
              <a:buClr>
                <a:srgbClr val="0033CC"/>
              </a:buClr>
              <a:buFont typeface="Wingdings" pitchFamily="2" charset="2"/>
              <a:buChar char="v"/>
            </a:pPr>
            <a:r>
              <a:rPr lang="ru-RU" sz="2000" b="1" i="1" dirty="0" smtClean="0">
                <a:latin typeface="Arial" pitchFamily="34" charset="0"/>
                <a:cs typeface="Arial" pitchFamily="34" charset="0"/>
              </a:rPr>
              <a:t> РАЗВИТИЕ ЗРИТЕЛЬНОГО И СЛУХОВОГО ВОСПРИЯТИЯ, ВНИМАНИЯ, ПАМЯТИ И  НАГЛЯДНО-ЛОГИЧЕСКОГО МЫШЛЕНИЯ.</a:t>
            </a:r>
          </a:p>
          <a:p>
            <a:endParaRPr lang="ru-RU"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1+#ppt_w/2"/>
                                          </p:val>
                                        </p:tav>
                                        <p:tav tm="100000">
                                          <p:val>
                                            <p:strVal val="#ppt_x"/>
                                          </p:val>
                                        </p:tav>
                                      </p:tavLst>
                                    </p:anim>
                                    <p:anim calcmode="lin" valueType="num">
                                      <p:cBhvr additive="base">
                                        <p:cTn id="12" dur="3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85794"/>
            <a:ext cx="8358246" cy="4924425"/>
          </a:xfrm>
          <a:prstGeom prst="rect">
            <a:avLst/>
          </a:prstGeom>
          <a:noFill/>
        </p:spPr>
        <p:txBody>
          <a:bodyPr wrap="square" rtlCol="0">
            <a:spAutoFit/>
          </a:bodyPr>
          <a:lstStyle/>
          <a:p>
            <a:r>
              <a:rPr lang="ru-RU" sz="2000" b="1" i="1" dirty="0" smtClean="0">
                <a:solidFill>
                  <a:srgbClr val="0033CC"/>
                </a:solidFill>
                <a:latin typeface="Arial" pitchFamily="34" charset="0"/>
                <a:cs typeface="Arial" pitchFamily="34" charset="0"/>
              </a:rPr>
              <a:t>                              </a:t>
            </a:r>
            <a:r>
              <a:rPr lang="ru-RU" sz="2000" b="1" i="1" u="sng" dirty="0" smtClean="0">
                <a:solidFill>
                  <a:srgbClr val="0033CC"/>
                </a:solidFill>
                <a:latin typeface="Arial" pitchFamily="34" charset="0"/>
                <a:cs typeface="Arial" pitchFamily="34" charset="0"/>
              </a:rPr>
              <a:t> НА РЫБАЛКЕ.</a:t>
            </a:r>
          </a:p>
          <a:p>
            <a:endParaRPr lang="ru-RU" sz="2000" b="1" i="1" u="sng" dirty="0" smtClean="0">
              <a:solidFill>
                <a:srgbClr val="0033CC"/>
              </a:solidFill>
              <a:latin typeface="Arial" pitchFamily="34" charset="0"/>
              <a:cs typeface="Arial" pitchFamily="34" charset="0"/>
            </a:endParaRPr>
          </a:p>
          <a:p>
            <a:r>
              <a:rPr lang="ru-RU" sz="2000" dirty="0" smtClean="0">
                <a:solidFill>
                  <a:srgbClr val="002060"/>
                </a:solidFill>
                <a:latin typeface="Arial" pitchFamily="34" charset="0"/>
                <a:cs typeface="Arial" pitchFamily="34" charset="0"/>
              </a:rPr>
              <a:t>      </a:t>
            </a:r>
            <a:r>
              <a:rPr lang="ru-RU" b="1" dirty="0" smtClean="0">
                <a:latin typeface="Arial" pitchFamily="34" charset="0"/>
                <a:cs typeface="Arial" pitchFamily="34" charset="0"/>
              </a:rPr>
              <a:t>РАНО УТРОМ ТОЛЯ И ДИМА ОТПРАВИЛИСЬ К  РЕКЕ НА РЫБАЛКУ.  РЕБЯТА ВЗЯЛИ УДОЧКИ И ВЕДРО, ЧТОБЫ СКЛАДЫВАТЬ В НЕГО ПОЙМАННУЮ РЫБУ.</a:t>
            </a:r>
          </a:p>
          <a:p>
            <a:r>
              <a:rPr lang="ru-RU" b="1" dirty="0" smtClean="0">
                <a:latin typeface="Arial" pitchFamily="34" charset="0"/>
                <a:cs typeface="Arial" pitchFamily="34" charset="0"/>
              </a:rPr>
              <a:t>     УСЕЛИСЬ РЕБЯТА НА МОСТИКЕ, ЗАКИНУЛИ УДОЧКИ В РЕКУ. ЧТОБЫ РЫБКУ ПОЙМАТЬ, НАДО БЫТЬ ТЕРПЕЛИВЫМ И ВЕСТИ СЕБЯ ТИХО.</a:t>
            </a:r>
          </a:p>
          <a:p>
            <a:r>
              <a:rPr lang="ru-RU" b="1" dirty="0" smtClean="0">
                <a:latin typeface="Arial" pitchFamily="34" charset="0"/>
                <a:cs typeface="Arial" pitchFamily="34" charset="0"/>
              </a:rPr>
              <a:t>     ДОЛГО СИДЕЛИ РЕБЯТА. ВДРУГ ПОПЛАВОК У ТОЛИ НЫРНУЛ! ДЕРНУЛ ТОЛЯ УДОЧКУ, И  МАЛЬЧИКИ УВИДЕЛИ РЫБКУ. – АГА, ПОПАЛАСЬ! – ОБРАДОВАЛСЯ ТОЛЯ. – ВОТ Я КАКУЮ РЫБУ ПОЙМАЛ!  А ТЫ, ДИМА, ВСЕ СИДИШЬ!  – СТАЛ ОН ХВАСТАТЬСЯ.</a:t>
            </a:r>
          </a:p>
          <a:p>
            <a:r>
              <a:rPr lang="ru-RU" b="1" dirty="0" smtClean="0">
                <a:latin typeface="Arial" pitchFamily="34" charset="0"/>
                <a:cs typeface="Arial" pitchFamily="34" charset="0"/>
              </a:rPr>
              <a:t>     ТУТ И ДИМЕ ПОВЕЗЛО: ЕГО УДОЧКА  ИЗОГНУЛАСЬ, ПОПЛАВОК НЫРНУЛ. СТАЛ ДИМА ТЯНУТЬ УДОЧКУ, И ИЗ ВОДЫ ПОКАЗАЛАСЬ ГОЛОВА БОЛЬШУЩЕЙ ЩУКИ.</a:t>
            </a:r>
          </a:p>
          <a:p>
            <a:r>
              <a:rPr lang="ru-RU" b="1" dirty="0" smtClean="0">
                <a:latin typeface="Arial" pitchFamily="34" charset="0"/>
                <a:cs typeface="Arial" pitchFamily="34" charset="0"/>
              </a:rPr>
              <a:t>     СТЫДНО СТАЛО ТОЛЕ ЗА СВОЕ ХВАСТОВСТВО.</a:t>
            </a:r>
          </a:p>
          <a:p>
            <a:endParaRPr lang="ru-RU" sz="2000" b="1" i="1" u="sng"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9" y="1071546"/>
            <a:ext cx="8215370" cy="5324535"/>
          </a:xfrm>
          <a:prstGeom prst="rect">
            <a:avLst/>
          </a:prstGeom>
          <a:noFill/>
        </p:spPr>
        <p:txBody>
          <a:bodyPr wrap="square" rtlCol="0">
            <a:spAutoFit/>
          </a:bodyPr>
          <a:lstStyle/>
          <a:p>
            <a:r>
              <a:rPr lang="ru-RU" sz="2800" b="1" i="1" u="sng" dirty="0" smtClean="0">
                <a:solidFill>
                  <a:srgbClr val="0033CC"/>
                </a:solidFill>
              </a:rPr>
              <a:t>ВОПРОСЫ:</a:t>
            </a:r>
          </a:p>
          <a:p>
            <a:endParaRPr lang="ru-RU" sz="2400" b="1" i="1" u="sng" dirty="0" smtClean="0">
              <a:solidFill>
                <a:srgbClr val="0033CC"/>
              </a:solidFill>
            </a:endParaRPr>
          </a:p>
          <a:p>
            <a:pPr>
              <a:buClr>
                <a:srgbClr val="0033CC"/>
              </a:buClr>
              <a:buFont typeface="Wingdings" pitchFamily="2" charset="2"/>
              <a:buChar char="v"/>
            </a:pPr>
            <a:r>
              <a:rPr lang="ru-RU" sz="2400" b="1" dirty="0" smtClean="0">
                <a:solidFill>
                  <a:srgbClr val="002060"/>
                </a:solidFill>
              </a:rPr>
              <a:t> КОГДА И КУДА ОТПРАВИЛИСЬ ДИМА И ТОЛЯ?</a:t>
            </a:r>
          </a:p>
          <a:p>
            <a:pPr>
              <a:buClr>
                <a:srgbClr val="0033CC"/>
              </a:buClr>
              <a:buFont typeface="Wingdings" pitchFamily="2" charset="2"/>
              <a:buChar char="v"/>
            </a:pPr>
            <a:r>
              <a:rPr lang="ru-RU" sz="2400" b="1" dirty="0" smtClean="0">
                <a:solidFill>
                  <a:srgbClr val="002060"/>
                </a:solidFill>
              </a:rPr>
              <a:t> ЧТО ОНИ ВЗЯЛИ С СОБОЙ ДЛЯ РЫБАЛКИ?</a:t>
            </a:r>
          </a:p>
          <a:p>
            <a:pPr>
              <a:buClr>
                <a:srgbClr val="0033CC"/>
              </a:buClr>
              <a:buFont typeface="Wingdings" pitchFamily="2" charset="2"/>
              <a:buChar char="v"/>
            </a:pPr>
            <a:r>
              <a:rPr lang="ru-RU" sz="2400" b="1" dirty="0" smtClean="0">
                <a:solidFill>
                  <a:srgbClr val="002060"/>
                </a:solidFill>
              </a:rPr>
              <a:t> КАК НАДО ВЕСТИ СЕБЯ, ЕСЛИ ХОЧЕШЬ ПОЙМАТЬ РЫБКУ?</a:t>
            </a:r>
          </a:p>
          <a:p>
            <a:pPr>
              <a:buClr>
                <a:srgbClr val="0033CC"/>
              </a:buClr>
              <a:buFont typeface="Wingdings" pitchFamily="2" charset="2"/>
              <a:buChar char="v"/>
            </a:pPr>
            <a:r>
              <a:rPr lang="ru-RU" sz="2400" b="1" dirty="0" smtClean="0">
                <a:solidFill>
                  <a:srgbClr val="002060"/>
                </a:solidFill>
              </a:rPr>
              <a:t> КТО ПЕРВЫЙ ИЗ РЕБЯТ ПОЙМАЛ РЫБУ, И КАКАЯ ОНА БЫЛА?</a:t>
            </a:r>
          </a:p>
          <a:p>
            <a:pPr>
              <a:buClr>
                <a:srgbClr val="0033CC"/>
              </a:buClr>
              <a:buFont typeface="Wingdings" pitchFamily="2" charset="2"/>
              <a:buChar char="v"/>
            </a:pPr>
            <a:r>
              <a:rPr lang="ru-RU" sz="2400" b="1" dirty="0" smtClean="0">
                <a:solidFill>
                  <a:srgbClr val="002060"/>
                </a:solidFill>
              </a:rPr>
              <a:t> КАК ВЕЛ СЕБЯ ТОЛЯ, КОГДА ПОЙМАЛ РЫБКУ?</a:t>
            </a:r>
          </a:p>
          <a:p>
            <a:pPr>
              <a:buClr>
                <a:srgbClr val="0033CC"/>
              </a:buClr>
              <a:buFont typeface="Wingdings" pitchFamily="2" charset="2"/>
              <a:buChar char="v"/>
            </a:pPr>
            <a:r>
              <a:rPr lang="ru-RU" sz="2400" b="1" dirty="0" smtClean="0">
                <a:solidFill>
                  <a:srgbClr val="002060"/>
                </a:solidFill>
              </a:rPr>
              <a:t> ЧТО СЛУЧИЛОСЬ ПОТОМ?</a:t>
            </a:r>
          </a:p>
          <a:p>
            <a:pPr>
              <a:buClr>
                <a:srgbClr val="0033CC"/>
              </a:buClr>
              <a:buFont typeface="Wingdings" pitchFamily="2" charset="2"/>
              <a:buChar char="v"/>
            </a:pPr>
            <a:r>
              <a:rPr lang="ru-RU" sz="2400" b="1" dirty="0" smtClean="0">
                <a:solidFill>
                  <a:srgbClr val="002060"/>
                </a:solidFill>
              </a:rPr>
              <a:t> ПОЧЕМУ ТОЛЕ СТАЛО СТЫДНО?</a:t>
            </a:r>
          </a:p>
          <a:p>
            <a:endParaRPr lang="ru-RU" sz="2400" b="1" dirty="0" smtClean="0">
              <a:solidFill>
                <a:srgbClr val="002060"/>
              </a:solidFill>
            </a:endParaRPr>
          </a:p>
          <a:p>
            <a:endParaRPr lang="ru-RU" sz="2400" b="1" dirty="0" smtClean="0">
              <a:solidFill>
                <a:srgbClr val="002060"/>
              </a:solidFill>
            </a:endParaRPr>
          </a:p>
          <a:p>
            <a:endParaRPr lang="ru-RU"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1\Рабочий стол\КАРТИНКИ ДЛЯ ПРЕЗЕНТАЦИЙНовая папка (3)\IMG_1133.jpg"/>
          <p:cNvPicPr>
            <a:picLocks noChangeAspect="1" noChangeArrowheads="1"/>
          </p:cNvPicPr>
          <p:nvPr/>
        </p:nvPicPr>
        <p:blipFill>
          <a:blip r:embed="rId2" cstate="print">
            <a:lum contrast="40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1785926"/>
            <a:ext cx="507209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7200" b="1" dirty="0" smtClean="0">
                <a:ln w="11430">
                  <a:solidFill>
                    <a:sysClr val="windowText" lastClr="000000"/>
                  </a:solidFill>
                </a:ln>
                <a:solidFill>
                  <a:srgbClr val="0033CC"/>
                </a:solidFill>
                <a:effectLst>
                  <a:outerShdw blurRad="50800" dist="39000" dir="5460000" algn="tl">
                    <a:srgbClr val="000000">
                      <a:alpha val="38000"/>
                    </a:srgbClr>
                  </a:outerShdw>
                </a:effectLst>
              </a:rPr>
              <a:t>КОНЕЦ</a:t>
            </a:r>
            <a:endParaRPr lang="ru-RU" sz="7200" b="1" cap="none" spc="0" dirty="0">
              <a:ln w="11430">
                <a:solidFill>
                  <a:sysClr val="windowText" lastClr="000000"/>
                </a:solidFill>
              </a:ln>
              <a:solidFill>
                <a:srgbClr val="0033CC"/>
              </a:solidFill>
              <a:effectLst>
                <a:outerShdw blurRad="50800" dist="39000" dir="5460000" algn="tl">
                  <a:srgbClr val="000000">
                    <a:alpha val="38000"/>
                  </a:srgbClr>
                </a:outerShdw>
              </a:effectLst>
            </a:endParaRPr>
          </a:p>
        </p:txBody>
      </p:sp>
      <p:pic>
        <p:nvPicPr>
          <p:cNvPr id="1026" name="Picture 2" descr="анимашка, анимация, медведь танцует"/>
          <p:cNvPicPr>
            <a:picLocks noChangeAspect="1" noChangeArrowheads="1"/>
          </p:cNvPicPr>
          <p:nvPr/>
        </p:nvPicPr>
        <p:blipFill>
          <a:blip r:embed="rId2"/>
          <a:srcRect/>
          <a:stretch>
            <a:fillRect/>
          </a:stretch>
        </p:blipFill>
        <p:spPr bwMode="auto">
          <a:xfrm>
            <a:off x="1000100" y="1428736"/>
            <a:ext cx="3714744" cy="47149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0"/>
                                        <p:tgtEl>
                                          <p:spTgt spid="1026"/>
                                        </p:tgtEl>
                                      </p:cBhvr>
                                    </p:animEffect>
                                  </p:childTnLst>
                                </p:cTn>
                              </p:par>
                            </p:childTnLst>
                          </p:cTn>
                        </p:par>
                        <p:par>
                          <p:cTn id="8" fill="hold">
                            <p:stCondLst>
                              <p:cond delay="5000"/>
                            </p:stCondLst>
                            <p:childTnLst>
                              <p:par>
                                <p:cTn id="9" presetID="7"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1+#ppt_w/2"/>
                                          </p:val>
                                        </p:tav>
                                        <p:tav tm="100000">
                                          <p:val>
                                            <p:strVal val="#ppt_x"/>
                                          </p:val>
                                        </p:tav>
                                      </p:tavLst>
                                    </p:anim>
                                    <p:anim calcmode="lin" valueType="num">
                                      <p:cBhvr additive="base">
                                        <p:cTn id="12"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Рабочий стол\КАРТИНКИ ДЛЯ ПРЕЗЕНТАЦИЙНовая папка (3)\IMG_1124.jpg"/>
          <p:cNvPicPr>
            <a:picLocks noChangeAspect="1" noChangeArrowheads="1"/>
          </p:cNvPicPr>
          <p:nvPr/>
        </p:nvPicPr>
        <p:blipFill>
          <a:blip r:embed="rId2" cstate="print">
            <a:lum contrast="40000"/>
          </a:blip>
          <a:srcRect/>
          <a:stretch>
            <a:fillRect/>
          </a:stretch>
        </p:blipFill>
        <p:spPr bwMode="auto">
          <a:xfrm>
            <a:off x="0" y="0"/>
            <a:ext cx="9144000" cy="5857892"/>
          </a:xfrm>
          <a:prstGeom prst="rect">
            <a:avLst/>
          </a:prstGeom>
          <a:noFill/>
        </p:spPr>
      </p:pic>
      <p:sp>
        <p:nvSpPr>
          <p:cNvPr id="4" name="TextBox 3"/>
          <p:cNvSpPr txBox="1"/>
          <p:nvPr/>
        </p:nvSpPr>
        <p:spPr>
          <a:xfrm>
            <a:off x="1285852" y="6000768"/>
            <a:ext cx="6215106" cy="461665"/>
          </a:xfrm>
          <a:prstGeom prst="rect">
            <a:avLst/>
          </a:prstGeom>
          <a:noFill/>
        </p:spPr>
        <p:txBody>
          <a:bodyPr wrap="square" rtlCol="0">
            <a:spAutoFit/>
          </a:bodyPr>
          <a:lstStyle/>
          <a:p>
            <a:r>
              <a:rPr lang="ru-RU" sz="2400" b="1" dirty="0" smtClean="0">
                <a:solidFill>
                  <a:srgbClr val="0033CC"/>
                </a:solidFill>
              </a:rPr>
              <a:t>      КТО ЖИВЕТ В РЕКЕ И НА БЕРЕГУ?</a:t>
            </a:r>
            <a:endParaRPr lang="ru-RU" sz="24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par>
                          <p:cTn id="8" fill="hold">
                            <p:stCondLst>
                              <p:cond delay="3000"/>
                            </p:stCondLst>
                            <p:childTnLst>
                              <p:par>
                                <p:cTn id="9" presetID="7"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1+#ppt_w/2"/>
                                          </p:val>
                                        </p:tav>
                                        <p:tav tm="100000">
                                          <p:val>
                                            <p:strVal val="#ppt_x"/>
                                          </p:val>
                                        </p:tav>
                                      </p:tavLst>
                                    </p:anim>
                                    <p:anim calcmode="lin" valueType="num">
                                      <p:cBhvr additive="base">
                                        <p:cTn id="12"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1\Рабочий стол\Новая папка\Новая папка (2)\som.ht26[1].jpg"/>
          <p:cNvPicPr>
            <a:picLocks noChangeAspect="1" noChangeArrowheads="1"/>
          </p:cNvPicPr>
          <p:nvPr/>
        </p:nvPicPr>
        <p:blipFill>
          <a:blip r:embed="rId2">
            <a:lum bright="10000"/>
          </a:blip>
          <a:srcRect/>
          <a:stretch>
            <a:fillRect/>
          </a:stretch>
        </p:blipFill>
        <p:spPr bwMode="auto">
          <a:xfrm>
            <a:off x="785786" y="928670"/>
            <a:ext cx="7715303" cy="4100530"/>
          </a:xfrm>
          <a:prstGeom prst="rect">
            <a:avLst/>
          </a:prstGeom>
          <a:noFill/>
        </p:spPr>
      </p:pic>
      <p:sp>
        <p:nvSpPr>
          <p:cNvPr id="3" name="TextBox 2"/>
          <p:cNvSpPr txBox="1"/>
          <p:nvPr/>
        </p:nvSpPr>
        <p:spPr>
          <a:xfrm>
            <a:off x="714348" y="4643446"/>
            <a:ext cx="7929618" cy="1446550"/>
          </a:xfrm>
          <a:prstGeom prst="rect">
            <a:avLst/>
          </a:prstGeom>
          <a:noFill/>
        </p:spPr>
        <p:txBody>
          <a:bodyPr wrap="square" rtlCol="0">
            <a:spAutoFit/>
          </a:bodyPr>
          <a:lstStyle/>
          <a:p>
            <a:r>
              <a:rPr lang="ru-RU" sz="2800" i="1" u="sng" dirty="0" smtClean="0">
                <a:solidFill>
                  <a:srgbClr val="0033CC"/>
                </a:solidFill>
                <a:latin typeface="Arial Black" pitchFamily="34" charset="0"/>
              </a:rPr>
              <a:t>СОМ. </a:t>
            </a:r>
            <a:r>
              <a:rPr lang="ru-RU" sz="2800" dirty="0" smtClean="0">
                <a:solidFill>
                  <a:srgbClr val="0033CC"/>
                </a:solidFill>
                <a:latin typeface="Arial Black" pitchFamily="34" charset="0"/>
              </a:rPr>
              <a:t>    </a:t>
            </a:r>
            <a:r>
              <a:rPr lang="ru-RU" sz="2000" b="1" dirty="0" smtClean="0">
                <a:latin typeface="Arial" pitchFamily="34" charset="0"/>
                <a:cs typeface="Arial" pitchFamily="34" charset="0"/>
              </a:rPr>
              <a:t>СОМ – РЫБА. У НЕГО ЕСТЬ ХВОСТ, ПЛАВНИКИ, С ПОМОЩЬЮ КОТОРЫХ ОН ПЛАВАЕТ, МЕНЯЕТ НАПРАВЛЕНИЕ. УСЫ  НУЖНЫ ДЛЯ ТОГО, ЧТОБЫ  ЧУВСТВОВАТЬ, ГДЕ ДОБЫЧА.</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3000" fill="hold"/>
                                        <p:tgtEl>
                                          <p:spTgt spid="9218"/>
                                        </p:tgtEl>
                                        <p:attrNameLst>
                                          <p:attrName>ppt_w</p:attrName>
                                        </p:attrNameLst>
                                      </p:cBhvr>
                                      <p:tavLst>
                                        <p:tav tm="0">
                                          <p:val>
                                            <p:fltVal val="0"/>
                                          </p:val>
                                        </p:tav>
                                        <p:tav tm="100000">
                                          <p:val>
                                            <p:strVal val="#ppt_w"/>
                                          </p:val>
                                        </p:tav>
                                      </p:tavLst>
                                    </p:anim>
                                    <p:anim calcmode="lin" valueType="num">
                                      <p:cBhvr>
                                        <p:cTn id="8" dur="3000" fill="hold"/>
                                        <p:tgtEl>
                                          <p:spTgt spid="9218"/>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3819249_1249898213_16523"/>
          <p:cNvPicPr>
            <a:picLocks noChangeAspect="1" noChangeArrowheads="1"/>
          </p:cNvPicPr>
          <p:nvPr/>
        </p:nvPicPr>
        <p:blipFill>
          <a:blip r:embed="rId2">
            <a:lum bright="20000" contrast="20000"/>
          </a:blip>
          <a:srcRect/>
          <a:stretch>
            <a:fillRect/>
          </a:stretch>
        </p:blipFill>
        <p:spPr bwMode="auto">
          <a:xfrm>
            <a:off x="1285852" y="1928802"/>
            <a:ext cx="6500858" cy="4370609"/>
          </a:xfrm>
          <a:prstGeom prst="rect">
            <a:avLst/>
          </a:prstGeom>
          <a:noFill/>
          <a:ln w="76200">
            <a:solidFill>
              <a:schemeClr val="accent2">
                <a:lumMod val="60000"/>
                <a:lumOff val="40000"/>
              </a:schemeClr>
            </a:solidFill>
            <a:miter lim="800000"/>
            <a:headEnd/>
            <a:tailEnd/>
          </a:ln>
        </p:spPr>
      </p:pic>
      <p:sp>
        <p:nvSpPr>
          <p:cNvPr id="4" name="Прямоугольник 3"/>
          <p:cNvSpPr/>
          <p:nvPr/>
        </p:nvSpPr>
        <p:spPr>
          <a:xfrm>
            <a:off x="571472" y="714356"/>
            <a:ext cx="8001056" cy="1015663"/>
          </a:xfrm>
          <a:prstGeom prst="rect">
            <a:avLst/>
          </a:prstGeom>
        </p:spPr>
        <p:txBody>
          <a:bodyPr wrap="square">
            <a:spAutoFit/>
          </a:bodyPr>
          <a:lstStyle/>
          <a:p>
            <a:r>
              <a:rPr lang="ru-RU" sz="2000" b="1" dirty="0" smtClean="0">
                <a:latin typeface="Arial" pitchFamily="34" charset="0"/>
                <a:cs typeface="Arial" pitchFamily="34" charset="0"/>
              </a:rPr>
              <a:t>ОБИТАЕТ СОМ В ГЛУБИНЕ РЕКИ. ПИТАЕТСЯ  МЕЛКИМИ РЫБЕШКАМИ , ЛЯГУШКАМИ, ПОЭТОМУ ЕГО НАЗЫВАЮТ ХИЩНИКОМ.</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3000"/>
                                        <p:tgtEl>
                                          <p:spTgt spid="205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Рабочий стол\Новая папка\Новая папка (2)\1264031239-cau-ca-1[1].jpg"/>
          <p:cNvPicPr>
            <a:picLocks noChangeAspect="1" noChangeArrowheads="1"/>
          </p:cNvPicPr>
          <p:nvPr/>
        </p:nvPicPr>
        <p:blipFill>
          <a:blip r:embed="rId2">
            <a:lum bright="10000"/>
          </a:blip>
          <a:srcRect/>
          <a:stretch>
            <a:fillRect/>
          </a:stretch>
        </p:blipFill>
        <p:spPr bwMode="auto">
          <a:xfrm>
            <a:off x="857224" y="1785926"/>
            <a:ext cx="7500990" cy="4643470"/>
          </a:xfrm>
          <a:prstGeom prst="rect">
            <a:avLst/>
          </a:prstGeom>
          <a:noFill/>
          <a:ln w="76200">
            <a:solidFill>
              <a:srgbClr val="00B0F0"/>
            </a:solidFill>
          </a:ln>
        </p:spPr>
      </p:pic>
      <p:sp>
        <p:nvSpPr>
          <p:cNvPr id="4" name="TextBox 3"/>
          <p:cNvSpPr txBox="1"/>
          <p:nvPr/>
        </p:nvSpPr>
        <p:spPr>
          <a:xfrm>
            <a:off x="1000100" y="714356"/>
            <a:ext cx="7134004" cy="707886"/>
          </a:xfrm>
          <a:prstGeom prst="rect">
            <a:avLst/>
          </a:prstGeom>
          <a:noFill/>
        </p:spPr>
        <p:txBody>
          <a:bodyPr wrap="square" rtlCol="0">
            <a:spAutoFit/>
          </a:bodyPr>
          <a:lstStyle/>
          <a:p>
            <a:r>
              <a:rPr lang="ru-RU" sz="2000" b="1" dirty="0" smtClean="0">
                <a:latin typeface="Arial" pitchFamily="34" charset="0"/>
                <a:cs typeface="Arial" pitchFamily="34" charset="0"/>
              </a:rPr>
              <a:t>СОМЫ ЖИВУТ ОЧЕНЬ ДОЛГО И ВЫРАСТАЮТ ДО ОЧЕНЬ БОЛЬШИХ РАЗМЕРОВ.</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785794"/>
            <a:ext cx="7215238" cy="5509200"/>
          </a:xfrm>
          <a:prstGeom prst="rect">
            <a:avLst/>
          </a:prstGeom>
          <a:noFill/>
        </p:spPr>
        <p:txBody>
          <a:bodyPr wrap="square" rtlCol="0">
            <a:spAutoFit/>
          </a:bodyPr>
          <a:lstStyle/>
          <a:p>
            <a:r>
              <a:rPr lang="ru-RU" sz="2400" dirty="0" smtClean="0">
                <a:solidFill>
                  <a:srgbClr val="0033CC"/>
                </a:solidFill>
                <a:latin typeface="Arial Black" pitchFamily="34" charset="0"/>
              </a:rPr>
              <a:t>УСАТОЕ ЧУДОВИЩЕ.        </a:t>
            </a:r>
            <a:r>
              <a:rPr lang="ru-RU" sz="2400" i="1" dirty="0" smtClean="0"/>
              <a:t>Г.Абрамов</a:t>
            </a:r>
          </a:p>
          <a:p>
            <a:r>
              <a:rPr lang="ru-RU" sz="2400" i="1" dirty="0" smtClean="0"/>
              <a:t>(для заучивания наизусть)</a:t>
            </a:r>
          </a:p>
          <a:p>
            <a:r>
              <a:rPr lang="ru-RU" sz="2800" b="1" dirty="0" smtClean="0"/>
              <a:t>Ему мы дали прозвище:</a:t>
            </a:r>
          </a:p>
          <a:p>
            <a:r>
              <a:rPr lang="ru-RU" sz="2800" b="1" dirty="0" smtClean="0"/>
              <a:t>«Усатое чудовище»!</a:t>
            </a:r>
          </a:p>
          <a:p>
            <a:r>
              <a:rPr lang="ru-RU" sz="2800" b="1" dirty="0" smtClean="0"/>
              <a:t>Живет он в самом омуте – </a:t>
            </a:r>
          </a:p>
          <a:p>
            <a:r>
              <a:rPr lang="ru-RU" sz="2800" b="1" dirty="0" smtClean="0"/>
              <a:t>Хозяин глубины.</a:t>
            </a:r>
          </a:p>
          <a:p>
            <a:r>
              <a:rPr lang="ru-RU" sz="2800" b="1" dirty="0" smtClean="0"/>
              <a:t>Огромный рот у рыбины, </a:t>
            </a:r>
          </a:p>
          <a:p>
            <a:r>
              <a:rPr lang="ru-RU" sz="2800" b="1" dirty="0" smtClean="0"/>
              <a:t>А глазки чуть видны. </a:t>
            </a:r>
          </a:p>
          <a:p>
            <a:r>
              <a:rPr lang="ru-RU" sz="2800" b="1" dirty="0" smtClean="0"/>
              <a:t>Сам черный, брюхо серое</a:t>
            </a:r>
          </a:p>
          <a:p>
            <a:r>
              <a:rPr lang="ru-RU" sz="2800" b="1" dirty="0" smtClean="0"/>
              <a:t>И шевелит усом.</a:t>
            </a:r>
          </a:p>
          <a:p>
            <a:r>
              <a:rPr lang="ru-RU" sz="2800" b="1" dirty="0" smtClean="0"/>
              <a:t>Узнали вы, конечно же? </a:t>
            </a:r>
          </a:p>
          <a:p>
            <a:r>
              <a:rPr lang="ru-RU" sz="2800" b="1" dirty="0" smtClean="0"/>
              <a:t>Узнали – это сом!</a:t>
            </a:r>
          </a:p>
          <a:p>
            <a:endParaRPr lang="ru-RU" sz="2400" b="1" dirty="0"/>
          </a:p>
        </p:txBody>
      </p:sp>
      <p:pic>
        <p:nvPicPr>
          <p:cNvPr id="3074" name="Picture 2" descr="fish1-2"/>
          <p:cNvPicPr>
            <a:picLocks noChangeAspect="1" noChangeArrowheads="1"/>
          </p:cNvPicPr>
          <p:nvPr/>
        </p:nvPicPr>
        <p:blipFill>
          <a:blip r:embed="rId2"/>
          <a:srcRect/>
          <a:stretch>
            <a:fillRect/>
          </a:stretch>
        </p:blipFill>
        <p:spPr bwMode="auto">
          <a:xfrm rot="1503229">
            <a:off x="6500826" y="4857760"/>
            <a:ext cx="1866900" cy="800100"/>
          </a:xfrm>
          <a:prstGeom prst="rect">
            <a:avLst/>
          </a:prstGeom>
          <a:noFill/>
          <a:ln w="9525">
            <a:noFill/>
            <a:miter lim="800000"/>
            <a:headEnd/>
            <a:tailEnd/>
          </a:ln>
        </p:spPr>
      </p:pic>
      <p:pic>
        <p:nvPicPr>
          <p:cNvPr id="3075" name="Picture 3" descr="fish1-2"/>
          <p:cNvPicPr>
            <a:picLocks noChangeAspect="1" noChangeArrowheads="1"/>
          </p:cNvPicPr>
          <p:nvPr/>
        </p:nvPicPr>
        <p:blipFill>
          <a:blip r:embed="rId2"/>
          <a:srcRect/>
          <a:stretch>
            <a:fillRect/>
          </a:stretch>
        </p:blipFill>
        <p:spPr bwMode="auto">
          <a:xfrm rot="20366439">
            <a:off x="5909489" y="2868646"/>
            <a:ext cx="2535152" cy="1222051"/>
          </a:xfrm>
          <a:prstGeom prst="rect">
            <a:avLst/>
          </a:prstGeom>
          <a:noFill/>
          <a:ln w="9525">
            <a:noFill/>
            <a:miter lim="800000"/>
            <a:headEnd/>
            <a:tailEnd/>
          </a:ln>
        </p:spPr>
      </p:pic>
      <p:pic>
        <p:nvPicPr>
          <p:cNvPr id="3076" name="Picture 4" descr="fish1-2"/>
          <p:cNvPicPr>
            <a:picLocks noChangeAspect="1" noChangeArrowheads="1"/>
          </p:cNvPicPr>
          <p:nvPr/>
        </p:nvPicPr>
        <p:blipFill>
          <a:blip r:embed="rId2"/>
          <a:srcRect/>
          <a:stretch>
            <a:fillRect/>
          </a:stretch>
        </p:blipFill>
        <p:spPr bwMode="auto">
          <a:xfrm rot="20037400">
            <a:off x="6357950" y="1142984"/>
            <a:ext cx="1866900" cy="728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par>
                          <p:cTn id="8" fill="hold">
                            <p:stCondLst>
                              <p:cond delay="3000"/>
                            </p:stCondLst>
                            <p:childTnLst>
                              <p:par>
                                <p:cTn id="9" presetID="7" presetClass="entr" presetSubtype="2"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0" fill="hold"/>
                                        <p:tgtEl>
                                          <p:spTgt spid="3076"/>
                                        </p:tgtEl>
                                        <p:attrNameLst>
                                          <p:attrName>ppt_x</p:attrName>
                                        </p:attrNameLst>
                                      </p:cBhvr>
                                      <p:tavLst>
                                        <p:tav tm="0">
                                          <p:val>
                                            <p:strVal val="1+#ppt_w/2"/>
                                          </p:val>
                                        </p:tav>
                                        <p:tav tm="100000">
                                          <p:val>
                                            <p:strVal val="#ppt_x"/>
                                          </p:val>
                                        </p:tav>
                                      </p:tavLst>
                                    </p:anim>
                                    <p:anim calcmode="lin" valueType="num">
                                      <p:cBhvr additive="base">
                                        <p:cTn id="12" dur="5000" fill="hold"/>
                                        <p:tgtEl>
                                          <p:spTgt spid="3076"/>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additive="base">
                                        <p:cTn id="15" dur="5000" fill="hold"/>
                                        <p:tgtEl>
                                          <p:spTgt spid="3075"/>
                                        </p:tgtEl>
                                        <p:attrNameLst>
                                          <p:attrName>ppt_x</p:attrName>
                                        </p:attrNameLst>
                                      </p:cBhvr>
                                      <p:tavLst>
                                        <p:tav tm="0">
                                          <p:val>
                                            <p:strVal val="1+#ppt_w/2"/>
                                          </p:val>
                                        </p:tav>
                                        <p:tav tm="100000">
                                          <p:val>
                                            <p:strVal val="#ppt_x"/>
                                          </p:val>
                                        </p:tav>
                                      </p:tavLst>
                                    </p:anim>
                                    <p:anim calcmode="lin" valueType="num">
                                      <p:cBhvr additive="base">
                                        <p:cTn id="16" dur="5000" fill="hold"/>
                                        <p:tgtEl>
                                          <p:spTgt spid="3075"/>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0" fill="hold"/>
                                        <p:tgtEl>
                                          <p:spTgt spid="3074"/>
                                        </p:tgtEl>
                                        <p:attrNameLst>
                                          <p:attrName>ppt_x</p:attrName>
                                        </p:attrNameLst>
                                      </p:cBhvr>
                                      <p:tavLst>
                                        <p:tav tm="0">
                                          <p:val>
                                            <p:strVal val="1+#ppt_w/2"/>
                                          </p:val>
                                        </p:tav>
                                        <p:tav tm="100000">
                                          <p:val>
                                            <p:strVal val="#ppt_x"/>
                                          </p:val>
                                        </p:tav>
                                      </p:tavLst>
                                    </p:anim>
                                    <p:anim calcmode="lin" valueType="num">
                                      <p:cBhvr additive="base">
                                        <p:cTn id="20" dur="5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Другая 3">
      <a:majorFont>
        <a:latin typeface="Arial"/>
        <a:ea typeface=""/>
        <a:cs typeface=""/>
      </a:majorFont>
      <a:minorFont>
        <a:latin typeface="Arial"/>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967</TotalTime>
  <Words>1502</Words>
  <Application>Microsoft Office PowerPoint</Application>
  <PresentationFormat>Экран (4:3)</PresentationFormat>
  <Paragraphs>177</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cp:lastModifiedBy>
  <cp:revision>124</cp:revision>
  <dcterms:modified xsi:type="dcterms:W3CDTF">2020-04-23T09:18:32Z</dcterms:modified>
</cp:coreProperties>
</file>