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6" r:id="rId4"/>
    <p:sldId id="269" r:id="rId5"/>
    <p:sldId id="258" r:id="rId6"/>
    <p:sldId id="265" r:id="rId7"/>
    <p:sldId id="260" r:id="rId8"/>
    <p:sldId id="261" r:id="rId9"/>
    <p:sldId id="259" r:id="rId10"/>
    <p:sldId id="262" r:id="rId11"/>
    <p:sldId id="264" r:id="rId12"/>
    <p:sldId id="263" r:id="rId13"/>
    <p:sldId id="278" r:id="rId14"/>
    <p:sldId id="276" r:id="rId15"/>
    <p:sldId id="274" r:id="rId16"/>
    <p:sldId id="277" r:id="rId17"/>
    <p:sldId id="288" r:id="rId18"/>
    <p:sldId id="287" r:id="rId19"/>
    <p:sldId id="289" r:id="rId20"/>
    <p:sldId id="286" r:id="rId21"/>
    <p:sldId id="285" r:id="rId22"/>
    <p:sldId id="290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99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90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79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5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07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3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89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81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64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56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54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0A8A-6F12-4B13-B4E6-CB535C14147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F0FA7-1FAC-47EF-8B30-83C8888C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67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2946KGhrAQ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s://www.youtube.com/watch?v=_UscEXtHbM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mj6zxDO-VQ" TargetMode="External"/><Relationship Id="rId5" Type="http://schemas.openxmlformats.org/officeDocument/2006/relationships/hyperlink" Target="https://www.youtube.com/watch?v=ljcVEvsJz9c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026" name="Picture 2" descr="https://krot.info/uploads/posts/2020-01/1579534610_30-9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755577" y="1700808"/>
              <a:ext cx="8209524" cy="5157192"/>
              <a:chOff x="755577" y="1700808"/>
              <a:chExt cx="8209524" cy="5157192"/>
            </a:xfrm>
          </p:grpSpPr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755577" y="1700808"/>
                <a:ext cx="7560840" cy="750888"/>
              </a:xfrm>
              <a:prstGeom prst="rect">
                <a:avLst/>
              </a:prstGeom>
              <a:noFill/>
            </p:spPr>
            <p:txBody>
              <a:bodyPr>
                <a:prstTxWarp prst="textArchUp">
                  <a:avLst/>
                </a:prstTxWarp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altLang="ru-RU" sz="6000" dirty="0" smtClean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effectLst>
                      <a:outerShdw blurRad="60007" dir="2000400" sy="-30000" kx="-800400" algn="bl" rotWithShape="0">
                        <a:prstClr val="black">
                          <a:alpha val="2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КТО ТАКИЕ РЫБЫ</a:t>
                </a:r>
                <a:endParaRPr lang="ru-RU" altLang="ru-RU" sz="60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102" name="Picture 6" descr="http://img.liveinternet.ru/images/attach/2/14685/14685737_j10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2847816"/>
                <a:ext cx="3888432" cy="4010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7164288" y="4201892"/>
                <a:ext cx="1800813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Подготовила:</a:t>
                </a:r>
              </a:p>
              <a:p>
                <a:pPr algn="r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Щебликова О.И.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79912" y="6375092"/>
                <a:ext cx="1734770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Мытищи, 2020</a:t>
                </a:r>
                <a:endParaRPr lang="ru-RU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598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2545" y="0"/>
            <a:ext cx="9166545" cy="6968691"/>
            <a:chOff x="-22545" y="0"/>
            <a:chExt cx="9166545" cy="6968691"/>
          </a:xfrm>
        </p:grpSpPr>
        <p:pic>
          <p:nvPicPr>
            <p:cNvPr id="2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545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domoboev.kz/sites/default/files/styles/wallpaper_img/public/42-_14.png?itok=TqvDcl8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528" y="2636912"/>
              <a:ext cx="3779912" cy="433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Выноска-облако 2"/>
            <p:cNvSpPr/>
            <p:nvPr/>
          </p:nvSpPr>
          <p:spPr>
            <a:xfrm>
              <a:off x="323528" y="116632"/>
              <a:ext cx="8496944" cy="3513832"/>
            </a:xfrm>
            <a:prstGeom prst="cloudCallout">
              <a:avLst>
                <a:gd name="adj1" fmla="val -21982"/>
                <a:gd name="adj2" fmla="val 7351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Загадка: «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родителей и деток вся одежда из монеток».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(чешуя)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Тело почти всех рыб покрыто чешуёй. Она растёт всё жизнь, нарастая колечками. Летом рыба быстро растёт – и колечко на чешуе широкое, а зимой рыба почти не растёт – и колечко получается узкое. По колечкам, широким и узким, можно сосчитать, сколько рыбе зим и лет.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8" name="Picture 4" descr="https://i.pinimg.com/736x/55/d8/47/55d8476b9cf50e4eaa30e8e032954fc7--beach-clipart-safari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398673"/>
              <a:ext cx="3505199" cy="28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257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8873" y="0"/>
            <a:ext cx="9166545" cy="6858000"/>
            <a:chOff x="-8873" y="0"/>
            <a:chExt cx="9166545" cy="6858000"/>
          </a:xfrm>
        </p:grpSpPr>
        <p:pic>
          <p:nvPicPr>
            <p:cNvPr id="2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3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domoboev.kz/sites/default/files/styles/wallpaper_img/public/42-_14.png?itok=TqvDcl8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468464"/>
              <a:ext cx="3779912" cy="433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http://900igr.net/up/datas/124892/01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753115"/>
              <a:ext cx="6079530" cy="455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Выноска-облако 3"/>
            <p:cNvSpPr/>
            <p:nvPr/>
          </p:nvSpPr>
          <p:spPr>
            <a:xfrm>
              <a:off x="6187047" y="116632"/>
              <a:ext cx="2771800" cy="1656184"/>
            </a:xfrm>
            <a:prstGeom prst="cloudCallout">
              <a:avLst>
                <a:gd name="adj1" fmla="val -8342"/>
                <a:gd name="adj2" fmla="val 15416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Давайте посмотрим строение тела рыбы.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09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548680"/>
            <a:ext cx="38200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знаем о рыбах»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" name="Picture 2" descr="https://static.vecteezy.com/system/resources/previews/000/134/970/original/underwater-vector-backgrou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Вертикальный свиток 2"/>
            <p:cNvSpPr/>
            <p:nvPr/>
          </p:nvSpPr>
          <p:spPr>
            <a:xfrm>
              <a:off x="2977964" y="404664"/>
              <a:ext cx="5760640" cy="5869305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Где живут рыбы?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 аквариуме, пруде, реке, озере, море)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Чем покрыто тело рыб?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(чешуей)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Как рыбы передвигаются в воде?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(с помощью плавников и хвоста)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С помощью чего дышат рыбы?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(с помощью жабр)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Как называются рыбы, живущие в море?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(морские)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Как называются рыбы, которые живут в пресноводных водоемах?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(пресноводные)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называются рыбы, живущие в аквариуме?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(аквариумные)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285750" indent="-285750">
                <a:buFontTx/>
                <a:buChar char="-"/>
              </a:pP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каждый правильный ответ, ребенок получает фант.</a:t>
              </a: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6" descr="https://avatars.mds.yandex.net/get-pdb/1039768/11ab5192-6e52-4dd9-af4f-f7b016ebcd60/s12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3541" y="3339316"/>
              <a:ext cx="3840427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Выноска-облако 5"/>
            <p:cNvSpPr/>
            <p:nvPr/>
          </p:nvSpPr>
          <p:spPr>
            <a:xfrm>
              <a:off x="683568" y="116632"/>
              <a:ext cx="2160240" cy="1656184"/>
            </a:xfrm>
            <a:prstGeom prst="cloudCallout">
              <a:avLst>
                <a:gd name="adj1" fmla="val 21907"/>
                <a:gd name="adj2" fmla="val 13111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Пришло время поиграть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89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" name="Picture 2" descr="https://static.vecteezy.com/system/resources/previews/000/134/970/original/underwater-vector-backgrou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s://avatars.mds.yandex.net/get-pdb/1039768/11ab5192-6e52-4dd9-af4f-f7b016ebcd60/s12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3541" y="3339316"/>
              <a:ext cx="3840427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Выноска-облако 5"/>
            <p:cNvSpPr/>
            <p:nvPr/>
          </p:nvSpPr>
          <p:spPr>
            <a:xfrm>
              <a:off x="4211960" y="548680"/>
              <a:ext cx="3456384" cy="3240360"/>
            </a:xfrm>
            <a:prstGeom prst="cloudCallout">
              <a:avLst>
                <a:gd name="adj1" fmla="val -69120"/>
                <a:gd name="adj2" fmla="val 6297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А теперь давай рассмотрим некоторые виды речных, морских и аквариумных рыб.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306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3.metod-kopilka.ru/images/doc/26/20677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3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ds05.infourok.ru/uploads/ex/07ac/000a5463-29aee64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772"/>
            <a:ext cx="9144000" cy="68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1196/000e7cfd-447496b5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77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873" y="0"/>
            <a:ext cx="9166545" cy="6858000"/>
            <a:chOff x="-8873" y="0"/>
            <a:chExt cx="9166545" cy="6858000"/>
          </a:xfrm>
        </p:grpSpPr>
        <p:pic>
          <p:nvPicPr>
            <p:cNvPr id="7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3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Выноска-облако 1"/>
            <p:cNvSpPr/>
            <p:nvPr/>
          </p:nvSpPr>
          <p:spPr>
            <a:xfrm>
              <a:off x="4427984" y="764704"/>
              <a:ext cx="3420380" cy="1546086"/>
            </a:xfrm>
            <a:prstGeom prst="cloudCallout">
              <a:avLst>
                <a:gd name="adj1" fmla="val -81597"/>
                <a:gd name="adj2" fmla="val 102216"/>
              </a:avLst>
            </a:prstGeom>
            <a:solidFill>
              <a:schemeClr val="bg2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А теперь пришло время поиграть!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2" descr="https://i.pinimg.com/originals/33/38/47/3338471bab01ebeb942eddf4c8cb4adc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579712"/>
              <a:ext cx="4256897" cy="427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466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3" name="Picture 2" descr="https://krot.info/uploads/posts/2020-01/1579534667_11-2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s://myslide.ru/documents_2/45e27c4091b3b9552ba16d24b13a05a1/img1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67" t="5346" r="6584" b="8181"/>
            <a:stretch/>
          </p:blipFill>
          <p:spPr bwMode="auto">
            <a:xfrm>
              <a:off x="323528" y="476672"/>
              <a:ext cx="8271716" cy="612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2591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3" name="Picture 2" descr="https://krot.info/uploads/posts/2020-01/1579534667_11-2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s://avatars.mds.yandex.net/get-zen_doc/1707183/pub_5e60f8e915e73325d762ea2d_5e60f93c595b8e63047a8671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48680"/>
              <a:ext cx="7903732" cy="592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2956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026" name="Picture 2" descr="https://krot.info/uploads/posts/2020-01/1579534610_30-9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377280" y="188640"/>
              <a:ext cx="8755875" cy="6495628"/>
              <a:chOff x="395536" y="-12476"/>
              <a:chExt cx="8755875" cy="6495628"/>
            </a:xfrm>
          </p:grpSpPr>
          <p:pic>
            <p:nvPicPr>
              <p:cNvPr id="6" name="Picture 2" descr="https://i.pinimg.com/originals/33/38/47/3338471bab01ebeb942eddf4c8cb4adc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204864"/>
                <a:ext cx="4256897" cy="4278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Выноска-облако 6"/>
              <p:cNvSpPr/>
              <p:nvPr/>
            </p:nvSpPr>
            <p:spPr>
              <a:xfrm>
                <a:off x="5065211" y="2363788"/>
                <a:ext cx="4086200" cy="2160240"/>
              </a:xfrm>
              <a:prstGeom prst="cloudCallout">
                <a:avLst>
                  <a:gd name="adj1" fmla="val -94379"/>
                  <a:gd name="adj2" fmla="val -21444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Крылья есть, а не летает, 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Глаза есть, а не моргает, 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Ног нет, да не догонишь.</a:t>
                </a:r>
              </a:p>
              <a:p>
                <a:pPr algn="r"/>
                <a:r>
                  <a:rPr lang="ru-RU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(Рыба) </a:t>
                </a:r>
                <a:endParaRPr lang="ru-RU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Выноска-облако 7"/>
              <p:cNvSpPr/>
              <p:nvPr/>
            </p:nvSpPr>
            <p:spPr>
              <a:xfrm>
                <a:off x="2718048" y="-12476"/>
                <a:ext cx="3080792" cy="1450765"/>
              </a:xfrm>
              <a:prstGeom prst="cloudCallout">
                <a:avLst>
                  <a:gd name="adj1" fmla="val -32884"/>
                  <a:gd name="adj2" fmla="val 10144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Ребята, отгадайте загадку!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607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3" name="Picture 2" descr="https://krot.info/uploads/posts/2020-01/1579534667_11-2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ds02.infourok.ru/uploads/ex/000a/0003bd11-0fe53067/img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21" y="371416"/>
              <a:ext cx="8153558" cy="611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366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1026" name="Picture 2" descr="https://krot.info/uploads/posts/2020-01/1579534667_11-2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ttps://voronovairina.files.wordpress.com/2017/05/ovo7ypwptj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24" y="409783"/>
              <a:ext cx="8568952" cy="603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15475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-5276" y="-12397"/>
            <a:ext cx="9144000" cy="6858001"/>
            <a:chOff x="-5276" y="-12397"/>
            <a:chExt cx="9144000" cy="6858001"/>
          </a:xfrm>
        </p:grpSpPr>
        <p:pic>
          <p:nvPicPr>
            <p:cNvPr id="3" name="Picture 2" descr="https://static.vecteezy.com/system/resources/previews/000/134/970/original/underwater-vector-backgrou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76" y="-12397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978696" y="1268760"/>
              <a:ext cx="71866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ru-RU" sz="6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Молодцы!!!</a:t>
              </a:r>
              <a:endParaRPr lang="ru-RU" sz="6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50" name="Picture 2" descr="https://i.ytimg.com/vi/3KoyynKc4og/maxresdefaul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59632" y="2924944"/>
              <a:ext cx="6400710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144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6131"/>
            <a:ext cx="9144000" cy="6858001"/>
            <a:chOff x="0" y="6131"/>
            <a:chExt cx="9144000" cy="685800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6131"/>
              <a:ext cx="9144000" cy="6858001"/>
              <a:chOff x="0" y="0"/>
              <a:chExt cx="9144000" cy="6858001"/>
            </a:xfrm>
          </p:grpSpPr>
          <p:pic>
            <p:nvPicPr>
              <p:cNvPr id="3" name="Picture 2" descr="https://static.vecteezy.com/system/resources/previews/000/134/970/original/underwater-vector-background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02" name="Picture 2" descr="https://i.pinimg.com/originals/5f/c8/d4/5fc8d454a690edc255ddf209adc19da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6632"/>
                <a:ext cx="9075165" cy="6741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4606540" y="404664"/>
                <a:ext cx="3672408" cy="504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1.И.Токмакова. «Где спит рыбка».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2.А.Пушкин. «Сказка о рыбаке и рыбке».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3.М.Яснов. «Подводная считалка».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4.Н.Матвеева. «Рыба, рыба».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5.Е.Пермяк. «Первая рыбка».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6.О.Григорьев. «Сом».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7.Л.Толстой. «Акула».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8.М.Яснов. «Рыбка. Про карасика».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9.В.Сутеев. «Как я ловил рыбу».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10.М.Стельмах. «Горе-рыболов».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 </a:t>
                </a:r>
                <a:r>
                  <a:rPr lang="ru-RU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Р.н.сказка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«О щуке зубастой».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</a:t>
                </a:r>
                <a:r>
                  <a:rPr lang="ru-RU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Р.н.сказка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«Сказка о Ерше </a:t>
                </a:r>
                <a:r>
                  <a:rPr lang="ru-RU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Ершовиче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сыне </a:t>
                </a:r>
                <a:r>
                  <a:rPr lang="ru-RU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Щетинникове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 </a:t>
                </a:r>
                <a:r>
                  <a:rPr lang="ru-RU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Р.н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сказка. «По щучьему велению».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14.Е.Чеповецкий. «В тихой речке».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15.И.Демьянов. «Невкусные ёршики».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16.Г.Юдин. «Ёжик и ёршик».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 </a:t>
                </a:r>
                <a:r>
                  <a:rPr lang="ru-RU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Н.Сладков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«Рыбий загар».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18.Н Сладков. «Рыбьи пляски».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19.Н.Сладков. «Шёпот рыб».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20.Н.Сладков. «Озорники».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21.Н.Сладков. «Линь».</a:t>
                </a:r>
                <a:endParaRPr lang="ru-RU" sz="14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22.Н.Сладков. «Золотая рыбка».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5606" name="Picture 6" descr="https://0aa51baabf7566476cd2-736369e37fca9c51db6ab510561606c6.ssl.cf1.rackcdn.com/5362690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7686" y="1847425"/>
                <a:ext cx="2808312" cy="327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619672" y="1205821"/>
              <a:ext cx="2504340" cy="369332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ЧИТАЕМ С ДЕТЬМИ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678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5276" y="-12397"/>
            <a:ext cx="9195326" cy="6858001"/>
            <a:chOff x="-5276" y="-12397"/>
            <a:chExt cx="9195326" cy="6858001"/>
          </a:xfrm>
        </p:grpSpPr>
        <p:pic>
          <p:nvPicPr>
            <p:cNvPr id="3" name="Picture 2" descr="https://static.vecteezy.com/system/resources/previews/000/134/970/original/underwater-vector-backgrou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76" y="-12397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2" name="Picture 8" descr="https://im0-tub-ru.yandex.net/i?id=d00b85ac17d4e5501a872faa88eb5c05&amp;n=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3008"/>
              <a:ext cx="8722506" cy="6446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avatars.mds.yandex.net/get-pdb/1039768/11ab5192-6e52-4dd9-af4f-f7b016ebcd60/s12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552" y="3416603"/>
              <a:ext cx="3840427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43808" y="836712"/>
              <a:ext cx="3679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СМОТРИМ С ДЕТЬМИ: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27148" y="1700808"/>
              <a:ext cx="5513044" cy="17113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 smtClean="0">
                  <a:hlinkClick r:id="rId5"/>
                </a:rPr>
                <a:t>https://www.youtube.com/watch?v=ljcVEvsJz9c</a:t>
              </a:r>
              <a:endParaRPr lang="ru-RU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 smtClean="0">
                  <a:hlinkClick r:id="rId6"/>
                </a:rPr>
                <a:t>https://www.youtube.com/watch?v=Hmj6zxDO-VQ</a:t>
              </a:r>
              <a:endParaRPr lang="ru-RU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 smtClean="0">
                  <a:hlinkClick r:id="rId7"/>
                </a:rPr>
                <a:t>https://www.youtube.com/watch?v=_UscEXtHbM4</a:t>
              </a:r>
              <a:endParaRPr lang="ru-RU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 smtClean="0">
                  <a:hlinkClick r:id="rId8"/>
                </a:rPr>
                <a:t>https://www.youtube.com/watch?v=C2946KGhrAQ</a:t>
              </a:r>
              <a:endParaRPr lang="ru-RU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775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5276" y="-12397"/>
            <a:ext cx="9144000" cy="6858001"/>
            <a:chOff x="-5276" y="-12397"/>
            <a:chExt cx="9144000" cy="6858001"/>
          </a:xfrm>
        </p:grpSpPr>
        <p:pic>
          <p:nvPicPr>
            <p:cNvPr id="3" name="Picture 2" descr="https://static.vecteezy.com/system/resources/previews/000/134/970/original/underwater-vector-backgrou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76" y="-12397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42912" y="1268760"/>
              <a:ext cx="864762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ru-RU" sz="6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Спасибо за внимание!</a:t>
              </a:r>
              <a:endParaRPr lang="ru-RU" sz="6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50" name="Picture 2" descr="https://i.ytimg.com/vi/3KoyynKc4og/maxresdefaul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924944"/>
              <a:ext cx="6400710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144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873" y="0"/>
            <a:ext cx="9166545" cy="6858000"/>
            <a:chOff x="-8873" y="0"/>
            <a:chExt cx="9166545" cy="6858000"/>
          </a:xfrm>
        </p:grpSpPr>
        <p:pic>
          <p:nvPicPr>
            <p:cNvPr id="1028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3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Выноска-облако 3"/>
            <p:cNvSpPr/>
            <p:nvPr/>
          </p:nvSpPr>
          <p:spPr>
            <a:xfrm>
              <a:off x="323528" y="202588"/>
              <a:ext cx="5184576" cy="1546086"/>
            </a:xfrm>
            <a:prstGeom prst="cloudCallout">
              <a:avLst>
                <a:gd name="adj1" fmla="val 11750"/>
                <a:gd name="adj2" fmla="val 198069"/>
              </a:avLst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Сегодня мы узнаем: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 такие рыбы?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они бывают?</a:t>
              </a:r>
            </a:p>
          </p:txBody>
        </p:sp>
        <p:pic>
          <p:nvPicPr>
            <p:cNvPr id="1030" name="Picture 6" descr="https://avatars.mds.yandex.net/get-pdb/1039768/11ab5192-6e52-4dd9-af4f-f7b016ebcd60/s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564904"/>
              <a:ext cx="5184576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805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873" y="0"/>
            <a:ext cx="9166545" cy="6858000"/>
            <a:chOff x="-8873" y="0"/>
            <a:chExt cx="9166545" cy="6858000"/>
          </a:xfrm>
        </p:grpSpPr>
        <p:pic>
          <p:nvPicPr>
            <p:cNvPr id="1028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3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Выноска-облако 3"/>
            <p:cNvSpPr/>
            <p:nvPr/>
          </p:nvSpPr>
          <p:spPr>
            <a:xfrm>
              <a:off x="3923928" y="476672"/>
              <a:ext cx="5184576" cy="1546086"/>
            </a:xfrm>
            <a:prstGeom prst="cloudCallout">
              <a:avLst>
                <a:gd name="adj1" fmla="val -39962"/>
                <a:gd name="adj2" fmla="val 164191"/>
              </a:avLst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 такие рыбы?</a:t>
              </a: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Рыбы – это животные, которые живут в воде.</a:t>
              </a:r>
            </a:p>
          </p:txBody>
        </p:sp>
        <p:pic>
          <p:nvPicPr>
            <p:cNvPr id="1030" name="Picture 6" descr="https://avatars.mds.yandex.net/get-pdb/1039768/11ab5192-6e52-4dd9-af4f-f7b016ebcd60/s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552" y="2708920"/>
              <a:ext cx="5184576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849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8873" y="0"/>
            <a:ext cx="9166545" cy="6858000"/>
            <a:chOff x="-8873" y="0"/>
            <a:chExt cx="9166545" cy="6858000"/>
          </a:xfrm>
        </p:grpSpPr>
        <p:pic>
          <p:nvPicPr>
            <p:cNvPr id="1028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3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domoboev.kz/sites/default/files/styles/wallpaper_img/public/42-_14.png?itok=TqvDcl8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477" y="3106093"/>
              <a:ext cx="3261225" cy="3737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Выноска-облако 5"/>
            <p:cNvSpPr/>
            <p:nvPr/>
          </p:nvSpPr>
          <p:spPr>
            <a:xfrm>
              <a:off x="395536" y="260647"/>
              <a:ext cx="7704856" cy="2845445"/>
            </a:xfrm>
            <a:prstGeom prst="cloudCallout">
              <a:avLst>
                <a:gd name="adj1" fmla="val 30302"/>
                <a:gd name="adj2" fmla="val 1022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Рыбы бывают:</a:t>
              </a:r>
            </a:p>
            <a:p>
              <a:pPr algn="ctr"/>
              <a:endPara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МОРСКИЕ РЕЧНЫЕ АКВАРИУМНЫЕ</a:t>
              </a:r>
            </a:p>
            <a:p>
              <a:pPr marL="342900">
                <a:buFontTx/>
                <a:buChar char="-"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Подумай и скажи почему их так называют? </a:t>
              </a:r>
            </a:p>
            <a:p>
              <a:pPr marL="342900" algn="r">
                <a:buFontTx/>
                <a:buChar char="-"/>
              </a:pPr>
              <a:r>
                <a:rPr lang="ru-RU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(По месту их обитания)</a:t>
              </a:r>
            </a:p>
            <a:p>
              <a:pPr algn="ctr"/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flipH="1">
            <a:off x="2627784" y="999710"/>
            <a:ext cx="720080" cy="8451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79912" y="999710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99992" y="908720"/>
            <a:ext cx="475797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07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873" y="0"/>
            <a:ext cx="9166545" cy="6858000"/>
            <a:chOff x="-8873" y="0"/>
            <a:chExt cx="9166545" cy="6858000"/>
          </a:xfrm>
        </p:grpSpPr>
        <p:pic>
          <p:nvPicPr>
            <p:cNvPr id="1028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3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domoboev.kz/sites/default/files/styles/wallpaper_img/public/42-_14.png?itok=TqvDcl8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873" y="2924944"/>
              <a:ext cx="3261225" cy="3737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Выноска-облако 5"/>
            <p:cNvSpPr/>
            <p:nvPr/>
          </p:nvSpPr>
          <p:spPr>
            <a:xfrm>
              <a:off x="719064" y="0"/>
              <a:ext cx="8424936" cy="4392488"/>
            </a:xfrm>
            <a:prstGeom prst="cloudCallout">
              <a:avLst>
                <a:gd name="adj1" fmla="val -29129"/>
                <a:gd name="adj2" fmla="val 5554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Рыб очень много и живут они в озерах, морях, реках, океанах.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Вода в реках, озерах не соленая, пресная. Рыб, которые живут в озерах, реках называют- пресноводными. 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Вода в океанах и морях соленая. А рыбы которые живут в морях и океанах какие? </a:t>
              </a:r>
              <a:r>
                <a:rPr lang="ru-RU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(морские, океанические)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есть рыбы, которые живут в аквариуме; могут ли такие рыбы жить в морях, в наших реках </a:t>
              </a:r>
            </a:p>
            <a:p>
              <a:pPr algn="r"/>
              <a:r>
                <a:rPr lang="ru-RU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 нет, они теплолюбивые)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87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rot.info/uploads/posts/2020-01/1579612262_12-p-foni-s-ribkami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73" y="0"/>
            <a:ext cx="9166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omoboev.kz/sites/default/files/styles/wallpaper_img/public/42-_14.png?itok=TqvDcl8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296" y="3335963"/>
            <a:ext cx="3261225" cy="37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 flipH="1">
            <a:off x="-8875" y="166847"/>
            <a:ext cx="8757337" cy="2830105"/>
          </a:xfrm>
          <a:prstGeom prst="cloudCallout">
            <a:avLst>
              <a:gd name="adj1" fmla="val -31173"/>
              <a:gd name="adj2" fmla="val 106102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прекрасно приспособлены для жизни в воде.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Тела их обтекаемы, чтобы было легче плавать. Плавники и хвост помогают рыбам плавать. Хвостовой плавник толкает рыбу вперёд. Спинной плавник не даёт ей опрокинутся на бок. Грудные и брюшные плавники работают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рули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 их помощью рыба поворачивает влево и вправо, погружается и всплывает.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.pinimg.com/originals/b9/d0/0d/b9d00d0c5b0a3f99981ca8fe147debc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6146"/>
            <a:ext cx="4608512" cy="38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84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8873" y="0"/>
            <a:ext cx="9219150" cy="6858000"/>
            <a:chOff x="-8873" y="0"/>
            <a:chExt cx="9219150" cy="6858000"/>
          </a:xfrm>
        </p:grpSpPr>
        <p:pic>
          <p:nvPicPr>
            <p:cNvPr id="1028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3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48316" y="28098"/>
              <a:ext cx="9161961" cy="6829902"/>
              <a:chOff x="48316" y="28098"/>
              <a:chExt cx="9161961" cy="6829902"/>
            </a:xfrm>
          </p:grpSpPr>
          <p:sp>
            <p:nvSpPr>
              <p:cNvPr id="6" name="Выноска-облако 5"/>
              <p:cNvSpPr/>
              <p:nvPr/>
            </p:nvSpPr>
            <p:spPr>
              <a:xfrm>
                <a:off x="48316" y="28098"/>
                <a:ext cx="6991674" cy="3832950"/>
              </a:xfrm>
              <a:prstGeom prst="cloudCallout">
                <a:avLst>
                  <a:gd name="adj1" fmla="val 43669"/>
                  <a:gd name="adj2" fmla="val -2322"/>
                </a:avLst>
              </a:prstGeom>
              <a:solidFill>
                <a:schemeClr val="bg2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РЫБЫ НЕ МОГУТ ЖИТЬ БЕЗ КИСЛОРОДА!!!</a:t>
                </a:r>
                <a:endPara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Вода содержит кислород, и большинство рыб получает его из воды с помощью жабр. Жабры устроены таким образом, что могут удерживать кислород. Они находятся под жаберной крышкой. Рыба заглатывает ртом воду и сразу же плотно его закрывает. Вода проходит через жабры, и содержащийся в ней кислород попадает в кровь. Обогащённая кислородом кровь доставляет его ко всем органам рыбы. Вода выходит наружу сквозь жаберные щели.</a:t>
                </a: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4283968" y="528761"/>
                <a:ext cx="4926309" cy="6329239"/>
                <a:chOff x="4424044" y="-215620"/>
                <a:chExt cx="4926309" cy="6329239"/>
              </a:xfrm>
            </p:grpSpPr>
            <p:pic>
              <p:nvPicPr>
                <p:cNvPr id="9224" name="Picture 8" descr="http://zaikinmir.ru/kartinki/images/rysalochka/rysalochka-kartinki-11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4044" y="1544018"/>
                  <a:ext cx="4569601" cy="45696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26" name="Picture 10" descr="https://st3.depositphotos.com/7554280/12592/v/950/depositphotos_125923938-stock-illustration-blue-transparent-bubbles-on-white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019151">
                  <a:off x="6974089" y="-215620"/>
                  <a:ext cx="2376264" cy="2376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xmlns="" val="35725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8873" y="-37624"/>
            <a:ext cx="9166545" cy="6895624"/>
            <a:chOff x="-8873" y="-37624"/>
            <a:chExt cx="9166545" cy="6895624"/>
          </a:xfrm>
        </p:grpSpPr>
        <p:pic>
          <p:nvPicPr>
            <p:cNvPr id="7" name="Picture 4" descr="https://krot.info/uploads/posts/2020-01/1579612262_12-p-foni-s-ribkami-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3" y="0"/>
              <a:ext cx="9166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7" y="3933056"/>
              <a:ext cx="5116315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Выноска-облако 1"/>
            <p:cNvSpPr/>
            <p:nvPr/>
          </p:nvSpPr>
          <p:spPr>
            <a:xfrm>
              <a:off x="395536" y="-37624"/>
              <a:ext cx="8496944" cy="3139023"/>
            </a:xfrm>
            <a:prstGeom prst="cloudCallout">
              <a:avLst>
                <a:gd name="adj1" fmla="val -13595"/>
                <a:gd name="adj2" fmla="val 82943"/>
              </a:avLst>
            </a:prstGeom>
            <a:solidFill>
              <a:schemeClr val="bg2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Есть у рыб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плавательный пузырь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ни у кого другого его нет! – который помогает рыбам нырять, всплывать. 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Есть ещё удивительный орган –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боковая линия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Она проходит вдоль каждого бока рыбы и состоит из маленьких отверстий. С их помощью рыба чувствует малейшие колебания воды и таким образом избегает опасности. Хищника ещё не видно и не слышно, а рыба уже чувствует его приближение боками.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175" name="Picture 7" descr="https://sunveter.ru/uploads/posts/2015-08/1438670083_a2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857326">
              <a:off x="102577" y="4236354"/>
              <a:ext cx="3461311" cy="214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198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778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Алеша</cp:lastModifiedBy>
  <cp:revision>28</cp:revision>
  <dcterms:created xsi:type="dcterms:W3CDTF">2020-04-27T07:05:03Z</dcterms:created>
  <dcterms:modified xsi:type="dcterms:W3CDTF">2020-04-28T06:07:07Z</dcterms:modified>
</cp:coreProperties>
</file>