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2" r:id="rId2"/>
    <p:sldId id="257" r:id="rId3"/>
    <p:sldId id="258" r:id="rId4"/>
    <p:sldId id="259" r:id="rId5"/>
    <p:sldId id="260" r:id="rId6"/>
    <p:sldId id="284" r:id="rId7"/>
    <p:sldId id="303" r:id="rId8"/>
    <p:sldId id="264" r:id="rId9"/>
    <p:sldId id="262" r:id="rId10"/>
    <p:sldId id="263" r:id="rId11"/>
    <p:sldId id="265" r:id="rId12"/>
    <p:sldId id="291" r:id="rId13"/>
    <p:sldId id="268" r:id="rId14"/>
    <p:sldId id="269" r:id="rId15"/>
    <p:sldId id="304" r:id="rId16"/>
    <p:sldId id="271" r:id="rId17"/>
    <p:sldId id="270" r:id="rId18"/>
    <p:sldId id="305" r:id="rId19"/>
    <p:sldId id="272" r:id="rId20"/>
    <p:sldId id="299" r:id="rId21"/>
    <p:sldId id="298" r:id="rId22"/>
    <p:sldId id="306" r:id="rId23"/>
    <p:sldId id="301" r:id="rId24"/>
    <p:sldId id="297" r:id="rId25"/>
    <p:sldId id="307" r:id="rId26"/>
    <p:sldId id="281" r:id="rId27"/>
    <p:sldId id="276" r:id="rId28"/>
    <p:sldId id="277" r:id="rId29"/>
    <p:sldId id="278" r:id="rId30"/>
    <p:sldId id="279" r:id="rId31"/>
    <p:sldId id="280" r:id="rId32"/>
    <p:sldId id="30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986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1DCC-8509-4F76-9C9E-38BEFEBC32E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4BAB1-3567-4AD2-A137-1BD5B9244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4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4BAB1-3567-4AD2-A137-1BD5B9244CF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4BAB1-3567-4AD2-A137-1BD5B9244CF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FFF00">
                <a:alpha val="58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hyperlink" Target="http://images.yandex.ru/yandsearch?p=0&amp;ed=1&amp;text=%D0%BA%D0%BB%D1%83%D0%B1%D0%BD%D0%B8%D0%BA%D0%B0&amp;spsite=fake-058-710919.ru&amp;img_url=img0.liveinternet.ru/images/attach/c/1/54/495/54495420_1264825713_6.jpg&amp;rpt=simag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ramochki.com/detskie/ramka-detskaya-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643865" cy="5929354"/>
          </a:xfrm>
          <a:prstGeom prst="round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9" y="1500174"/>
            <a:ext cx="3429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56000">
                      <a:srgbClr val="FFFF00">
                        <a:alpha val="42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ЗВУКИ </a:t>
            </a:r>
          </a:p>
          <a:p>
            <a:pPr algn="ctr"/>
            <a:r>
              <a:rPr lang="ru-RU" sz="36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56000">
                      <a:srgbClr val="FFFF00">
                        <a:alpha val="42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 </a:t>
            </a:r>
          </a:p>
          <a:p>
            <a:pPr algn="ctr"/>
            <a:r>
              <a:rPr lang="ru-RU" sz="36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56000">
                      <a:srgbClr val="FFFF00">
                        <a:alpha val="42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БУКВЫ</a:t>
            </a:r>
            <a:endParaRPr lang="ru-RU" sz="3600" b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56000">
                    <a:srgbClr val="FFFF00">
                      <a:alpha val="42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3" y="3357562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ИГРЫ И УПРАЖНЕНИЯ </a:t>
            </a:r>
          </a:p>
          <a:p>
            <a:pPr algn="ctr"/>
            <a:r>
              <a:rPr lang="ru-RU" sz="1400" b="1" dirty="0" smtClean="0"/>
              <a:t>ПО ПОДГОТОВКЕ К ОБУЧЕНИЮ ГРАМОТЕ В ЛОГОПЕДИЧЕСКОЙ ГРУППЕ.</a:t>
            </a:r>
          </a:p>
          <a:p>
            <a:pPr algn="ctr"/>
            <a:r>
              <a:rPr lang="ru-RU" sz="1400" b="1" dirty="0" smtClean="0"/>
              <a:t>Учитель-логопед </a:t>
            </a:r>
            <a:r>
              <a:rPr lang="ru-RU" sz="1400" b="1" dirty="0" smtClean="0"/>
              <a:t>Рябышена С.А.</a:t>
            </a:r>
            <a:endParaRPr lang="ru-RU" sz="14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1 из 33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43577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4857760"/>
            <a:ext cx="1928826" cy="16287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Ш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857760"/>
            <a:ext cx="1857388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Ж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857760"/>
            <a:ext cx="1928826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Щ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4857760"/>
            <a:ext cx="1785950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Ч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6" name="Picture 2" descr="Рисованные соба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User\Рабочий стол\ИЛЛЮСТРАЦИИ Новая папка\детские картинки Новая папка\33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2571768" cy="14811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Картинка 171 из 33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450059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143512"/>
            <a:ext cx="1928826" cy="14287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Ш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143512"/>
            <a:ext cx="1857388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Ж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143512"/>
            <a:ext cx="1928826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Щ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5143512"/>
            <a:ext cx="1785950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Ч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170" name="Picture 2" descr="70188062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70188059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357298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4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sun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2285993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kern="10" dirty="0" smtClean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F00">
                        <a:alpha val="57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  <a:endParaRPr lang="ru-RU" sz="7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1714488"/>
            <a:ext cx="6429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/>
              <a:t> ЗАКРЕПЛЕНИЕ НАЗВАНИЙ БУКВ РУССКОГО ЯЗЫКА И ИХ ГРАФИЧЕСКОГО ИЗОБРАЖЕНИЯ В ПЕЧАТНОМ ВАРИАНТЕ.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/>
              <a:t> РАЗВИТИЕ ЗРИТЕЛЬНОГО И СЛУХОВОГО ВОСПРИЯТИЯ.</a:t>
            </a:r>
          </a:p>
          <a:p>
            <a:pPr>
              <a:buClr>
                <a:srgbClr val="0070C0"/>
              </a:buClr>
            </a:pPr>
            <a:endParaRPr lang="ru-RU" sz="1600" b="1" dirty="0" smtClean="0"/>
          </a:p>
          <a:p>
            <a:pPr>
              <a:buClr>
                <a:srgbClr val="0070C0"/>
              </a:buClr>
            </a:pPr>
            <a:r>
              <a:rPr lang="ru-RU" b="1" i="1" u="sng" dirty="0" smtClean="0"/>
              <a:t>ЗАДАНИЕ.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/>
              <a:t> УКАЗАТЬ, КАКИЕ БУКВЫ «ЛЕТЯТ» ВВЕРХ, А КАКИЕ – ВНИЗ ПООЧЕРЕДНО. 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/>
              <a:t> ДЛЯ ПРОВЕРКИ ЩЕЛКАТЬ МЫШКОЙ.</a:t>
            </a:r>
          </a:p>
          <a:p>
            <a:endParaRPr lang="ru-RU" sz="2800" b="1" u="sng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071546"/>
            <a:ext cx="750099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i="1" cap="all" spc="0" dirty="0" smtClean="0">
                <a:ln w="0">
                  <a:noFill/>
                </a:ln>
                <a:solidFill>
                  <a:sysClr val="windowText" lastClr="000000"/>
                </a:solidFill>
                <a:effectLst/>
              </a:rPr>
              <a:t>ДИДАКТИЧЕСКОЕ УПРАЖНЕНИЕ</a:t>
            </a:r>
            <a:endParaRPr lang="ru-RU" sz="1100" b="1" i="1" cap="all" spc="0" dirty="0">
              <a:ln w="0">
                <a:noFill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166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Буквы учатся летать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>
            <a:off x="2361554" y="1442995"/>
            <a:ext cx="14246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8000" b="1" cap="none" spc="0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3429000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Р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4686928" y="1053404"/>
            <a:ext cx="1322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Ш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3571864" y="3897810"/>
            <a:ext cx="1159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У</a:t>
            </a:r>
            <a:endParaRPr lang="ru-RU" sz="8000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1857364"/>
            <a:ext cx="142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М</a:t>
            </a:r>
            <a:endParaRPr lang="ru-RU" sz="80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500297" y="1204736"/>
            <a:ext cx="99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Т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6715139" y="4286255"/>
            <a:ext cx="157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Black" pitchFamily="34" charset="0"/>
              </a:rPr>
              <a:t>П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071810"/>
            <a:ext cx="1798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Ж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2714620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С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718 L -0.00295 0.6057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174 -0.4849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642 0.5814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033 -0.3807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00121 0.2446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954 0.649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0278 -0.432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7024E-6 L 0.00313 -0.255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168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4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sun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42886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kern="10" dirty="0" smtClean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F00">
                        <a:alpha val="57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  <a:endParaRPr lang="ru-RU" sz="7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1857364"/>
            <a:ext cx="607223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cs typeface="Arial" pitchFamily="34" charset="0"/>
              </a:rPr>
              <a:t>  ЗАКРЕПЛЕНИЕ УЗНАВАНИЯ ГРАФИЧЕСКОГО ИЗОБРАЖЕНИЯ ПЕЧАТНОЙ БУКВЫ </a:t>
            </a:r>
            <a:r>
              <a:rPr lang="ru-RU" sz="2000" b="1" dirty="0" smtClean="0">
                <a:cs typeface="Arial" pitchFamily="34" charset="0"/>
              </a:rPr>
              <a:t>Г.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cs typeface="Arial" pitchFamily="34" charset="0"/>
              </a:rPr>
              <a:t> РАЗВИТИЕ ЗРИТЕЛЬНОГО ВОСПРИЯТИЯ, ВНИМАНИЯ, ЗАПОМИНАНИЯ.</a:t>
            </a:r>
          </a:p>
          <a:p>
            <a:endParaRPr lang="ru-RU" sz="1600" b="1" dirty="0" smtClean="0">
              <a:cs typeface="Arial" pitchFamily="34" charset="0"/>
            </a:endParaRPr>
          </a:p>
          <a:p>
            <a:r>
              <a:rPr lang="ru-RU" b="1" i="1" u="sng" dirty="0" smtClean="0">
                <a:cs typeface="Arial" pitchFamily="34" charset="0"/>
              </a:rPr>
              <a:t>ЗАДАНИЕ.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cs typeface="Arial" pitchFamily="34" charset="0"/>
              </a:rPr>
              <a:t> РАССМОТРЕТЬ КАРТИНКУ ВНИМАТЕЛЬНО И ОТЫСКАТЬ НА НЕЙ ВСЕ БУКВЫ </a:t>
            </a:r>
            <a:r>
              <a:rPr lang="ru-RU" sz="2000" b="1" dirty="0" smtClean="0">
                <a:cs typeface="Arial" pitchFamily="34" charset="0"/>
              </a:rPr>
              <a:t>Г.</a:t>
            </a:r>
            <a:r>
              <a:rPr lang="ru-RU" sz="1600" b="1" dirty="0" smtClean="0">
                <a:cs typeface="Arial" pitchFamily="34" charset="0"/>
              </a:rPr>
              <a:t>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cs typeface="Arial" pitchFamily="34" charset="0"/>
              </a:rPr>
              <a:t> СКОЛЬКО БУКВ К НАЙДЕШЬ, СТОЛЬКО ПАЛОЧЕК ПОЛОЖИШЬ РЯДОМ С СОБОЙ.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Будь внимательным</a:t>
            </a:r>
            <a:endParaRPr lang="ru-RU" sz="3600" b="1" cap="all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000108"/>
            <a:ext cx="6143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ДИДАКТИЧЕСКОЕ УПРАЖНЕНИЕ</a:t>
            </a:r>
            <a:endParaRPr lang="ru-RU" sz="1100" b="1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КАРТИНКИ ДЛЯ ПРЕЗЕНТАЦИЙНовая папка (3)\IMG_113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58" y="357166"/>
            <a:ext cx="8429684" cy="6143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4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sun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42886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kern="10" dirty="0" smtClean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F00">
                        <a:alpha val="57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  <a:endParaRPr lang="ru-RU" sz="7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1643050"/>
            <a:ext cx="521497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СООТНЕСЕНИЕ БУКВЫ </a:t>
            </a:r>
            <a:r>
              <a:rPr lang="ru-RU" sz="2000" b="1" dirty="0" smtClean="0"/>
              <a:t>Н </a:t>
            </a:r>
            <a:r>
              <a:rPr lang="ru-RU" sz="1600" b="1" dirty="0" smtClean="0"/>
              <a:t>СО ЗВУКОМ</a:t>
            </a:r>
            <a:r>
              <a:rPr lang="en-US" sz="1600" b="1" dirty="0" smtClean="0"/>
              <a:t> </a:t>
            </a:r>
            <a:r>
              <a:rPr lang="en-US" sz="2000" b="1" dirty="0" smtClean="0"/>
              <a:t>[</a:t>
            </a:r>
            <a:r>
              <a:rPr lang="ru-RU" sz="2000" b="1" dirty="0" smtClean="0"/>
              <a:t>Н</a:t>
            </a:r>
            <a:r>
              <a:rPr lang="en-US" sz="2000" b="1" dirty="0" smtClean="0"/>
              <a:t>]</a:t>
            </a:r>
            <a:r>
              <a:rPr lang="ru-RU" sz="2000" b="1" dirty="0" smtClean="0"/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ОПРЕДЕЛЕНИЕ НАЛИЧИЯ ЗВУКА  В СЛОВАХ.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РАЗВИТИЕ ФОНЕМАТИЧЕСКОГО СЛУХА.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РАЗВИТИЕ ВНИМАНИЯ, ЗАПОМИНАНИЯ.</a:t>
            </a:r>
          </a:p>
          <a:p>
            <a:endParaRPr lang="ru-RU" sz="1600" b="1" dirty="0" smtClean="0"/>
          </a:p>
          <a:p>
            <a:r>
              <a:rPr lang="ru-RU" b="1" i="1" u="sng" dirty="0" smtClean="0"/>
              <a:t>ЗАДАНИЕ.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НАЗВАТЬ БУКВУ ;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РАССМОТРЕТЬ КАРТИНКИ, НАЗВАТЬ КАЖДУЮ;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ОПРЕДЕЛИТЬ, ЕСТЬ ЛИ ЗВУК </a:t>
            </a:r>
            <a:r>
              <a:rPr lang="en-US" sz="1600" b="1" dirty="0" smtClean="0"/>
              <a:t> </a:t>
            </a:r>
            <a:r>
              <a:rPr lang="en-US" sz="2000" b="1" dirty="0" smtClean="0"/>
              <a:t>[</a:t>
            </a:r>
            <a:r>
              <a:rPr lang="ru-RU" sz="2000" b="1" dirty="0" smtClean="0"/>
              <a:t>Н</a:t>
            </a:r>
            <a:r>
              <a:rPr lang="en-US" sz="2000" b="1" dirty="0" smtClean="0"/>
              <a:t>]</a:t>
            </a:r>
            <a:r>
              <a:rPr lang="ru-RU" sz="2000" b="1" dirty="0" smtClean="0"/>
              <a:t> </a:t>
            </a:r>
            <a:r>
              <a:rPr lang="ru-RU" sz="1600" b="1" dirty="0" smtClean="0"/>
              <a:t>В НАЗВАНИИ КАРТИНКИ.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Подарки буквы н.</a:t>
            </a:r>
          </a:p>
          <a:p>
            <a:pPr algn="ctr"/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1071546"/>
            <a:ext cx="5072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ДИДАКТИЧЕСКОЕ УПРАЖНЕНИЕ</a:t>
            </a:r>
            <a:endParaRPr lang="ru-RU" sz="1100" b="1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153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/>
                <a:latin typeface="Arial Black" pitchFamily="34" charset="0"/>
              </a:rPr>
              <a:t>ПУТЕШЕСТВЕННИКИ</a:t>
            </a:r>
            <a:endParaRPr lang="ru-RU" sz="3600" b="1" cap="all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/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285860"/>
            <a:ext cx="55721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/>
              <a:t>ЦЕЛЬ.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ОПРЕДЕЛЕНИЕ ОБЩЕГО НАЧАЛЬНОГО ЗВУКА В РЯДУ СЛОВ ( зайки, Золушка; собака, Снегурочка; цыпленок, цапля)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АВТОМАТИЗАЦИЯ ПРАВИЛЬНОГО ПРОИЗНОШЕНИЯ СВИСТЯЩИХ ЗВУКОВ.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СООТНЕСЕНИЕ ЗВУКОВ </a:t>
            </a:r>
            <a:r>
              <a:rPr lang="en-US" sz="1400" b="1" dirty="0" smtClean="0"/>
              <a:t>[</a:t>
            </a:r>
            <a:r>
              <a:rPr lang="ru-RU" sz="1400" b="1" dirty="0" smtClean="0"/>
              <a:t>С</a:t>
            </a:r>
            <a:r>
              <a:rPr lang="en-US" sz="1400" b="1" dirty="0" smtClean="0"/>
              <a:t>]</a:t>
            </a:r>
            <a:r>
              <a:rPr lang="ru-RU" sz="1400" b="1" dirty="0" smtClean="0"/>
              <a:t>,</a:t>
            </a:r>
            <a:r>
              <a:rPr lang="en-US" sz="1400" b="1" dirty="0" smtClean="0"/>
              <a:t> [</a:t>
            </a:r>
            <a:r>
              <a:rPr lang="ru-RU" sz="1400" b="1" dirty="0" smtClean="0"/>
              <a:t>З</a:t>
            </a:r>
            <a:r>
              <a:rPr lang="en-US" sz="1400" b="1" dirty="0" smtClean="0"/>
              <a:t>]</a:t>
            </a:r>
            <a:r>
              <a:rPr lang="ru-RU" sz="1400" b="1" dirty="0" smtClean="0"/>
              <a:t>,</a:t>
            </a:r>
            <a:r>
              <a:rPr lang="en-US" sz="1400" b="1" dirty="0" smtClean="0"/>
              <a:t> [</a:t>
            </a:r>
            <a:r>
              <a:rPr lang="ru-RU" sz="1400" b="1" dirty="0" smtClean="0"/>
              <a:t>Ц</a:t>
            </a:r>
            <a:r>
              <a:rPr lang="en-US" sz="1400" b="1" dirty="0" smtClean="0"/>
              <a:t>]</a:t>
            </a:r>
            <a:r>
              <a:rPr lang="ru-RU" sz="1400" b="1" dirty="0" smtClean="0"/>
              <a:t> С  ГРАФИЧЕСКИМ ИЗОБРАЖЕНИЕМ БУКВ</a:t>
            </a:r>
          </a:p>
          <a:p>
            <a:r>
              <a:rPr lang="ru-RU" sz="1400" b="1" dirty="0" smtClean="0"/>
              <a:t>РУССКОГО ЯЗЫКА.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РАЗВИТИЕ ЗРИТЕЛЬНОГО И СЛУХОВОГО ВНИМАНИЯ И ВОСПРИЯТИЯ, ЗАПОМИНИНИЯ, НАГЛЯДНО-ЛОГИЧЕСКОГО МЫШЛЕНИЯ.</a:t>
            </a:r>
          </a:p>
          <a:p>
            <a:pPr>
              <a:buFont typeface="Wingdings" pitchFamily="2" charset="2"/>
              <a:buChar char="v"/>
            </a:pPr>
            <a:endParaRPr lang="ru-RU" sz="1400" b="1" dirty="0" smtClean="0"/>
          </a:p>
          <a:p>
            <a:r>
              <a:rPr lang="ru-RU" sz="1600" b="1" i="1" u="sng" dirty="0" smtClean="0"/>
              <a:t>ЗАДАНИЕ.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dirty="0" smtClean="0"/>
              <a:t> НАЗВАТЬ БУКВЫ ВНИЗУ КАРТИНКИ;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dirty="0" smtClean="0"/>
              <a:t> НАЗВАТЬ КАЖДУЮ КАРТИНКУ В ВАГОНЧИКЕ;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dirty="0" smtClean="0"/>
              <a:t> ОПРЕДЕЛИТЬ, КАКОЙ ЗВУК СЛЫШИТСЯ В НАЗВАНИИ КАЖДОЙ КАРТИНКИ;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dirty="0" smtClean="0"/>
              <a:t> УКАЗАТЬ, КАКАЯ БУКВА  БУДЕТ «МАШИНИСТОМ» В ЭТОМ ПОЕЗДЕ.</a:t>
            </a:r>
          </a:p>
          <a:p>
            <a:endParaRPr lang="ru-RU" sz="1400" b="1" dirty="0" smtClean="0"/>
          </a:p>
          <a:p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1000108"/>
            <a:ext cx="5357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ДИДАКТИЧЕСКАЯ ИГРА</a:t>
            </a:r>
            <a:endParaRPr lang="ru-RU" sz="1100" b="1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4617913">
            <a:off x="-140041" y="1786973"/>
            <a:ext cx="352532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3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41300" b="1" cap="none" spc="0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4823" y="3071810"/>
            <a:ext cx="371018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all" dirty="0" err="1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19900" b="1" cap="all" spc="0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8813403" flipV="1">
            <a:off x="6058747" y="3084686"/>
            <a:ext cx="201451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 smtClean="0">
                <a:ln w="28575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23900" b="1" dirty="0">
              <a:ln w="28575" cmpd="dbl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397054">
            <a:off x="353073" y="61591"/>
            <a:ext cx="30003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dirty="0" err="1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</a:t>
            </a:r>
            <a:endParaRPr lang="ru-RU" sz="16600" b="0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876192509" descr="876192509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14810" y="142852"/>
            <a:ext cx="3714776" cy="3357586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Картинка 32. Ботиночки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357454" cy="1925642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1" name="Picture 3" descr=" Картинка 17. Барабан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28868"/>
            <a:ext cx="2357454" cy="1839914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2" name="Picture 4" descr=" Картинка 27. Телефон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28"/>
            <a:ext cx="2500330" cy="2000264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Picture 5" descr=" Картинка 15. Надувной мяч.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7166"/>
            <a:ext cx="2357454" cy="192882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4" name="Picture 6" descr=" Картинка 33. Тележка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357430"/>
            <a:ext cx="2286016" cy="1930392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5" name="Picture 7" descr=" Картинка 13. Пистолет.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428868"/>
            <a:ext cx="2357454" cy="178595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6" name="Picture 8" descr=" Картинка 39. Ножницы.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500570"/>
            <a:ext cx="2214578" cy="192882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15" descr="i?id=109045977-0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lum bright="12000"/>
          </a:blip>
          <a:srcRect/>
          <a:stretch>
            <a:fillRect/>
          </a:stretch>
        </p:blipFill>
        <p:spPr bwMode="auto">
          <a:xfrm>
            <a:off x="3428992" y="4500570"/>
            <a:ext cx="2357454" cy="2071702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C:\Documents and Settings\1\Рабочий стол\КАРТИНКИ ДЛЯ ПРЕЗЕНТАЦИЙНовая папка (3)\IMG_1056.jpg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6286512" y="4429132"/>
            <a:ext cx="2286016" cy="2071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4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sun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42886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kern="10" dirty="0" smtClean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F00">
                        <a:alpha val="57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  <a:endParaRPr lang="ru-RU" sz="7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2143116"/>
            <a:ext cx="57864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cs typeface="Arial" pitchFamily="34" charset="0"/>
              </a:rPr>
              <a:t>ЦЕЛЬ.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cs typeface="Arial" pitchFamily="34" charset="0"/>
              </a:rPr>
              <a:t>ВЫДЕЛЕНИЕ СЛОВ С УКАЗАННЫМ ЗВУКОМ С ОПОРОЙ НА ПРЕДМЕТЫ В СЮЖЕТНОЙ КАРТИНКЕ.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cs typeface="Arial" pitchFamily="34" charset="0"/>
              </a:rPr>
              <a:t> РАЗВИТИЕ ФОНЕМАТИЧЕСКОГО СЛУХА.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cs typeface="Arial" pitchFamily="34" charset="0"/>
              </a:rPr>
              <a:t> РАЗВИТИЕ ВНИМАНИЯ, ЗАПОМИНАНИЯ, НАГЛЯДНО-ЛОГИЧЕСКОГО МЫШЛЕНИЯ.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ru-RU" sz="1600" b="1" dirty="0" smtClean="0">
              <a:cs typeface="Arial" pitchFamily="34" charset="0"/>
            </a:endParaRPr>
          </a:p>
          <a:p>
            <a:pPr>
              <a:buClr>
                <a:srgbClr val="7030A0"/>
              </a:buClr>
            </a:pPr>
            <a:r>
              <a:rPr lang="ru-RU" b="1" i="1" u="sng" dirty="0" smtClean="0">
                <a:cs typeface="Arial" pitchFamily="34" charset="0"/>
              </a:rPr>
              <a:t>ЗАДАНИЕ.</a:t>
            </a:r>
          </a:p>
          <a:p>
            <a:pPr>
              <a:buClr>
                <a:srgbClr val="7030A0"/>
              </a:buClr>
            </a:pPr>
            <a:r>
              <a:rPr lang="ru-RU" sz="1600" b="1" dirty="0" smtClean="0">
                <a:cs typeface="Arial" pitchFamily="34" charset="0"/>
              </a:rPr>
              <a:t>РАССМОТРЕТЬ КАРТИНКУ; НАЗВАТЬ ПРЕДМЕТЫ, ИЗОБРАЖЕННЫЕ НА НЕЙ; ВЫДЕЛИТЬ И НАЗВАТЬ ПРЕДМЕТЫ, В КОТОРЫХ СЛЫШИТСЯ ЗВУК </a:t>
            </a:r>
            <a:r>
              <a:rPr lang="en-US" sz="1600" b="1" dirty="0" smtClean="0">
                <a:cs typeface="Arial" pitchFamily="34" charset="0"/>
              </a:rPr>
              <a:t>[</a:t>
            </a:r>
            <a:r>
              <a:rPr lang="ru-RU" sz="1600" b="1" dirty="0" smtClean="0">
                <a:cs typeface="Arial" pitchFamily="34" charset="0"/>
              </a:rPr>
              <a:t>З</a:t>
            </a:r>
            <a:r>
              <a:rPr lang="en-US" sz="1600" b="1" dirty="0" smtClean="0">
                <a:cs typeface="Arial" pitchFamily="34" charset="0"/>
              </a:rPr>
              <a:t>]</a:t>
            </a:r>
            <a:r>
              <a:rPr lang="ru-RU" sz="1600" b="1" dirty="0" smtClean="0">
                <a:cs typeface="Arial" pitchFamily="34" charset="0"/>
              </a:rPr>
              <a:t>.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Назови слова </a:t>
            </a:r>
          </a:p>
          <a:p>
            <a:pPr algn="ctr"/>
            <a:r>
              <a:rPr lang="ru-RU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со звуком </a:t>
            </a:r>
            <a:r>
              <a:rPr lang="en-US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[</a:t>
            </a:r>
            <a:r>
              <a:rPr lang="ru-RU" sz="3600" b="1" cap="all" dirty="0" err="1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з</a:t>
            </a:r>
            <a:r>
              <a:rPr lang="en-US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]</a:t>
            </a:r>
            <a:endParaRPr lang="ru-RU" sz="3600" b="1" cap="all" dirty="0" smtClean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 algn="ctr"/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1643050"/>
            <a:ext cx="4000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ДИДАКТИЧЕСКОЕ УПРАЖНЕНИЕ</a:t>
            </a:r>
            <a:endParaRPr lang="ru-RU" sz="1100" b="1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КАРТИНКИ ДЛЯ ПРЕЗЕНТАЦИЙНовая папка (3)\IMG_1138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28596" y="428604"/>
            <a:ext cx="8286808" cy="5995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4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sun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42886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kern="10" dirty="0" smtClean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F00">
                        <a:alpha val="57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  <a:endParaRPr lang="ru-RU" sz="7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1785926"/>
            <a:ext cx="6357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СООТНЕСЕНИЕ БУКВЫ С ПРОИЗНОСИМЫМ ЗВУКОМ.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ОПРЕДЕЛЕНИЕ НАЛИЧИЯ ДАННОГО ЗВУКА В СЛОВЕ.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РАЗВИТИЕ ФОНЕМАТИЧЕСКОГО СЛУХА.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САМОКОНТРОЛЬ ЗА ЗВУКОПРОИЗНОШЕНИЕМ.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ПРОФИЛАКТИКА ДИСГРАФИИ.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/>
              <a:t> РАЗВИТИЕ ВНИМАНИЯ, ЗАПОМИНАНИЯ.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ru-RU" sz="1600" b="1" dirty="0" smtClean="0"/>
          </a:p>
          <a:p>
            <a:pPr>
              <a:buClr>
                <a:srgbClr val="7030A0"/>
              </a:buClr>
            </a:pPr>
            <a:endParaRPr lang="ru-RU" sz="1600" b="1" dirty="0" smtClean="0"/>
          </a:p>
          <a:p>
            <a:r>
              <a:rPr lang="ru-RU" b="1" i="1" u="sng" dirty="0" smtClean="0"/>
              <a:t>ЗАДАНИЕ.</a:t>
            </a:r>
            <a:endParaRPr lang="ru-RU" sz="1600" b="1" i="1" dirty="0" smtClean="0"/>
          </a:p>
          <a:p>
            <a:r>
              <a:rPr lang="ru-RU" sz="1600" b="1" dirty="0" smtClean="0"/>
              <a:t>НАЗВАТЬ БУКВУ В «ОКОШКЕ»; НАЗЫВАЯ ЖИВОТНЫХ, УКАЗАТЬ, ЕСТЬ ЛИ В ИХ НАЗВАНИИ ДАННЫЙ ЗВУК.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День рождения буквы</a:t>
            </a:r>
            <a:endParaRPr lang="ru-RU" sz="3600" b="1" cap="all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214422"/>
            <a:ext cx="6643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ДИДАКТИЧЕСКАЯ ИГРА</a:t>
            </a:r>
            <a:endParaRPr lang="ru-RU" sz="1100" b="1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t_1_copy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929586" y="3500438"/>
            <a:ext cx="1057276" cy="12144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Documents and Settings\User\Рабочий стол\ИЛЛЮСТРАЦИИ Новая папка\КАРТИНКИ В РАСТРЕ Новая папка\ovtsa-pictur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2382450" cy="1643369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ИЛЛЮСТРАЦИИ Новая папка\КАРТИНКИ В РАСТРЕ Новая папка\raven-picture-col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929198"/>
            <a:ext cx="2489796" cy="1717414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ИЛЛЮСТРАЦИИ Новая папка\КАРТИНКИ В РАСТРЕ Новая папка\hippopotamus-picture-col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857760"/>
            <a:ext cx="1985949" cy="178595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ИЛЛЮСТРАЦИИ Новая папка\КАРТИНКИ В РАСТРЕ Новая папка\birdie-picture-colo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000636"/>
            <a:ext cx="1967723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9427 -0.5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0243 -0.3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12917 -0.59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41719 0.247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45785514_52df659f00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715272" y="3714752"/>
            <a:ext cx="1071570" cy="14287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Ш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" name="Picture 14" descr="http://pictures.ucoz.ru/_ph/3/2/976264766.pn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857488" y="5286388"/>
            <a:ext cx="1466839" cy="1357322"/>
          </a:xfrm>
          <a:prstGeom prst="rect">
            <a:avLst/>
          </a:prstGeom>
          <a:noFill/>
        </p:spPr>
      </p:pic>
      <p:pic>
        <p:nvPicPr>
          <p:cNvPr id="14" name="Picture 14" descr="http://pictures.ucoz.ru/_ph/3/2/119614212.pn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6786578" y="5214950"/>
            <a:ext cx="1928826" cy="142876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ИЛЛЮСТРАЦИИ Новая папка\инна\Новая папка (2)\8dfd36511ddb[1].pn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57158" y="5214950"/>
            <a:ext cx="2286016" cy="164305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ИЛЛЮСТРАЦИИ Новая папка\инна\Новая папка (3)\506d4d661e6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5214950"/>
            <a:ext cx="1357322" cy="15186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4462 -0.611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10347 -0.648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12864 -0.339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36233 0.228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0112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2714620"/>
            <a:ext cx="857256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://li-web.ru/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57694"/>
            <a:ext cx="154648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70188148_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72008"/>
            <a:ext cx="2371723" cy="179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70188090_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500570"/>
            <a:ext cx="1685921" cy="20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70188132_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9305" y="4643446"/>
            <a:ext cx="1329862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3837 -0.5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6302 -0.5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2066 -0.4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0746 0.3122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8f3e39d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42862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5214950"/>
            <a:ext cx="1428760" cy="141446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С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5214950"/>
            <a:ext cx="1285884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З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5214950"/>
            <a:ext cx="1428760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Ц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7" name="Picture 3" descr="Cindere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00174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User\Рабочий стол\ИЛЛЮСТРАЦИИ Новая папка\инна\Новая папка (6)\zmeya[1]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143504" y="1428736"/>
            <a:ext cx="1357322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08055 -0.5775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00034" y="357166"/>
            <a:ext cx="1285884" cy="12715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З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Picture 5" descr="C:\Documents and Settings\User\Рабочий стол\ИЛЛЮСТРАЦИИ Новая папка\детские картинки Новая папка\a373c3bd6e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1928826" cy="1714512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ИЛЛЮСТРАЦИИ Новая папка\инна\Новая папка (8)\67500219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015587"/>
            <a:ext cx="1785950" cy="1842413"/>
          </a:xfrm>
          <a:prstGeom prst="rect">
            <a:avLst/>
          </a:prstGeom>
          <a:noFill/>
        </p:spPr>
      </p:pic>
      <p:pic>
        <p:nvPicPr>
          <p:cNvPr id="15" name="Picture 2" descr="C:\Documents and Settings\User\Рабочий стол\ИЛЛЮСТРАЦИИ Новая папка\инна\Новая папка (2)\7370f90895e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857760"/>
            <a:ext cx="1857388" cy="185738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ИЛЛЮСТРАЦИИ Новая папка\инна\Новая папка (2)\786[1]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92919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4843 -0.3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3438 -0.65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00868 -0.48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092 L 0.35139 0.699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99c0f9fb52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500958" y="3214686"/>
            <a:ext cx="1357322" cy="13573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Л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Documents and Settings\User\Рабочий стол\ИЛЛЮСТРАЦИИ Новая папка\детские картинки Новая папка\squirrel0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86322"/>
            <a:ext cx="1571636" cy="1928826"/>
          </a:xfrm>
          <a:prstGeom prst="rect">
            <a:avLst/>
          </a:prstGeom>
          <a:noFill/>
        </p:spPr>
      </p:pic>
      <p:pic>
        <p:nvPicPr>
          <p:cNvPr id="9" name="Picture 8" descr="http://pictures.ucoz.ru/_ph/3/2/770166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524392"/>
            <a:ext cx="2214578" cy="2333608"/>
          </a:xfrm>
          <a:prstGeom prst="rect">
            <a:avLst/>
          </a:prstGeom>
          <a:noFill/>
        </p:spPr>
      </p:pic>
      <p:pic>
        <p:nvPicPr>
          <p:cNvPr id="10" name="Picture 6" descr="C:\Documents and Settings\User\Рабочий стол\ИЛЛЮСТРАЦИИ Новая папка\инна\Новая папка (8)\953345178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70" y="4429132"/>
            <a:ext cx="2500330" cy="228601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ИЛЛЮСТРАЦИИ Новая папка\инна\Новая папка (8)\997767333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143512"/>
            <a:ext cx="2160913" cy="1398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00521 -0.57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4444 -0.5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919 L -0.07968 -0.54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34653 0.228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4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sun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42886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kern="10" dirty="0" smtClean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F00">
                        <a:alpha val="57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  <a:endParaRPr lang="ru-RU" sz="7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8f3e39d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42862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5214950"/>
            <a:ext cx="1428760" cy="141446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С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5214950"/>
            <a:ext cx="1428760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З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5214950"/>
            <a:ext cx="1428760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Ц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Рисованные соба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142876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70188148_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500174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2639 -0.5879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2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8f3e39d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42862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5214950"/>
            <a:ext cx="1357322" cy="141446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С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5214950"/>
            <a:ext cx="1500198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З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5214950"/>
            <a:ext cx="1571636" cy="135732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Ц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2" descr="70188132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71612"/>
            <a:ext cx="1214446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lenagold.ru/fon/clipart/p/pti/ptah15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00174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42274 -0.579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29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4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sun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2285992"/>
            <a:ext cx="52864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kern="10" dirty="0" smtClean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F00">
                        <a:alpha val="57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  <a:endParaRPr lang="ru-RU" sz="6600" b="1" i="1" kern="10" dirty="0">
              <a:ln w="31750">
                <a:solidFill>
                  <a:srgbClr val="008000"/>
                </a:solidFill>
                <a:round/>
                <a:headEnd/>
                <a:tailEnd/>
              </a:ln>
              <a:gradFill>
                <a:gsLst>
                  <a:gs pos="0">
                    <a:srgbClr val="FFFF00">
                      <a:alpha val="57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1643050"/>
            <a:ext cx="50720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ea typeface="Cambria Math" pitchFamily="18" charset="0"/>
              </a:rPr>
              <a:t>ЦЕЛЬ.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ea typeface="Cambria Math" pitchFamily="18" charset="0"/>
              </a:rPr>
              <a:t> ОПРЕДЕЛЕНИЕ ОБЩЕГО  СОГЛАСНОГО ЗВУКА В СЛОВАХ.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ea typeface="Cambria Math" pitchFamily="18" charset="0"/>
              </a:rPr>
              <a:t> РАЗВИТИЕ ФОНЕМАТИЧЕСКОГО СЛУХА И ВОСПРИЯТИЯ.</a:t>
            </a:r>
          </a:p>
          <a:p>
            <a:endParaRPr lang="ru-RU" sz="1600" b="1" dirty="0" smtClean="0">
              <a:ea typeface="Cambria Math" pitchFamily="18" charset="0"/>
            </a:endParaRPr>
          </a:p>
          <a:p>
            <a:r>
              <a:rPr lang="ru-RU" b="1" i="1" u="sng" dirty="0" smtClean="0">
                <a:ea typeface="Cambria Math" pitchFamily="18" charset="0"/>
              </a:rPr>
              <a:t>ЗАДАНИЕ.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ea typeface="Cambria Math" pitchFamily="18" charset="0"/>
              </a:rPr>
              <a:t> НАЗВАТЬ КАРТИНКИ.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ea typeface="Cambria Math" pitchFamily="18" charset="0"/>
              </a:rPr>
              <a:t> ОПРЕДЕЛИТЬ, КАКОЙ СОГЛАСНЫЙ ЗВУК СЛЫШИТСЯ В ОБЕИХ СЛОВАХ.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dirty="0" smtClean="0">
                <a:ea typeface="Cambria Math" pitchFamily="18" charset="0"/>
              </a:rPr>
              <a:t> СООТНЕСТИ ВЫДЕЛЕННЫЙ ЗВУК С БУКВОЙ.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Arial Black" pitchFamily="34" charset="0"/>
              </a:rPr>
              <a:t>Помогаем зайке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546" y="1000108"/>
            <a:ext cx="4714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ДИДАКТИЧЕСКАЯ ИГРА</a:t>
            </a:r>
            <a:endParaRPr lang="ru-RU" sz="1100" b="1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1 из 33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43577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4857760"/>
            <a:ext cx="1928826" cy="16287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Ш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857760"/>
            <a:ext cx="1857388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Ж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857760"/>
            <a:ext cx="1928826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Щ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4857760"/>
            <a:ext cx="1785950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Ч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chipol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tani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14422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-main-pic" descr="Картинка 171 из 339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58246" cy="43577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4857760"/>
            <a:ext cx="1928826" cy="16287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Ш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857760"/>
            <a:ext cx="1857388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Ж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857760"/>
            <a:ext cx="1928826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Щ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4857760"/>
            <a:ext cx="1785950" cy="16430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Ч</a:t>
            </a:r>
            <a:endParaRPr lang="ru-RU" sz="6600" b="1" dirty="0">
              <a:ln w="28575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3" name="Picture 3" descr="princess fr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14422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Мишка рисова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142984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520</Words>
  <Application>Microsoft Office PowerPoint</Application>
  <PresentationFormat>Экран (4:3)</PresentationFormat>
  <Paragraphs>135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142</cp:revision>
  <dcterms:modified xsi:type="dcterms:W3CDTF">2020-04-23T09:21:09Z</dcterms:modified>
</cp:coreProperties>
</file>