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279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A61FDF-DC29-456E-A7AD-D905F4D73A8D}" v="33" dt="2020-04-23T09:44:55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23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DEC42F5-A350-4F67-9B13-D5839900B0E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BA412A-F2A3-4AC9-805D-719375C2F2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117180" cy="324036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/>
                <a:cs typeface="Times New Roman"/>
              </a:rPr>
              <a:t>Особенности работы с гиперактивными детьми</a:t>
            </a:r>
            <a:br>
              <a:rPr lang="ru-RU" b="1" dirty="0">
                <a:latin typeface="Times New Roman"/>
                <a:cs typeface="Times New Roman"/>
              </a:rPr>
            </a:br>
            <a:endParaRPr lang="ru-RU" b="1" dirty="0">
              <a:latin typeface="Times New Roman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ru-RU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960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836712"/>
            <a:ext cx="8064896" cy="50405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  </a:t>
            </a:r>
            <a:r>
              <a:rPr lang="ru-RU" b="1" dirty="0">
                <a:solidFill>
                  <a:srgbClr val="7030A0"/>
                </a:solidFill>
                <a:latin typeface="Times New Roman"/>
                <a:ea typeface="Times New Roman"/>
              </a:rPr>
              <a:t>После поступления в школу проблемы детей с СДВГ, как правило, значительно усиливаются.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Требования к обучению таковы, что ребенок не в состоянии их выполнить в полной мере. Его поведение не соответствует возрастной норме, поэтому в школе ему не удается достичь результатов, соответствующих его способностям. При этом большинство детей имеют хороший общий уровень интеллектуального развития, о чем свидетельствуют результаты специальных исследований. Испытывают трудности в организации и завершении работы. Письменные работы выглядят неряшливо.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Считается, что трудности формирования навыков письма и чтения связаны с нарушениями внимания, недостаточностью координации движений, зрительного восприятия и речевого развития.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460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848872" cy="5400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Возникают </a:t>
            </a:r>
            <a:r>
              <a:rPr lang="ru-RU" b="1" dirty="0">
                <a:solidFill>
                  <a:srgbClr val="7030A0"/>
                </a:solidFill>
                <a:latin typeface="Times New Roman"/>
                <a:ea typeface="Times New Roman"/>
              </a:rPr>
              <a:t>проблемы во взаимоотношениях с окружающими</a:t>
            </a:r>
            <a:r>
              <a:rPr lang="ru-RU" b="1" dirty="0">
                <a:latin typeface="Times New Roman"/>
                <a:ea typeface="Times New Roman"/>
              </a:rPr>
              <a:t>, в том числе со сверстниками, педагогами, родителями, братьями и сестрами.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В школе более разговорчивы, чем сверстники, более склонны к началу общения, но не слишком хорошие партнеры. В их действиях прослеживаются избыточное реагирование, не соответствующее содержанию ситуаций, невосприимчивость к оттенкам межличностных взаимоотношений. Поведение отличается непредсказуемостью из-за колебаний в проявлениях. 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В результате ребенок не может устанавливать дружеских отношений, становится нежеланным и отвергаемым в коллективе. Сталкиваясь с подобным отношением, он часто сознательно выбирает для себя роль классного шута, надеясь наладить отношения со сверстниками. Но общаться с ним готовы лишь дети младшего возраста или сверстники, имеющие аналогичные поведенческие проблемы.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914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7920880" cy="5832648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  </a:t>
            </a:r>
            <a:r>
              <a:rPr lang="ru-RU" b="1" dirty="0">
                <a:solidFill>
                  <a:srgbClr val="7030A0"/>
                </a:solidFill>
                <a:latin typeface="Times New Roman"/>
                <a:ea typeface="Times New Roman"/>
              </a:rPr>
              <a:t>Дома дети с СДВГ </a:t>
            </a:r>
            <a:r>
              <a:rPr lang="ru-RU" b="1" dirty="0">
                <a:latin typeface="Times New Roman"/>
                <a:ea typeface="Times New Roman"/>
              </a:rPr>
              <a:t>обычно страдают от постоянных сравнений с братьями и сестрами, которые хорошо ведут себя и лучше учатся. Родителей раздражает то, что они беспокойны, навязчивы, эмоционально неустойчивы, недисциплинированны, непослушны, неаккуратны.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В домашних условиях они неспособны ответственно относиться к выполнению повседневных поручений, не помогают родителям. При этом замечания и наказания не дают желаемых результатов.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</a:t>
            </a:r>
            <a:r>
              <a:rPr lang="ru-RU" b="1" dirty="0">
                <a:solidFill>
                  <a:srgbClr val="7030A0"/>
                </a:solidFill>
                <a:latin typeface="Times New Roman"/>
                <a:ea typeface="Times New Roman"/>
              </a:rPr>
              <a:t>К подростковому возрасту</a:t>
            </a:r>
            <a:r>
              <a:rPr lang="ru-RU" b="1" dirty="0">
                <a:latin typeface="Times New Roman"/>
                <a:ea typeface="Times New Roman"/>
              </a:rPr>
              <a:t> гиперактивность у детей с СДВГ уменьшается или исчезает. Однако нарушение внимания и импульсивность в большинстве случаев продолжают сохраняться вплоть до взрослого возраста. При этом возможно нарастание нарушений поведения, агрессивности, трудностей во взаимоотношениях в семье и школе, ухудшение успеваемости.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121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052736"/>
            <a:ext cx="7117180" cy="4896544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7030A0"/>
                </a:solidFill>
                <a:latin typeface="Times New Roman"/>
                <a:ea typeface="Times New Roman"/>
              </a:rPr>
              <a:t>Сферы возможных нарушений у детей с СДВГ: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</a:rPr>
              <a:t>1) познавательно-интеллектуальная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</a:rPr>
              <a:t>2) психоэмоциональная (поведенческая)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</a:rPr>
              <a:t>3) коммуникативная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latin typeface="Times New Roman"/>
                <a:ea typeface="Times New Roman"/>
              </a:rPr>
              <a:t>  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Нарушения</a:t>
            </a:r>
            <a:r>
              <a:rPr lang="ru-RU" sz="2400" b="1" dirty="0">
                <a:latin typeface="Times New Roman"/>
                <a:ea typeface="Times New Roman"/>
              </a:rPr>
              <a:t> в какой-либо из сфер могут привести к 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дезадаптации ребёнка в ОУ</a:t>
            </a:r>
            <a:r>
              <a:rPr lang="ru-RU" sz="2400" b="1" i="1" dirty="0">
                <a:latin typeface="Times New Roman"/>
                <a:ea typeface="Times New Roman"/>
              </a:rPr>
              <a:t>.</a:t>
            </a:r>
            <a:endParaRPr lang="ru-RU" sz="2400" b="1" dirty="0">
              <a:latin typeface="Times New Roman"/>
              <a:ea typeface="Times New Roman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579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442" y="548680"/>
            <a:ext cx="7117180" cy="568863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3048000" algn="l"/>
              </a:tabLst>
            </a:pP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Критерии выявления гиперактивного ребенка 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3048000" algn="l"/>
              </a:tabLst>
            </a:pP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в группе дошкольного учреждения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7030A0"/>
                </a:solidFill>
                <a:latin typeface="Times New Roman"/>
                <a:ea typeface="Times New Roman"/>
              </a:rPr>
              <a:t>Оценка внимания:</a:t>
            </a:r>
            <a:endParaRPr lang="ru-RU" dirty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b="1" dirty="0">
                <a:latin typeface="Times New Roman"/>
                <a:ea typeface="Times New Roman"/>
              </a:rPr>
              <a:t>Имеет много незаконченных проектов.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b="1" dirty="0">
                <a:latin typeface="Times New Roman"/>
                <a:ea typeface="Times New Roman"/>
              </a:rPr>
              <a:t>Не последователен в поведении.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b="1" dirty="0">
                <a:latin typeface="Times New Roman"/>
                <a:ea typeface="Times New Roman"/>
              </a:rPr>
              <a:t>Не может долго удерживать внимание.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b="1" dirty="0">
                <a:latin typeface="Times New Roman"/>
                <a:ea typeface="Times New Roman"/>
              </a:rPr>
              <a:t>Не слышит, когда к нему обращаются.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b="1" dirty="0">
                <a:latin typeface="Times New Roman"/>
                <a:ea typeface="Times New Roman"/>
              </a:rPr>
              <a:t>С большим энтузиазмом берется за задание, но так и не заканчивает его.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b="1" dirty="0">
                <a:latin typeface="Times New Roman"/>
                <a:ea typeface="Times New Roman"/>
              </a:rPr>
              <a:t>Имеет трудности в организации поведения.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b="1" dirty="0">
                <a:latin typeface="Times New Roman"/>
                <a:ea typeface="Times New Roman"/>
              </a:rPr>
              <a:t>Теряет вещи.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b="1" dirty="0">
                <a:latin typeface="Times New Roman"/>
                <a:ea typeface="Times New Roman"/>
              </a:rPr>
              <a:t>Избегает задач скучных и тех, которые требуют умственных усилий.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b="1" dirty="0">
                <a:latin typeface="Times New Roman"/>
                <a:ea typeface="Times New Roman"/>
              </a:rPr>
              <a:t>Часто бывает забывчив.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114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32656"/>
            <a:ext cx="8064896" cy="626469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7030A0"/>
                </a:solidFill>
                <a:latin typeface="Times New Roman"/>
                <a:ea typeface="Times New Roman"/>
              </a:rPr>
              <a:t>Оценка </a:t>
            </a:r>
            <a:r>
              <a:rPr lang="ru-RU" sz="2200" b="1" dirty="0" err="1">
                <a:solidFill>
                  <a:srgbClr val="7030A0"/>
                </a:solidFill>
                <a:latin typeface="Times New Roman"/>
                <a:ea typeface="Times New Roman"/>
              </a:rPr>
              <a:t>сверхактивности</a:t>
            </a:r>
            <a:r>
              <a:rPr lang="ru-RU" sz="2200" b="1" dirty="0">
                <a:solidFill>
                  <a:srgbClr val="7030A0"/>
                </a:solidFill>
                <a:latin typeface="Times New Roman"/>
                <a:ea typeface="Times New Roman"/>
              </a:rPr>
              <a:t>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Ерзает, как червяк.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Беспокоен (барабанит пальцами, двигается на стуле, забирается куда-либо).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Спит намного меньше, чем другие дети (даже в младенчестве).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Находится в постоянном движении, с «мотором».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Очень говорлив.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latin typeface="Times New Roman"/>
                <a:ea typeface="Times New Roman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7030A0"/>
                </a:solidFill>
                <a:latin typeface="Times New Roman"/>
                <a:ea typeface="Times New Roman"/>
              </a:rPr>
              <a:t>Оценка импульсивности: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Отвечает до того, как его спросят.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Не может дождаться своей очереди в игре, на занятиях, уроках.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Часто вмешивается, прерывает говорящего.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Плохо сосредотачивает внимание.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Не может отложить вознаграждение.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Не может регулировать свое поведение, не умеет подчиняться правилам.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200" b="1" dirty="0">
                <a:latin typeface="Times New Roman"/>
                <a:ea typeface="Times New Roman"/>
              </a:rPr>
              <a:t>На некоторых занятиях спокоен, на других – нет (вариативность выполнения заданий).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196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117180" cy="4968552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</a:t>
            </a:r>
            <a:r>
              <a:rPr lang="ru-RU" sz="2400" b="1" dirty="0">
                <a:latin typeface="Times New Roman"/>
                <a:ea typeface="Times New Roman"/>
              </a:rPr>
              <a:t>Если в возрасте </a:t>
            </a:r>
            <a:r>
              <a:rPr lang="ru-RU" sz="2400" b="1" dirty="0">
                <a:solidFill>
                  <a:srgbClr val="7030A0"/>
                </a:solidFill>
                <a:latin typeface="Times New Roman"/>
                <a:ea typeface="Times New Roman"/>
              </a:rPr>
              <a:t>до семи лет </a:t>
            </a:r>
            <a:r>
              <a:rPr lang="ru-RU" sz="2400" b="1" dirty="0">
                <a:latin typeface="Times New Roman"/>
                <a:ea typeface="Times New Roman"/>
              </a:rPr>
              <a:t>проявляются хотя бы </a:t>
            </a:r>
            <a:r>
              <a:rPr lang="ru-RU" sz="2400" b="1" dirty="0">
                <a:solidFill>
                  <a:srgbClr val="7030A0"/>
                </a:solidFill>
                <a:latin typeface="Times New Roman"/>
                <a:ea typeface="Times New Roman"/>
              </a:rPr>
              <a:t>шесть</a:t>
            </a:r>
            <a:r>
              <a:rPr lang="ru-RU" sz="2400" b="1" dirty="0">
                <a:latin typeface="Times New Roman"/>
                <a:ea typeface="Times New Roman"/>
              </a:rPr>
              <a:t> из перечисленных </a:t>
            </a:r>
            <a:r>
              <a:rPr lang="ru-RU" sz="2400" b="1" dirty="0">
                <a:solidFill>
                  <a:srgbClr val="7030A0"/>
                </a:solidFill>
                <a:latin typeface="Times New Roman"/>
                <a:ea typeface="Times New Roman"/>
              </a:rPr>
              <a:t>характеристик</a:t>
            </a:r>
            <a:r>
              <a:rPr lang="ru-RU" sz="2400" b="1" dirty="0">
                <a:latin typeface="Times New Roman"/>
                <a:ea typeface="Times New Roman"/>
              </a:rPr>
              <a:t>, воспитатель может </a:t>
            </a:r>
            <a:r>
              <a:rPr lang="ru-RU" sz="2400" b="1" dirty="0">
                <a:solidFill>
                  <a:srgbClr val="7030A0"/>
                </a:solidFill>
                <a:latin typeface="Times New Roman"/>
                <a:ea typeface="Times New Roman"/>
              </a:rPr>
              <a:t>предположить</a:t>
            </a:r>
            <a:r>
              <a:rPr lang="ru-RU" sz="2400" b="1" dirty="0"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(но не поставить диагноз!), </a:t>
            </a:r>
            <a:r>
              <a:rPr lang="ru-RU" sz="2400" b="1" dirty="0">
                <a:latin typeface="Times New Roman"/>
                <a:ea typeface="Times New Roman"/>
              </a:rPr>
              <a:t>что ребенок является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гиперактивным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/>
                <a:ea typeface="Times New Roman"/>
              </a:rPr>
              <a:t>  </a:t>
            </a:r>
            <a:r>
              <a:rPr lang="ru-RU" sz="2400" b="1" dirty="0">
                <a:solidFill>
                  <a:srgbClr val="7030A0"/>
                </a:solidFill>
                <a:latin typeface="Times New Roman"/>
                <a:ea typeface="Times New Roman"/>
              </a:rPr>
              <a:t>Ставить диагноз СДВГ должен врач!!!</a:t>
            </a:r>
            <a:endParaRPr lang="ru-RU" sz="2400" dirty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8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04664"/>
            <a:ext cx="7848872" cy="5904656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Методы коррекции проявлений синдрома дефицита внимания и гиперактивности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(комплексный подход)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100" b="1" u="sng" dirty="0">
                <a:solidFill>
                  <a:srgbClr val="7030A0"/>
                </a:solidFill>
                <a:latin typeface="Times New Roman"/>
                <a:ea typeface="Times New Roman"/>
              </a:rPr>
              <a:t>Психотерапия: </a:t>
            </a:r>
            <a:endParaRPr lang="ru-RU" sz="2100" dirty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100" dirty="0">
                <a:latin typeface="Times New Roman"/>
                <a:ea typeface="Times New Roman"/>
              </a:rPr>
              <a:t>	</a:t>
            </a:r>
            <a:r>
              <a:rPr lang="ru-RU" sz="2100" b="1" dirty="0">
                <a:latin typeface="Times New Roman"/>
                <a:ea typeface="Times New Roman"/>
              </a:rPr>
              <a:t>Индивидуальная, поведенческая (модификация поведения, жетонная система); </a:t>
            </a: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100" b="1" dirty="0">
                <a:latin typeface="Times New Roman"/>
                <a:ea typeface="Times New Roman"/>
              </a:rPr>
              <a:t>	Групповая (игровая, арт-терапия, в т. ч., например, </a:t>
            </a:r>
            <a:r>
              <a:rPr lang="ru-RU" sz="2100" b="1" dirty="0" err="1">
                <a:latin typeface="Times New Roman"/>
                <a:ea typeface="Times New Roman"/>
              </a:rPr>
              <a:t>данс</a:t>
            </a:r>
            <a:r>
              <a:rPr lang="ru-RU" sz="2100" b="1" dirty="0">
                <a:latin typeface="Times New Roman"/>
                <a:ea typeface="Times New Roman"/>
              </a:rPr>
              <a:t>-терапия); </a:t>
            </a: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100" b="1" dirty="0">
                <a:latin typeface="Times New Roman"/>
                <a:ea typeface="Times New Roman"/>
              </a:rPr>
              <a:t>	Семейная (в т. ч. игровая); </a:t>
            </a: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100" b="1" dirty="0">
                <a:latin typeface="Times New Roman"/>
                <a:ea typeface="Times New Roman"/>
              </a:rPr>
              <a:t>	Психологические тренинги (уверенности в себе, коммуникативных навыков, для родителей – тренинги родительских навыков и компетентности). </a:t>
            </a:r>
          </a:p>
          <a:p>
            <a:pPr algn="just">
              <a:lnSpc>
                <a:spcPct val="115000"/>
              </a:lnSpc>
            </a:pPr>
            <a:r>
              <a:rPr lang="ru-RU" sz="2100" b="1" u="sng" dirty="0">
                <a:solidFill>
                  <a:srgbClr val="7030A0"/>
                </a:solidFill>
                <a:latin typeface="Times New Roman"/>
                <a:ea typeface="Times New Roman"/>
              </a:rPr>
              <a:t>Педагогическая коррекция: </a:t>
            </a:r>
            <a:endParaRPr lang="ru-RU" sz="2100" b="1" dirty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100" b="1" dirty="0">
                <a:latin typeface="Times New Roman"/>
                <a:ea typeface="Times New Roman"/>
              </a:rPr>
              <a:t>	обучение </a:t>
            </a:r>
            <a:r>
              <a:rPr lang="ru-RU" sz="2100" b="1" dirty="0" err="1">
                <a:latin typeface="Times New Roman"/>
                <a:ea typeface="Times New Roman"/>
              </a:rPr>
              <a:t>метакогнитивным</a:t>
            </a:r>
            <a:r>
              <a:rPr lang="ru-RU" sz="2100" b="1" dirty="0">
                <a:latin typeface="Times New Roman"/>
                <a:ea typeface="Times New Roman"/>
              </a:rPr>
              <a:t> стратегиям (как правильно учиться, лучше организовать свою учебу);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100" b="1" dirty="0">
                <a:latin typeface="Times New Roman"/>
                <a:ea typeface="Times New Roman"/>
              </a:rPr>
              <a:t>	учебные программы, ориентированные на индивидуальные стили обучения – </a:t>
            </a:r>
            <a:r>
              <a:rPr lang="ru-RU" sz="2100" b="1" dirty="0" err="1">
                <a:latin typeface="Times New Roman"/>
                <a:ea typeface="Times New Roman"/>
              </a:rPr>
              <a:t>learning</a:t>
            </a:r>
            <a:r>
              <a:rPr lang="ru-RU" sz="2100" b="1" dirty="0">
                <a:latin typeface="Times New Roman"/>
                <a:ea typeface="Times New Roman"/>
              </a:rPr>
              <a:t> </a:t>
            </a:r>
            <a:r>
              <a:rPr lang="ru-RU" sz="2100" b="1" dirty="0" err="1">
                <a:latin typeface="Times New Roman"/>
                <a:ea typeface="Times New Roman"/>
              </a:rPr>
              <a:t>styles</a:t>
            </a:r>
            <a:r>
              <a:rPr lang="ru-RU" sz="2100" b="1" dirty="0">
                <a:latin typeface="Times New Roman"/>
                <a:ea typeface="Times New Roman"/>
              </a:rPr>
              <a:t> – для детей с визуальными, или аудиальными, или кинестетическими способностями.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843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620688"/>
            <a:ext cx="7117180" cy="5976664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r>
              <a:rPr lang="ru-RU" sz="1800" b="1" u="sng" dirty="0">
                <a:solidFill>
                  <a:srgbClr val="7030A0"/>
                </a:solidFill>
                <a:latin typeface="Times New Roman"/>
                <a:ea typeface="Times New Roman"/>
              </a:rPr>
              <a:t>Нейропсихологическая коррекция: </a:t>
            </a:r>
            <a:endParaRPr lang="ru-RU" sz="1800" b="1" dirty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/>
                <a:ea typeface="Times New Roman"/>
              </a:rPr>
              <a:t>	различные методики, направленные на улучшение взаимодействия между полушариями головного мозга. </a:t>
            </a:r>
          </a:p>
          <a:p>
            <a:pPr algn="just">
              <a:lnSpc>
                <a:spcPct val="115000"/>
              </a:lnSpc>
            </a:pPr>
            <a:r>
              <a:rPr lang="ru-RU" sz="1800" b="1" u="sng" dirty="0">
                <a:solidFill>
                  <a:srgbClr val="7030A0"/>
                </a:solidFill>
                <a:latin typeface="Times New Roman"/>
                <a:ea typeface="Times New Roman"/>
              </a:rPr>
              <a:t>Медикаментозная и другие виды терапии. 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Times New Roman"/>
              </a:rPr>
              <a:t>    Усилия специалистов должны быть направлены на </a:t>
            </a:r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своевременное выявление и коррекцию СДВГ, сведения к минимуму факторов, усугубляющих их проявления и способных трансформировать эти проявления из минимальных в весьма драматичные.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Times New Roman"/>
              </a:rPr>
              <a:t>  В детском возрасте практически любое заболевание может быть компенсировано растущим мозгом с помощью лечения и индивидуального обучения.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333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24936" cy="6192688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Рекомендации педагогам и воспитателям по работе с гиперактивными детьми.</a:t>
            </a:r>
            <a:endParaRPr lang="ru-RU" sz="1400" dirty="0">
              <a:solidFill>
                <a:schemeClr val="accent4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</a:rPr>
              <a:t> 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1)    </a:t>
            </a:r>
            <a:r>
              <a:rPr lang="ru-RU" sz="1400" dirty="0">
                <a:latin typeface="Times New Roman"/>
                <a:ea typeface="Times New Roman"/>
              </a:rPr>
              <a:t>Ознакомьтесь с информацией о природе и проявлениях СДВГ.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2)    </a:t>
            </a:r>
            <a:r>
              <a:rPr lang="ru-RU" sz="1400" dirty="0">
                <a:latin typeface="Times New Roman"/>
                <a:ea typeface="Times New Roman"/>
              </a:rPr>
              <a:t>Вместе с ребенком и его родителями обратитесь за помощью к детскому  психологу.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3)   </a:t>
            </a:r>
            <a:r>
              <a:rPr lang="ru-RU" sz="1400" dirty="0">
                <a:latin typeface="Times New Roman"/>
                <a:ea typeface="Times New Roman"/>
              </a:rPr>
              <a:t>Для улучшения организации учебной деятельности ребенка используйте простые средства – планы занятий в виде пиктограмм, списки, графики, часы со звонком.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4)  </a:t>
            </a:r>
            <a:r>
              <a:rPr lang="ru-RU" sz="1400" dirty="0">
                <a:latin typeface="Times New Roman"/>
                <a:ea typeface="Times New Roman"/>
              </a:rPr>
              <a:t>На определённый отрезок времени давайте лишь одно задание. Если ученику (воспитаннику) предстоит выполнить большое задание, то оно предлагается ему в виде последовательных частей, и учитель (воспитатель) периодически контролирует ход работы над каждой из частей, внося необходимые коррективы.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5)     </a:t>
            </a:r>
            <a:r>
              <a:rPr lang="ru-RU" sz="1400" dirty="0">
                <a:latin typeface="Times New Roman"/>
                <a:ea typeface="Times New Roman"/>
              </a:rPr>
              <a:t>Введите знаковую систему оценивания. Хорошее поведение и успехи в учёбе вознаграждайте.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6)  </a:t>
            </a:r>
            <a:r>
              <a:rPr lang="ru-RU" sz="1400" dirty="0">
                <a:latin typeface="Times New Roman"/>
                <a:ea typeface="Times New Roman"/>
              </a:rPr>
              <a:t>Изменяйте режим урока (занятия) — устраивайте минутки активного отдыха с лёгкими физическими упражнениями и релаксацией.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7)    </a:t>
            </a:r>
            <a:r>
              <a:rPr lang="ru-RU" sz="1400" dirty="0">
                <a:latin typeface="Times New Roman"/>
                <a:ea typeface="Times New Roman"/>
              </a:rPr>
              <a:t>В классе желательно иметь минимальное количество отвлекающих предметов (картин, стендов). Расписание занятий должно быть постоянным, так как дети с синдромом часто забывают его.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8)      </a:t>
            </a:r>
            <a:r>
              <a:rPr lang="ru-RU" sz="1400" dirty="0">
                <a:latin typeface="Times New Roman"/>
                <a:ea typeface="Times New Roman"/>
              </a:rPr>
              <a:t>При каждом подходящем случае давайте ребенку возможность принимать на себя ответственность.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9)    </a:t>
            </a:r>
            <a:r>
              <a:rPr lang="ru-RU" sz="1400" dirty="0">
                <a:latin typeface="Times New Roman"/>
                <a:ea typeface="Times New Roman"/>
              </a:rPr>
              <a:t>Работа с гиперактивными детьми должна строиться индивидуально. Оптимальное место для гиперактивного ребёнка — в центре класса (группы), напротив доски (воспитателя). Он всегда должен находиться перед глазами педагога. Выполняя задание, гиперактивные дети часто не понимают, что и как они делают. Не ждите, пока деятельность ребенка станет хаотичной, вовремя помогите правильно организовать работу. Обеспечьте для ученика (воспитанника) возможность быстрого обращения за помощью. Создавайте ребенку с СДВГ индивидуальные условия, которые помогут ему быть более организованным. Например, через 20-минутные интервалы разрешайте ему вставать и ходить в конце класса. Некоторые гиперактивные дети лучше концентрируют внимание, одевая наушники. Используйте все, что помогает (если это приемлемо и не опасно).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10)    </a:t>
            </a:r>
            <a:r>
              <a:rPr lang="ru-RU" sz="1400" dirty="0">
                <a:latin typeface="Times New Roman"/>
                <a:ea typeface="Times New Roman"/>
              </a:rPr>
              <a:t>Направляйте лишнюю энергию гиперактивных детей в полезное русло — во время урока (занятия) попросите его вымыть доску собрать тетради и т. д. Разрешите этим детям рисовать во время объяснения Вами нового материала. При этом уровень восприятия детей с большой степенью вероятности не изменится или возрастет.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26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04664"/>
            <a:ext cx="8064896" cy="6048672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Гиперактивность и СДВГ: что это?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Гиперакти́вность</a:t>
            </a:r>
            <a:r>
              <a:rPr lang="ru-RU" sz="1600" b="1" dirty="0">
                <a:latin typeface="Times New Roman"/>
                <a:ea typeface="Times New Roman"/>
              </a:rPr>
              <a:t> - состояние, при котором активность и возбудимость человека превышает норму. В случае, если подобное поведение является проблемой для других, гиперактивность трактуется как поведенческое расстройство. Относится к легко протекающим синдромам, не требующих какого-либо медицинского вмешательства (Википедия).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</a:rPr>
              <a:t>  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Синдром дефицита внимания и гиперактивности ( СДВГ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) </a:t>
            </a:r>
            <a:r>
              <a:rPr lang="ru-RU" sz="1600" b="1" dirty="0">
                <a:latin typeface="Times New Roman"/>
                <a:ea typeface="Times New Roman"/>
              </a:rPr>
              <a:t>- </a:t>
            </a:r>
            <a:r>
              <a:rPr lang="ru-RU" sz="1600" b="1" dirty="0" err="1">
                <a:latin typeface="Times New Roman"/>
                <a:ea typeface="Times New Roman"/>
              </a:rPr>
              <a:t>неврологическо</a:t>
            </a:r>
            <a:r>
              <a:rPr lang="ru-RU" sz="1600" b="1" dirty="0">
                <a:latin typeface="Times New Roman"/>
                <a:ea typeface="Times New Roman"/>
              </a:rPr>
              <a:t>-поведенческое расстройство развития, начинающееся в детском возрасте. Проявляется такими симптомами, как трудности концентрации внимания, гиперактивность и плохо управляемая импульсивность (Википедия).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</a:rPr>
              <a:t>  Статистически гиперактивность в 4 раза чаще встречается у мальчиков.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</a:rPr>
              <a:t>  В настоящее время у школьников начальных классов распространенность синдрома составляет 3—10%.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</a:rPr>
              <a:t>  Максимальная выраженность проявлений СДВГ совпадает с критическими периодами </a:t>
            </a:r>
            <a:r>
              <a:rPr lang="ru-RU" sz="1600" b="1" dirty="0" err="1">
                <a:latin typeface="Times New Roman"/>
                <a:ea typeface="Times New Roman"/>
              </a:rPr>
              <a:t>психоречевого</a:t>
            </a:r>
            <a:r>
              <a:rPr lang="ru-RU" sz="1600" b="1" dirty="0">
                <a:latin typeface="Times New Roman"/>
                <a:ea typeface="Times New Roman"/>
              </a:rPr>
              <a:t> развития у детей. Как правило, дисфункция возникает и нарастает к началу посещения детского сада и школы. Подобная закономерность может быть объяснена неспособностью ЦНС справляться с новыми требованиями, предъявляемые ребенку в условиях увеличения психических и физических нагрузок.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22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496944" cy="6336704"/>
          </a:xfrm>
        </p:spPr>
        <p:txBody>
          <a:bodyPr>
            <a:normAutofit/>
          </a:bodyPr>
          <a:lstStyle/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Вводите проблемное обучение, повышайте мотивацию учеников (воспитанников), используйте в процессе обучения элементы игры, соревнования. Больше давайте творческих, развивающих заданий и, наоборот, избегайте монотонной деятельности. Рекомендуется частая смена заданий с небольшим числом вопросов.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Давайте задания в соответствии с рабочим темпом и способностями ученика (воспитанника). Избегайте предъявления завышенных или заниженных требований к детям с СДВГ.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Гиперактивные дети особенно в подростковом возрасте могут восставать не только против родительских запретов, но и запретов педагогов. Поэтому учителям необходимо научиться общаться с ними без применения так называемой «родительской лексики», основывающейся на активном использовании глаголов повелительного наклонения (сделай, подай, убери и т.п.) и глагола «должен». Например, фразу «запишите задание в дневник» разумнее заменить на «давайте запишем задание в дневник» или «вы должны выполнить упражнение» на «а теперь вы можете приступить к выполнению упражнения».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Придерживайтесь позитивной модели поведения. Не стесняйтесь хвалить ребенка. Создавайте ситуации успеха, в которых ребёнок имел бы возможность проявить свои сильные стороны. 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Используйте поощрения. Например, если ребенок с СДВГ хорошо себя вел на перемене, разрешите ему и одноклассникам дополнительно погулять еще несколько минут.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Ищите слова поддержки даже в ситуации неуспеха ребенка. Используйте фразы: «Пока у тебя это не получилось, но если ты потренируешься, то ты справишься с этим заданием», «Я верю в тебя» и т.п.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 необходимости посоветуйте родителям пригласить педагога для дополнительных занятий с ребенком и выполнения им школьных уроков. Сами родители в этих ситуациях становятся надсмотрщиками.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Совместно с психологами помогайте ребёнку адаптироваться в условиях образовательного учреждения, в детском коллективе — воспитывайте навыки работы в школе, обучайте необходимым социальным нормам и навыкам общения.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Всегда помните: необходимо договариваться, а не стараться сломить!!!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48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08912" cy="6264696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Рекомендации родителям гиперактивных</a:t>
            </a:r>
            <a:endParaRPr lang="ru-RU" sz="1400" dirty="0">
              <a:solidFill>
                <a:schemeClr val="accent4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детей.</a:t>
            </a:r>
            <a:endParaRPr lang="ru-RU" sz="1400" dirty="0">
              <a:solidFill>
                <a:schemeClr val="accent4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1)    </a:t>
            </a:r>
            <a:r>
              <a:rPr lang="ru-RU" sz="1400" dirty="0">
                <a:latin typeface="Times New Roman"/>
                <a:ea typeface="Times New Roman"/>
              </a:rPr>
              <a:t>В своих отношениях с ребёнком придерживайтесь «позитивной модели». Хвалите его в каждом случае, когда он этого заслужил, подчёркивайте даже незначительные успехи. Помните, что гиперактивные дети игнорируют выговоры и замечания, но чувствительны к малейшей похвале.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2)    </a:t>
            </a:r>
            <a:r>
              <a:rPr lang="ru-RU" sz="1400" dirty="0">
                <a:latin typeface="Times New Roman"/>
                <a:ea typeface="Times New Roman"/>
              </a:rPr>
              <a:t>Не прибегайте к физическому наказанию. Ваши отношения с ребёнком должны основываться на доверии, а не на страхе. Он всегда должен чувствовать вашу помощь и поддержку. Совместно решайте возникшие трудности.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3)      </a:t>
            </a:r>
            <a:r>
              <a:rPr lang="ru-RU" sz="1400" dirty="0">
                <a:latin typeface="Times New Roman"/>
                <a:ea typeface="Times New Roman"/>
              </a:rPr>
              <a:t>Чаще говорите «да», избегайте слов «нет» и «нельзя».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4)       </a:t>
            </a:r>
            <a:r>
              <a:rPr lang="ru-RU" sz="1400" dirty="0">
                <a:latin typeface="Times New Roman"/>
                <a:ea typeface="Times New Roman"/>
              </a:rPr>
              <a:t>Говорите сдержанно, спокойно, мягко.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5)   </a:t>
            </a:r>
            <a:r>
              <a:rPr lang="ru-RU" sz="1400" dirty="0">
                <a:latin typeface="Times New Roman"/>
                <a:ea typeface="Times New Roman"/>
              </a:rPr>
              <a:t>Давайте ребенку только одно задание на определенный отрезок времени, чтобы он мог его завершить.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6)       </a:t>
            </a:r>
            <a:r>
              <a:rPr lang="ru-RU" sz="1400" dirty="0">
                <a:latin typeface="Times New Roman"/>
                <a:ea typeface="Times New Roman"/>
              </a:rPr>
              <a:t>Для подкрепления устных инструкций используйте зрительную стимуляцию.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7)      </a:t>
            </a:r>
            <a:r>
              <a:rPr lang="ru-RU" sz="1400" dirty="0">
                <a:latin typeface="Times New Roman"/>
                <a:ea typeface="Times New Roman"/>
              </a:rPr>
              <a:t>Поручите ему часть домашних дел, которые необходимо выполнять ежедневно (ходить за хлебом, кормить собаку и т. д.) и ни в коем случае не выполняйте их за него.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8)      </a:t>
            </a:r>
            <a:r>
              <a:rPr lang="ru-RU" sz="1400" dirty="0">
                <a:latin typeface="Times New Roman"/>
                <a:ea typeface="Times New Roman"/>
              </a:rPr>
              <a:t>Заведите дневник самоконтроля и отмечайте в нём вместе с ребёнком его успехи дома и в школе. Примерные графы: выполнение домашних обязанностей, учёба в школе, выполнение домашних заданий.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9)    </a:t>
            </a:r>
            <a:r>
              <a:rPr lang="ru-RU" sz="1400" dirty="0">
                <a:latin typeface="Times New Roman"/>
                <a:ea typeface="Times New Roman"/>
              </a:rPr>
              <a:t>Введите балльную или знаковую систему вознаграждения (можно каждый хороший поступок отмечать звёздочкой, а определённое их количество вознаграждать игрушкой, сладостями или давно обещанной поездкой).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ru-RU" sz="1400" b="1" dirty="0">
                <a:latin typeface="Times New Roman"/>
                <a:ea typeface="Times New Roman"/>
              </a:rPr>
              <a:t>10)   </a:t>
            </a:r>
            <a:r>
              <a:rPr lang="ru-RU" sz="1400" dirty="0">
                <a:latin typeface="Times New Roman"/>
                <a:ea typeface="Times New Roman"/>
              </a:rPr>
              <a:t>Поощряйте ребенка за все виды деятельности, требующие концентрации внимания (например, работа с кубиками, раскрашивание, чтение).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34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8136904" cy="6048672"/>
          </a:xfrm>
        </p:spPr>
        <p:txBody>
          <a:bodyPr>
            <a:noAutofit/>
          </a:bodyPr>
          <a:lstStyle/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Избегайте по возможности скоплений людей. Пребывание в крупных магазинах, на рынках, в ресторанах и т.п. оказывает на ребенка чрезмерное стимулирующее действие.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Во время игр ограничивайте ребенка лишь одним партнером. Избегайте беспокойных, шумных приятелей.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Оберегайте ребенка от утомления, поскольку оно приводит к снижению самоконтроля и нарастанию гиперактивности.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Избегайте завышенных или, наоборот, заниженных требований к ребёнку. Старайтесь ставить перед ним задачи, соответствующие его способностям.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Определите для ребёнка рамки поведения — что можно и чего нельзя. Вседозволенность однозначно не принесёт никакой пользы. Несмотря на наличие определённых недостатков, гиперактивные дети должны справляться с обычными для всех подрастающих детей проблемами. Эти дети не нуждаются в том, чтобы их отстраняли от требований, которые применяются к другим.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Не навязывайте ему жёстких правил. Ваши указания должны быть указаниями, а не приказами. Требуйте выполнения правил, касающихся его безопасности и здоровья, в отношении остальных не будьте столь придирчивы.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Вызывающее поведение вашего ребёнка — это его способ привлечь ваше внимание. Проводите с ним больше времени: играйте, учите, как правильно общаться с другими людьми, как вести себя в общественных местах, переходить улицу и другим социальным навыкам.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Поддерживайте дома чёткий распорядок дня. Приём пищи, игры, прогулки, отход ко сну должны совершаться в одно и то же время. Награждайте ребёнка за его соблюдение.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Дома следует создать для ребёнка спокойную обстановку. Идеально было бы предоставить ему отдельную комнату. В ней должно быть минимальное количество предметов, которые могут отвлекать, рассеивать его внимание. Цвет обоев должен быть не ярким, успокаивающим, преимущество отдаётся голубому цвету. 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206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4664"/>
            <a:ext cx="8136904" cy="5976664"/>
          </a:xfrm>
        </p:spPr>
        <p:txBody>
          <a:bodyPr>
            <a:normAutofit/>
          </a:bodyPr>
          <a:lstStyle/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Давайте ребенку возможность расходовать избыточную энергию. Полезна ежедневная физическая активность на свежем воздухе – длительные прогулки, бег, спортивные занятия. Очень хорошо организовать в его комнате спортивный уголок (с перекладиной для подтягивания, гантели для соответствующего возраста, эспандеры, коврик и др.). Развивайте гигиенические навыки, включая закаливание. Но не переутомляйте ребёнка.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Создайте необходимые условия для работы. У ребёнка должен быть свой уголок, во время занятий на столе и над столом не должно быть ничего отвлекающего его внимание: плакатов, игрушек и т.д.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Если ребёнку трудно учиться, не требуйте от него высоких оценок по всем предметам. Достаточно иметь хорошие отметки по 2—3 основным.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Оберегайте ребёнка от переутомления, поскольку оно приводит к снижению самоконтроля и нарастанию двигательной активности. Не позволяйте ему подолгу сидеть у телевизора.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Старайтесь, чтобы ребёнок высыпался. Недостаток сна ведёт к ещё большему ухудшению внимания и самоконтроля. К концу дня ребёнок может стать неуправляемым.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Развивайте у него осознанное торможение, учите контролировать себя. Перед тем, как что-то сделать, пусть посчитает от 1 до 19. Помните! Ваше спокойствие — лучший пример для ребёнка.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Воспитывайте у ребёнка интерес к какому-нибудь занятию. Ему важно ощущать себя человеком умелым и компетентным в какой-либо области. Хорошо, если в свободное время ребёнок будет занят своим хобби. Не следует перегружать ребёнка занятиями в разных кружках, особенно в таких, где есть значительные нагрузки на память, внимание. </a:t>
            </a: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 о том, что гиперактивность детей с синдромом дефицита внимания, хотя и неизбежна, но может удерживаться под разумным контролем с помощью перечисленных мер!!! 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343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04664"/>
            <a:ext cx="8064896" cy="6192688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7030A0"/>
                </a:solidFill>
                <a:latin typeface="Times New Roman"/>
                <a:ea typeface="Times New Roman"/>
              </a:rPr>
              <a:t>Приложения.</a:t>
            </a:r>
            <a:endParaRPr lang="ru-RU" sz="1400" dirty="0">
              <a:solidFill>
                <a:srgbClr val="7030A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/>
                <a:ea typeface="Times New Roman"/>
              </a:rPr>
              <a:t> Список вопросов для беседы с родителями гиперактивного ребенка.</a:t>
            </a:r>
            <a:endParaRPr lang="ru-RU" sz="14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Каковы особенности протекания беременности и родов у матери?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Каковы особенности раннего развития ребенка?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Является ребенок правшой или левшой?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Есть ли в семье родственники, склонные к депрессиям, алкоголизму, употреблению наркотиков?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Какова амплитуда настроений ребенка?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Трудно ли ребенку приступить к занятиям?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Характерны ли для него нервные движения (раскачивание ногой и др.)?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Нет ли склонности принижать свои успехи?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Трудно ли доводить до конца начатое дело?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Трудно ли справляться с гневом?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Легко ли отвлечь от выполнения задания?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Нет ли привычки «перепрыгивать» с одной программы Т</a:t>
            </a:r>
            <a:r>
              <a:rPr lang="en-US" sz="1400" dirty="0">
                <a:latin typeface="Times New Roman"/>
                <a:ea typeface="Times New Roman"/>
              </a:rPr>
              <a:t>V</a:t>
            </a:r>
            <a:r>
              <a:rPr lang="ru-RU" sz="1400" dirty="0">
                <a:latin typeface="Times New Roman"/>
                <a:ea typeface="Times New Roman"/>
              </a:rPr>
              <a:t> на другую?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Умеет ли следовать указаниям взрослых?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Легко ли приходит в состояние гнева?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Когда слушает, заняты ли его руки (играет в машинки, чертит линии)?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Часто ли проявляется агрессия? Какая чаще: вербальная, невербальная?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Имеет ли привычку лгать?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Учится ниже своих способностей?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Является чрезмерно экспрессивным?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1400" dirty="0">
                <a:latin typeface="Times New Roman"/>
                <a:ea typeface="Times New Roman"/>
              </a:rPr>
              <a:t>Характерна ли низкая переносимость огорчений?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162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08912" cy="61926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	Умеет ли планировать последствия своего поведения?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	Каков уровень самооценки?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	Каков уровень развития мелкой моторики?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	Насколько хорошо развита координация движений?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	Страдает ли нарушением сна?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26.	Не является ли аллергиком?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	Страдал ли кто-либо из членов семьи дефицитом внимания?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	Трудно ли ему выслушать до конца сказку, которую читает взрослый?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29.	Часто ли нарушает правила?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30.	Часто ли проявляет беспокойство?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	Характерна ли роль «клоуна» в группе?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32.	Является ли полной семья?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33.	Не было ли в семье усыновлений?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34.	Есть ли в семье другие дети? Старшие? Младшие?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35.	Какова очередность рождения данного ребенка в семье?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36.	Трудно ли ему хранить секреты?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37.	Нравится ли, когда появляются новые вещи? Хватает ли он их сразу?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38.	Часто ли приходит в ярость?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39.	Склонен ли к депрессиям?</a:t>
            </a:r>
          </a:p>
          <a:p>
            <a:pPr algn="just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40.	Часто ли отказывается выполнять требования, просьбы?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141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7992888" cy="5688632"/>
          </a:xfrm>
        </p:spPr>
        <p:txBody>
          <a:bodyPr>
            <a:norm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41.	Подчиняется ли правилам, инструкциям?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42.	Трудно ли ему дожидаться своей очереди в игре, на занятиях?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43.	Способен ли длительное время ждать вознаграждения?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44.	Часто ли является инициатором конфликтных ситуаций?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45.	Случается ли, что ребенок задевает, роняет вещи?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46.	Есть ли в семье другие гиперактивные члены?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47.	Как реагирует на замечания взрослых?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48.	Часто ли ребенку делают замечания дома, на прогулке?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49.	Теряет ли ребенок свои вещи? Каким хотят видеть ребенка отец, мать и другие близкие родственники? Составьте «идеальный» образ ребенка.	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798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17180" cy="2160240"/>
          </a:xfrm>
        </p:spPr>
        <p:txBody>
          <a:bodyPr>
            <a:normAutofit fontScale="92500"/>
          </a:bodyPr>
          <a:lstStyle/>
          <a:p>
            <a:endParaRPr lang="ru-RU" dirty="0"/>
          </a:p>
          <a:p>
            <a:endParaRPr lang="ru-RU" dirty="0"/>
          </a:p>
          <a:p>
            <a:pPr algn="ctr"/>
            <a:r>
              <a:rPr lang="ru-RU" sz="4400" b="1" dirty="0">
                <a:solidFill>
                  <a:srgbClr val="FF0000"/>
                </a:solidFill>
              </a:rPr>
              <a:t>Спасибо за внимание</a:t>
            </a:r>
          </a:p>
        </p:txBody>
      </p:sp>
      <p:pic>
        <p:nvPicPr>
          <p:cNvPr id="4" name="Picture 5" descr="ученая сов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381000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891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4664"/>
            <a:ext cx="8064896" cy="6192688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Причины (факторы) СДВГ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70C0"/>
                </a:solidFill>
                <a:latin typeface="Times New Roman"/>
                <a:ea typeface="Times New Roman"/>
              </a:rPr>
              <a:t>1.Биологические: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70C0"/>
                </a:solidFill>
                <a:latin typeface="Times New Roman"/>
                <a:ea typeface="Times New Roman"/>
              </a:rPr>
              <a:t>А) Отягощенный анамнез</a:t>
            </a:r>
            <a:r>
              <a:rPr lang="ru-RU" sz="2200" b="1" dirty="0">
                <a:latin typeface="Times New Roman"/>
                <a:ea typeface="Times New Roman"/>
              </a:rPr>
              <a:t> (ранние органические повреждения мозга в периоды беременности и родов) - 43% риска для СДВГ.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i="1" dirty="0">
                <a:latin typeface="Times New Roman"/>
                <a:ea typeface="Times New Roman"/>
              </a:rPr>
              <a:t>	Патология течения беременности:</a:t>
            </a:r>
            <a:r>
              <a:rPr lang="ru-RU" sz="2200" b="1" dirty="0">
                <a:latin typeface="Times New Roman"/>
                <a:ea typeface="Times New Roman"/>
              </a:rPr>
              <a:t> токсикозы, угрозы прерывания, анемия, хронические соматические заболевания, действие токсических факторов.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i="1" dirty="0">
                <a:latin typeface="Times New Roman"/>
                <a:ea typeface="Times New Roman"/>
              </a:rPr>
              <a:t>	Патология в период родов:</a:t>
            </a:r>
            <a:r>
              <a:rPr lang="ru-RU" sz="2200" b="1" dirty="0">
                <a:latin typeface="Times New Roman"/>
                <a:ea typeface="Times New Roman"/>
              </a:rPr>
              <a:t> преждевременные, запоздалые, быстрые роды, слабость родовой деятельности, кесарево сечение, применение акушерских пособий.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i="1" dirty="0">
                <a:latin typeface="Times New Roman"/>
                <a:ea typeface="Times New Roman"/>
              </a:rPr>
              <a:t>	Патология периода новорожденности:</a:t>
            </a:r>
            <a:r>
              <a:rPr lang="ru-RU" sz="2200" b="1" dirty="0">
                <a:latin typeface="Times New Roman"/>
                <a:ea typeface="Times New Roman"/>
              </a:rPr>
              <a:t> асфиксия, родовая травма, недоношенность, </a:t>
            </a:r>
            <a:r>
              <a:rPr lang="ru-RU" sz="2200" b="1" dirty="0" err="1">
                <a:latin typeface="Times New Roman"/>
                <a:ea typeface="Times New Roman"/>
              </a:rPr>
              <a:t>переношенность</a:t>
            </a:r>
            <a:r>
              <a:rPr lang="ru-RU" sz="2200" b="1" dirty="0">
                <a:latin typeface="Times New Roman"/>
                <a:ea typeface="Times New Roman"/>
              </a:rPr>
              <a:t>, внутриутробная гипотрофия у доношенных детей, гемолитическая болезнь, анемия, сепсис.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i="1" dirty="0">
                <a:latin typeface="Times New Roman"/>
                <a:ea typeface="Times New Roman"/>
              </a:rPr>
              <a:t>	Нарушения раннего развития:</a:t>
            </a:r>
            <a:r>
              <a:rPr lang="ru-RU" sz="2200" b="1" dirty="0">
                <a:latin typeface="Times New Roman"/>
                <a:ea typeface="Times New Roman"/>
              </a:rPr>
              <a:t> синдром повышенной нервно-рефлекторной возбудимости, умеренная задержка моторного развития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70C0"/>
                </a:solidFill>
                <a:latin typeface="Times New Roman"/>
                <a:ea typeface="Times New Roman"/>
              </a:rPr>
              <a:t>В) Генетические механизмы</a:t>
            </a:r>
            <a:r>
              <a:rPr lang="ru-RU" sz="2200" b="1" dirty="0">
                <a:latin typeface="Times New Roman"/>
                <a:ea typeface="Times New Roman"/>
              </a:rPr>
              <a:t> - 16% риска для СДВГ. </a:t>
            </a:r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92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620688"/>
            <a:ext cx="7416824" cy="5616624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2.Социально-психологические: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/>
                <a:ea typeface="Times New Roman"/>
              </a:rPr>
              <a:t>	Воспитание в неполных семьях (чаще отсутствие отца)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/>
                <a:ea typeface="Times New Roman"/>
              </a:rPr>
              <a:t>	Частые конфликты в семье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/>
                <a:ea typeface="Times New Roman"/>
              </a:rPr>
              <a:t>	Различные подходы в воспитании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/>
                <a:ea typeface="Times New Roman"/>
              </a:rPr>
              <a:t>	Низкий уровень образования родителей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/>
                <a:ea typeface="Times New Roman"/>
              </a:rPr>
              <a:t>	Продолжительная разлука с родителями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/>
                <a:ea typeface="Times New Roman"/>
              </a:rPr>
              <a:t>	Длительное тяжелое заболевание и (или) смерть одного из родителей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/>
                <a:ea typeface="Times New Roman"/>
              </a:rPr>
              <a:t>	Повторный брак у родителей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/>
                <a:ea typeface="Times New Roman"/>
              </a:rPr>
              <a:t>	Алкоголь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/>
                <a:ea typeface="Times New Roman"/>
              </a:rPr>
              <a:t>	Проживание в условиях недостаточной материальной обеспеченности и/или неблагополучных бытовых условиях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26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692696"/>
            <a:ext cx="7992888" cy="4752528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3.Неблагоприятное влияние внешней среды: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Антропогенное загрязнение окружающей человека природной среды, во многом связанное с микроэлементами из группы тяжелых металлов (свинца, мышьяка, ртути, кадмия, никеля и др.)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4. Пищевые: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Плохое или неправильное питание, ГМО...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5.Сочетание факторов.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36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4664"/>
            <a:ext cx="8136904" cy="6048672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Проявления СДВГ (краткая характеристика ребёнка)</a:t>
            </a:r>
            <a:endParaRPr lang="ru-RU" sz="1900" dirty="0">
              <a:solidFill>
                <a:schemeClr val="accent4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</a:rPr>
              <a:t>  </a:t>
            </a:r>
            <a:r>
              <a:rPr lang="ru-RU" sz="1700" b="1" dirty="0">
                <a:solidFill>
                  <a:srgbClr val="0070C0"/>
                </a:solidFill>
                <a:latin typeface="Times New Roman"/>
                <a:ea typeface="Times New Roman"/>
              </a:rPr>
              <a:t>Основные проявления СДВГ, начиная с 4-х лет: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Расстройство внимания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Двигательная расторможенность (гиперактивность)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Импульсивность поведения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Двигательная неловкость, неуклюжесть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b="1" dirty="0">
                <a:latin typeface="Times New Roman"/>
                <a:ea typeface="Times New Roman"/>
              </a:rPr>
              <a:t>  </a:t>
            </a:r>
            <a:r>
              <a:rPr lang="ru-RU" sz="1700" b="1" dirty="0">
                <a:solidFill>
                  <a:srgbClr val="0070C0"/>
                </a:solidFill>
                <a:latin typeface="Times New Roman"/>
                <a:ea typeface="Times New Roman"/>
              </a:rPr>
              <a:t>С момента поступления в школу: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Трудности освоения школьных навыков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1700" b="1" dirty="0">
                <a:latin typeface="Times New Roman"/>
                <a:ea typeface="Times New Roman"/>
              </a:rPr>
              <a:t>Слабая успеваемость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Неуверенность в себе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Психоэмоциональная неустойчивость при неудачах, вспыльчивость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1700" b="1" dirty="0">
                <a:latin typeface="Times New Roman"/>
                <a:ea typeface="Times New Roman"/>
              </a:rPr>
              <a:t>Заниженная самооценка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Проблемы во взаимоотношениях с окружающими (например, берут чужие вещи)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Инфантильность, крайняя нетерпеливость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Излишняя активность в отстаивании собственных интересов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Упрямство, лживость, задиристость, агрессивность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Усиление нарушения поведения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b="1" dirty="0">
                <a:latin typeface="Times New Roman"/>
                <a:ea typeface="Times New Roman"/>
              </a:rPr>
              <a:t>  </a:t>
            </a:r>
            <a:r>
              <a:rPr lang="ru-RU" sz="1700" b="1" dirty="0">
                <a:solidFill>
                  <a:srgbClr val="0070C0"/>
                </a:solidFill>
                <a:latin typeface="Times New Roman"/>
                <a:ea typeface="Times New Roman"/>
              </a:rPr>
              <a:t>В старшем возрасте: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Неусидчивость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Суетливость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228600" algn="l"/>
              </a:tabLst>
            </a:pPr>
            <a:r>
              <a:rPr lang="ru-RU" sz="1700" b="1" dirty="0">
                <a:latin typeface="Times New Roman"/>
                <a:ea typeface="Times New Roman"/>
              </a:rPr>
              <a:t>Признаки двигательного беспокойства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6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352928" cy="619268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</a:rPr>
              <a:t>Подробная характеристика ребёнка с СДВГ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Times New Roman"/>
              </a:rPr>
              <a:t>  Дети с СДВГ чрезвычайно подвижны, все время бегают, крутятся, пытаются куда-то забраться. Избыточная моторная активность (даже в часы сна) бывает бесцельной, не соответствующей требованиям конкретной обстановки. Наблюдаются посторонние движения во время выполнения заданий, требующих усидчивости: ерзает на стуле, не в состоянии удержать неподвижными руки и ноги. В школе могут мешать учителям, отвлекать одноклассников, провоцировать их неправильное поведение во время  уроков. Ребенок часто действует, не подумав. На уроках он с трудом дожидается своей очереди, перебивает других, на вопросы отвечает невпопад, и не выслушивая их до конца. Он может без разрешения вставать со своего места в классе, вмешиваться в разговор или работу находящихся рядом людей, во время игр со сверстниками не в состоянии следовать правилам. Склонны к </a:t>
            </a:r>
            <a:r>
              <a:rPr lang="ru-RU" sz="1800" b="1" dirty="0" err="1">
                <a:latin typeface="Times New Roman"/>
                <a:ea typeface="Times New Roman"/>
              </a:rPr>
              <a:t>травматизации</a:t>
            </a:r>
            <a:r>
              <a:rPr lang="ru-RU" sz="1800" b="1" dirty="0">
                <a:latin typeface="Times New Roman"/>
                <a:ea typeface="Times New Roman"/>
              </a:rPr>
              <a:t>, не задумываются о последствиях своих поступков: ввязываются в драки, выбегают на проезжую часть дороги и т.д.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/>
                <a:ea typeface="Times New Roman"/>
              </a:rPr>
              <a:t>  </a:t>
            </a:r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Однако все это они делают импульсивно, без специального умысла.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solidFill>
                  <a:srgbClr val="7030A0"/>
                </a:solidFill>
                <a:latin typeface="Times New Roman"/>
                <a:ea typeface="Times New Roman"/>
              </a:rPr>
              <a:t>  В новой обстановке обычно не проявляют свойственную им гиперактивность, которая на какое-то время исчезает, «тормозится» на фоне волнения. 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6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848872" cy="568863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  </a:t>
            </a:r>
            <a:r>
              <a:rPr lang="ru-RU" b="1" dirty="0">
                <a:latin typeface="Times New Roman"/>
                <a:ea typeface="Times New Roman"/>
              </a:rPr>
              <a:t>Обнаруживаются </a:t>
            </a:r>
            <a:r>
              <a:rPr lang="ru-RU" b="1" dirty="0">
                <a:solidFill>
                  <a:srgbClr val="7030A0"/>
                </a:solidFill>
                <a:latin typeface="Times New Roman"/>
                <a:ea typeface="Times New Roman"/>
              </a:rPr>
              <a:t>нарушения координации движений, несформированность мелкой моторики и </a:t>
            </a:r>
            <a:r>
              <a:rPr lang="ru-RU" b="1" dirty="0" err="1">
                <a:solidFill>
                  <a:srgbClr val="7030A0"/>
                </a:solidFill>
                <a:latin typeface="Times New Roman"/>
                <a:ea typeface="Times New Roman"/>
              </a:rPr>
              <a:t>праксиса</a:t>
            </a:r>
            <a:r>
              <a:rPr lang="ru-RU" b="1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(способности осуществлять достаточно сложные целенаправленные движения и действия).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У детей возникают сложности при завязывании шнурков, застегивании пуговиц, использовании ножниц, освоении навыков рисования и письма. Недостаточная </a:t>
            </a:r>
            <a:r>
              <a:rPr lang="ru-RU" b="1" dirty="0" err="1">
                <a:latin typeface="Times New Roman"/>
                <a:ea typeface="Times New Roman"/>
              </a:rPr>
              <a:t>сформированность</a:t>
            </a:r>
            <a:r>
              <a:rPr lang="ru-RU" b="1" dirty="0">
                <a:latin typeface="Times New Roman"/>
                <a:ea typeface="Times New Roman"/>
              </a:rPr>
              <a:t> координации движений ведет к моторной неловкости, неспособности к спортивным занятиям и повышенному риску травматизма.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</a:t>
            </a:r>
            <a:r>
              <a:rPr lang="ru-RU" b="1" dirty="0">
                <a:solidFill>
                  <a:srgbClr val="7030A0"/>
                </a:solidFill>
                <a:latin typeface="Times New Roman"/>
                <a:ea typeface="Times New Roman"/>
              </a:rPr>
              <a:t>Дефекты концентрации внимания </a:t>
            </a:r>
            <a:r>
              <a:rPr lang="ru-RU" b="1" dirty="0">
                <a:latin typeface="Times New Roman"/>
                <a:ea typeface="Times New Roman"/>
              </a:rPr>
              <a:t>являются причиной плохого выполнения заданий на уроках: способны сохранять внимание лишь на нескольких минут. Склонны постоянно забывать то, что им нужно сделать, терять вещи, необходимые в школе и дома.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678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836712"/>
            <a:ext cx="7117180" cy="5328592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  </a:t>
            </a:r>
            <a:r>
              <a:rPr lang="ru-RU" b="1" dirty="0">
                <a:latin typeface="Times New Roman"/>
                <a:ea typeface="Times New Roman"/>
              </a:rPr>
              <a:t>Хуже всего гиперактивные дети выполняют задания, кажущиеся им скучными, неоднократно повторяющимися, трудными, не приносящими удовлетворение и не подкрепляемые поощрениями. Они отвлекаются на любые раздражители, которые встречаются им непосредственно в ходе выполнения того или иного задания.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  </a:t>
            </a:r>
            <a:r>
              <a:rPr lang="ru-RU" b="1" dirty="0">
                <a:solidFill>
                  <a:srgbClr val="7030A0"/>
                </a:solidFill>
                <a:latin typeface="Times New Roman"/>
                <a:ea typeface="Times New Roman"/>
              </a:rPr>
              <a:t>Нарушение внимания проявляется в трудностях: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907415" algn="l"/>
              </a:tabLst>
            </a:pPr>
            <a:r>
              <a:rPr lang="ru-RU" b="1" dirty="0">
                <a:latin typeface="Times New Roman"/>
                <a:ea typeface="Times New Roman"/>
              </a:rPr>
              <a:t>Удержания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907415" algn="l"/>
              </a:tabLst>
            </a:pPr>
            <a:r>
              <a:rPr lang="ru-RU" b="1" dirty="0">
                <a:latin typeface="Times New Roman"/>
                <a:ea typeface="Times New Roman"/>
              </a:rPr>
              <a:t>Снижения избирательности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  <a:tabLst>
                <a:tab pos="907415" algn="l"/>
              </a:tabLst>
            </a:pPr>
            <a:r>
              <a:rPr lang="ru-RU" b="1" dirty="0">
                <a:latin typeface="Times New Roman"/>
                <a:ea typeface="Times New Roman"/>
              </a:rPr>
              <a:t>Выраженной отвлекаемости с частыми переключениями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939296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199</TotalTime>
  <Words>1555</Words>
  <Application>Microsoft Office PowerPoint</Application>
  <PresentationFormat>Экран (4:3)</PresentationFormat>
  <Paragraphs>232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Spring</vt:lpstr>
      <vt:lpstr>Особенности работы с гиперактивными детьми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Юношеский период</dc:title>
  <dc:creator>User</dc:creator>
  <cp:lastModifiedBy>Потапова Наталья Владимировна</cp:lastModifiedBy>
  <cp:revision>99</cp:revision>
  <dcterms:created xsi:type="dcterms:W3CDTF">2013-01-23T09:32:49Z</dcterms:created>
  <dcterms:modified xsi:type="dcterms:W3CDTF">2020-04-23T09:45:30Z</dcterms:modified>
</cp:coreProperties>
</file>