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3" r:id="rId3"/>
    <p:sldId id="295" r:id="rId4"/>
    <p:sldId id="293" r:id="rId5"/>
    <p:sldId id="294" r:id="rId6"/>
    <p:sldId id="285" r:id="rId7"/>
    <p:sldId id="256" r:id="rId8"/>
    <p:sldId id="288" r:id="rId9"/>
    <p:sldId id="289" r:id="rId10"/>
    <p:sldId id="290" r:id="rId11"/>
    <p:sldId id="291" r:id="rId12"/>
    <p:sldId id="257" r:id="rId13"/>
    <p:sldId id="300" r:id="rId14"/>
    <p:sldId id="258" r:id="rId15"/>
    <p:sldId id="281" r:id="rId16"/>
    <p:sldId id="299" r:id="rId17"/>
    <p:sldId id="259" r:id="rId18"/>
    <p:sldId id="260" r:id="rId19"/>
    <p:sldId id="262" r:id="rId20"/>
    <p:sldId id="266" r:id="rId21"/>
    <p:sldId id="267" r:id="rId22"/>
    <p:sldId id="269" r:id="rId23"/>
    <p:sldId id="270" r:id="rId24"/>
    <p:sldId id="271" r:id="rId25"/>
    <p:sldId id="301" r:id="rId26"/>
    <p:sldId id="273" r:id="rId27"/>
    <p:sldId id="276" r:id="rId28"/>
    <p:sldId id="278" r:id="rId29"/>
    <p:sldId id="280" r:id="rId30"/>
    <p:sldId id="302" r:id="rId31"/>
    <p:sldId id="303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2" r:id="rId40"/>
    <p:sldId id="28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E55FE-5CEF-49B5-81D5-5582F257FF86}" v="309" dt="2020-04-28T09:11:5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0629D7-6DA3-440E-9489-B28D0FA85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F0E13-6637-4A18-A94A-278149CF3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7E97C-C3D8-4DCB-A98C-9C2C8CF1A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4AE9F-C34D-4025-AFF8-95300BA23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408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9B848-6240-40BF-B2FA-6E857BDA6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D761A-EC82-4DEF-BB5C-43B6A5655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5C7C7-DD3A-48F5-99B7-A1721A2CB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71A89-C26E-4D7E-B742-3292D173E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657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2FA743-72FE-4836-A9A4-E82E9C836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E7C82-B6CB-4717-8EC3-48C4BC593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6A0F4-14A1-49F6-B868-F0D08C9E0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B7907-8A4D-42E1-891F-6D1016C79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8584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889916-B91E-476C-B944-2D9C315BC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9D146E-970C-4FE1-8A0D-C65EFE8F3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DF274-739B-4E41-8D7E-67A9E2096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6E3D-9232-4EAA-B7FC-213B97E73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0806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AE002-FF4C-4A2E-995D-B92DEC47A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5B80A-4AAF-4485-9219-B959C2595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48FE6-0A47-46A2-BA22-4C97ED0BF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B189D-FA20-4269-981B-EEC724DF1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4089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90960-156E-41D2-846D-08232D4D9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B2BF7-7FCA-4491-97A4-9A7183476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1D0A5-6182-4136-AED7-6BAB40FCB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25A-A8EA-4B90-B48D-710CE86F5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8466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133159-4A83-4F76-8582-870304AC6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216397-EDFD-439F-B8D1-A8E0A6D72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24F30-CCAA-456C-A2A9-592123921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893A-BCC0-448A-80CD-DDC33AC23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2476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10A33D-3FBB-4BEE-9628-D00B5838D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F6D7CE-B69B-4D98-BCEC-39F76D4C9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6988EF-F06A-49A1-A3B7-09C0EF1F4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958F1-7C71-4975-803B-B2A3D7A8C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5848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503419-1887-4C7F-B9C4-ED399069A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E6A464-DCEE-4428-9BDC-DC8EABC42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35ADC3-A2B0-4FD3-BCB5-8838F5BD9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26670-6882-4A48-A558-471FD64E6F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032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C85E7-D184-47DC-A0DB-D2E684124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DD5E2-77F1-4CDE-879E-3DF446F35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7BE10-4590-41EA-94DE-462CEED07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2F45-BE99-45D6-9D31-569E23E6DD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2554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7B804-1370-48F6-96AB-504C20B47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FDBA2-C119-47EE-90A7-92D170E71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D58DD-62D4-4A18-AE61-4D6230F7C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E2733-3C0C-40EB-A03E-79254D640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9560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3C809C-1F71-4A41-ACDB-FFC703AD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50967E-D181-41CC-8F98-90A267D47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36D745-70E9-4DD2-A2B3-5CAC7DA170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7EBE19-D4E6-444F-9E88-22A1197854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972503-1F27-4477-8D8B-84D311CE32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83DC66-C550-40EF-9111-232F1BC9F8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hyperlink" Target="http://akvariumt.boom.ru/page39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8">
            <a:extLst>
              <a:ext uri="{FF2B5EF4-FFF2-40B4-BE49-F238E27FC236}">
                <a16:creationId xmlns:a16="http://schemas.microsoft.com/office/drawing/2014/main" id="{89272A3D-2268-4090-95CD-D008BEAE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12946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4F4">
            <a:extLst>
              <a:ext uri="{FF2B5EF4-FFF2-40B4-BE49-F238E27FC236}">
                <a16:creationId xmlns:a16="http://schemas.microsoft.com/office/drawing/2014/main" id="{9952ADB9-4888-4DE6-B68D-25EE6E7817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4F4">
            <a:extLst>
              <a:ext uri="{FF2B5EF4-FFF2-40B4-BE49-F238E27FC236}">
                <a16:creationId xmlns:a16="http://schemas.microsoft.com/office/drawing/2014/main" id="{500F3AE6-C0C7-46BD-9AA3-C02C10958E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4F4">
            <a:extLst>
              <a:ext uri="{FF2B5EF4-FFF2-40B4-BE49-F238E27FC236}">
                <a16:creationId xmlns:a16="http://schemas.microsoft.com/office/drawing/2014/main" id="{13FBDC87-68B4-4179-BAA6-3C32A30249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ish1">
            <a:extLst>
              <a:ext uri="{FF2B5EF4-FFF2-40B4-BE49-F238E27FC236}">
                <a16:creationId xmlns:a16="http://schemas.microsoft.com/office/drawing/2014/main" id="{49DC1267-CA5D-4AAD-9E85-79D823D84C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368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sh1-2">
            <a:extLst>
              <a:ext uri="{FF2B5EF4-FFF2-40B4-BE49-F238E27FC236}">
                <a16:creationId xmlns:a16="http://schemas.microsoft.com/office/drawing/2014/main" id="{2000A9E5-5A30-4ABF-A9A6-B614F9673F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89588"/>
            <a:ext cx="186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sh2-2">
            <a:extLst>
              <a:ext uri="{FF2B5EF4-FFF2-40B4-BE49-F238E27FC236}">
                <a16:creationId xmlns:a16="http://schemas.microsoft.com/office/drawing/2014/main" id="{95121E8C-6C85-458B-B4F3-489629CEAF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685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fish2-5">
            <a:extLst>
              <a:ext uri="{FF2B5EF4-FFF2-40B4-BE49-F238E27FC236}">
                <a16:creationId xmlns:a16="http://schemas.microsoft.com/office/drawing/2014/main" id="{3865D09E-9139-497A-A8EA-DA0901BA2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3048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>
            <a:extLst>
              <a:ext uri="{FF2B5EF4-FFF2-40B4-BE49-F238E27FC236}">
                <a16:creationId xmlns:a16="http://schemas.microsoft.com/office/drawing/2014/main" id="{5DF02F54-27B8-490E-847D-117A33B8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82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</a:rPr>
              <a:t>Аквариум  и  его обитатели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6E6C5A13-5E52-49B5-A42D-F35282856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941888"/>
            <a:ext cx="600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60" name="Прямоугольник 12">
            <a:extLst>
              <a:ext uri="{FF2B5EF4-FFF2-40B4-BE49-F238E27FC236}">
                <a16:creationId xmlns:a16="http://schemas.microsoft.com/office/drawing/2014/main" id="{19221E1F-54ED-415B-8E0F-580D21A6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290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061" name="Прямоугольник 13">
            <a:extLst>
              <a:ext uri="{FF2B5EF4-FFF2-40B4-BE49-F238E27FC236}">
                <a16:creationId xmlns:a16="http://schemas.microsoft.com/office/drawing/2014/main" id="{6C2875C2-DCC1-4B0B-83FA-7C6E99E3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6119813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496E3BF-0976-4E28-A409-68B78950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Лампа - свет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A11A4B4-C3B6-4710-BC2D-973A4AE3C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b="1" i="1"/>
              <a:t>Вывод:</a:t>
            </a:r>
            <a:r>
              <a:rPr lang="ru-RU" altLang="ru-RU" sz="4400"/>
              <a:t> </a:t>
            </a:r>
            <a:r>
              <a:rPr lang="ru-RU" altLang="ru-RU" sz="3600"/>
              <a:t>обитателям аквариума необходимо умеренное, но в достаточном количестве освещение</a:t>
            </a:r>
            <a:endParaRPr lang="ru-RU" altLang="ru-RU" sz="4400" b="1" i="1"/>
          </a:p>
        </p:txBody>
      </p:sp>
      <p:sp>
        <p:nvSpPr>
          <p:cNvPr id="11268" name="Прямоугольник 3">
            <a:extLst>
              <a:ext uri="{FF2B5EF4-FFF2-40B4-BE49-F238E27FC236}">
                <a16:creationId xmlns:a16="http://schemas.microsoft.com/office/drawing/2014/main" id="{264961E4-8793-4722-9743-1C54A3E9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D85DE3AE-7941-4014-BE57-1AF05DC2C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929313"/>
            <a:ext cx="850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DDE92C9-E71C-4C87-8724-BCFFFAD30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Кислород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0DD810-0DAA-44B9-8061-006B4FD2A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b="1" i="1"/>
              <a:t>Важно:</a:t>
            </a:r>
            <a:r>
              <a:rPr lang="ru-RU" altLang="ru-RU" sz="3600"/>
              <a:t> необходим для дыхания рыб. 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   Компрессор – дополнительный источник кислорода</a:t>
            </a:r>
            <a:r>
              <a:rPr lang="ru-RU" altLang="ru-RU" sz="4400" b="1" i="1"/>
              <a:t> </a:t>
            </a:r>
          </a:p>
        </p:txBody>
      </p:sp>
      <p:sp>
        <p:nvSpPr>
          <p:cNvPr id="12292" name="Прямоугольник 3">
            <a:extLst>
              <a:ext uri="{FF2B5EF4-FFF2-40B4-BE49-F238E27FC236}">
                <a16:creationId xmlns:a16="http://schemas.microsoft.com/office/drawing/2014/main" id="{6D095DC4-4065-4BBC-B25B-1BF8492D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293" name="Прямоугольник 4">
            <a:extLst>
              <a:ext uri="{FF2B5EF4-FFF2-40B4-BE49-F238E27FC236}">
                <a16:creationId xmlns:a16="http://schemas.microsoft.com/office/drawing/2014/main" id="{3EAAE59C-D853-48A9-9FB8-29791F38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000750"/>
            <a:ext cx="842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C1400ECF-1D53-485D-8EA8-1BB9D8D0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6838"/>
            <a:ext cx="738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Arial Black" panose="020B0A04020102020204" pitchFamily="34" charset="0"/>
              </a:rPr>
              <a:t>В аквариуме живут разные водоросли:</a:t>
            </a:r>
          </a:p>
        </p:txBody>
      </p:sp>
      <p:pic>
        <p:nvPicPr>
          <p:cNvPr id="13315" name="Picture 5" descr="articleцs37">
            <a:extLst>
              <a:ext uri="{FF2B5EF4-FFF2-40B4-BE49-F238E27FC236}">
                <a16:creationId xmlns:a16="http://schemas.microsoft.com/office/drawing/2014/main" id="{E4F41ED3-DC38-48E0-8FA4-D43DD5AA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8277225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>
            <a:extLst>
              <a:ext uri="{FF2B5EF4-FFF2-40B4-BE49-F238E27FC236}">
                <a16:creationId xmlns:a16="http://schemas.microsoft.com/office/drawing/2014/main" id="{3052C2A3-4A06-452E-B54E-8DAF5B5EB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28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13317" name="Прямоугольник 4">
            <a:extLst>
              <a:ext uri="{FF2B5EF4-FFF2-40B4-BE49-F238E27FC236}">
                <a16:creationId xmlns:a16="http://schemas.microsoft.com/office/drawing/2014/main" id="{AA3E50BE-9B5F-4278-A06F-EFC94BE2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211888"/>
            <a:ext cx="850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Рисунок2.jpg">
            <a:extLst>
              <a:ext uri="{FF2B5EF4-FFF2-40B4-BE49-F238E27FC236}">
                <a16:creationId xmlns:a16="http://schemas.microsoft.com/office/drawing/2014/main" id="{5E436361-F928-4F5F-9D6F-794FFB20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id="{98387D9E-B3AF-40A0-980C-B4C373BC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340" name="Прямоугольник 3">
            <a:extLst>
              <a:ext uri="{FF2B5EF4-FFF2-40B4-BE49-F238E27FC236}">
                <a16:creationId xmlns:a16="http://schemas.microsoft.com/office/drawing/2014/main" id="{AEBBD0A1-5DCD-4FE0-89CA-5039F370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72188"/>
            <a:ext cx="864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акв растение">
            <a:extLst>
              <a:ext uri="{FF2B5EF4-FFF2-40B4-BE49-F238E27FC236}">
                <a16:creationId xmlns:a16="http://schemas.microsoft.com/office/drawing/2014/main" id="{130D6E60-7B80-45BF-92D5-C267F459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219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ручьевой мох">
            <a:extLst>
              <a:ext uri="{FF2B5EF4-FFF2-40B4-BE49-F238E27FC236}">
                <a16:creationId xmlns:a16="http://schemas.microsoft.com/office/drawing/2014/main" id="{1960578B-7FC7-4877-8DD7-F1E5FB53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49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Растение КРИПТОКОРИНА БАЛАНСЕ">
            <a:extLst>
              <a:ext uri="{FF2B5EF4-FFF2-40B4-BE49-F238E27FC236}">
                <a16:creationId xmlns:a16="http://schemas.microsoft.com/office/drawing/2014/main" id="{FBFD4103-3FFB-4AAD-8144-3DDA85F4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13366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>
            <a:extLst>
              <a:ext uri="{FF2B5EF4-FFF2-40B4-BE49-F238E27FC236}">
                <a16:creationId xmlns:a16="http://schemas.microsoft.com/office/drawing/2014/main" id="{1F7DD907-5582-4567-8BA7-3A80B184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165850"/>
            <a:ext cx="1763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 КРИПТОКОРИНА </a:t>
            </a:r>
          </a:p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БАЛАНСЕ</a:t>
            </a:r>
          </a:p>
        </p:txBody>
      </p:sp>
      <p:pic>
        <p:nvPicPr>
          <p:cNvPr id="15366" name="Picture 8" descr="Растение КРИПТОКОРИНА ПОНТЕДЕРИИФОЛИЯ">
            <a:extLst>
              <a:ext uri="{FF2B5EF4-FFF2-40B4-BE49-F238E27FC236}">
                <a16:creationId xmlns:a16="http://schemas.microsoft.com/office/drawing/2014/main" id="{EDAEFFDA-544C-4B14-ABE3-5585CEDF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130016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9">
            <a:extLst>
              <a:ext uri="{FF2B5EF4-FFF2-40B4-BE49-F238E27FC236}">
                <a16:creationId xmlns:a16="http://schemas.microsoft.com/office/drawing/2014/main" id="{DCEB0C8A-481B-401A-85A5-AA19C864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165850"/>
            <a:ext cx="35290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КРИПТОКОРИНА ПОНТЕДЕРИИФОЛИЯ</a:t>
            </a:r>
          </a:p>
        </p:txBody>
      </p:sp>
      <p:pic>
        <p:nvPicPr>
          <p:cNvPr id="15368" name="Picture 10" descr="Растение ПАПОРОТНИК ЦЕРАТОПТЕРИС">
            <a:extLst>
              <a:ext uri="{FF2B5EF4-FFF2-40B4-BE49-F238E27FC236}">
                <a16:creationId xmlns:a16="http://schemas.microsoft.com/office/drawing/2014/main" id="{987CC707-3A37-44FF-8A27-3C67CAEE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57563"/>
            <a:ext cx="13001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1">
            <a:extLst>
              <a:ext uri="{FF2B5EF4-FFF2-40B4-BE49-F238E27FC236}">
                <a16:creationId xmlns:a16="http://schemas.microsoft.com/office/drawing/2014/main" id="{DFC451E9-CAA3-4EDE-B30F-C622CA36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165850"/>
            <a:ext cx="1708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ПАПОРОТНИК</a:t>
            </a:r>
          </a:p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 ЦЕРАТОПТЕРИС</a:t>
            </a:r>
          </a:p>
        </p:txBody>
      </p:sp>
      <p:pic>
        <p:nvPicPr>
          <p:cNvPr id="15370" name="Picture 12" descr="Растение ПЕРИСТОЛИСТНИК БРАЗИЛЬСКИЙ">
            <a:extLst>
              <a:ext uri="{FF2B5EF4-FFF2-40B4-BE49-F238E27FC236}">
                <a16:creationId xmlns:a16="http://schemas.microsoft.com/office/drawing/2014/main" id="{9AA23B2C-E4A1-47F6-BEBA-39AEE5F0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2287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3">
            <a:extLst>
              <a:ext uri="{FF2B5EF4-FFF2-40B4-BE49-F238E27FC236}">
                <a16:creationId xmlns:a16="http://schemas.microsoft.com/office/drawing/2014/main" id="{243CF281-29EC-4653-B857-2AFCDE06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6165850"/>
            <a:ext cx="1909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ПЕРИСТОЛИСТНИК</a:t>
            </a:r>
          </a:p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 БРАЗИЛЬСКИЙ</a:t>
            </a:r>
          </a:p>
        </p:txBody>
      </p:sp>
      <p:sp>
        <p:nvSpPr>
          <p:cNvPr id="15373" name="Прямоугольник 12">
            <a:extLst>
              <a:ext uri="{FF2B5EF4-FFF2-40B4-BE49-F238E27FC236}">
                <a16:creationId xmlns:a16="http://schemas.microsoft.com/office/drawing/2014/main" id="{3A95109A-6FBA-418E-8037-5F521BA1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rticlesц36">
            <a:extLst>
              <a:ext uri="{FF2B5EF4-FFF2-40B4-BE49-F238E27FC236}">
                <a16:creationId xmlns:a16="http://schemas.microsoft.com/office/drawing/2014/main" id="{478FA065-217A-46A8-8E8A-E0C0A6FF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1CA23802-6DBE-43BA-A345-F0476F7A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36525"/>
            <a:ext cx="4005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0000"/>
                </a:solidFill>
              </a:rPr>
              <a:t>Аквариумные рыбки:</a:t>
            </a:r>
          </a:p>
        </p:txBody>
      </p:sp>
      <p:sp>
        <p:nvSpPr>
          <p:cNvPr id="16388" name="Прямоугольник 3">
            <a:extLst>
              <a:ext uri="{FF2B5EF4-FFF2-40B4-BE49-F238E27FC236}">
                <a16:creationId xmlns:a16="http://schemas.microsoft.com/office/drawing/2014/main" id="{FA030D9F-B422-40EA-BEA4-1EE4E885E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14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16389" name="Прямоугольник 4">
            <a:extLst>
              <a:ext uri="{FF2B5EF4-FFF2-40B4-BE49-F238E27FC236}">
                <a16:creationId xmlns:a16="http://schemas.microsoft.com/office/drawing/2014/main" id="{0C6A1360-F721-4C9A-BBA0-B13315F28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D3F41DED-8404-48DD-8A4E-FB676A9C0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357688"/>
            <a:ext cx="7715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ГУППИ</a:t>
            </a:r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наиболее распространённых и любимых аквариумных рыбок (видов). С помощью человека гуппи распространились по всему земному шару. Длина тела самцов до 3 см, самок – 5 см. Окраска тела и плавников каждого самца индивидуальна и состоит из узора чёрных и цветных пятен. Есть несколько видов гуппи. Самки имеют полное брюшко и окрашены однотонно в серые, коричневые тона. Плавники прозрачны. Содержать гуппи может каждый, они очень неприхотливы.</a:t>
            </a:r>
            <a:endParaRPr lang="ru-RU" altLang="ru-RU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2" descr="untitled.bmp">
            <a:extLst>
              <a:ext uri="{FF2B5EF4-FFF2-40B4-BE49-F238E27FC236}">
                <a16:creationId xmlns:a16="http://schemas.microsoft.com/office/drawing/2014/main" id="{93E88BF9-D2BE-43DD-B5D9-F9465D2BA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0063"/>
            <a:ext cx="3857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 descr="Рисунок31.jpg">
            <a:extLst>
              <a:ext uri="{FF2B5EF4-FFF2-40B4-BE49-F238E27FC236}">
                <a16:creationId xmlns:a16="http://schemas.microsoft.com/office/drawing/2014/main" id="{22D65D97-59BF-4FFA-812E-FB21FDF8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40719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>
            <a:extLst>
              <a:ext uri="{FF2B5EF4-FFF2-40B4-BE49-F238E27FC236}">
                <a16:creationId xmlns:a16="http://schemas.microsoft.com/office/drawing/2014/main" id="{F74B2D25-D986-4AA8-91C4-A42262EAC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414" name="Прямоугольник 5">
            <a:extLst>
              <a:ext uri="{FF2B5EF4-FFF2-40B4-BE49-F238E27FC236}">
                <a16:creationId xmlns:a16="http://schemas.microsoft.com/office/drawing/2014/main" id="{DEBF45DD-671C-4CAC-9131-D66C19B3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211888"/>
            <a:ext cx="878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акары">
            <a:extLst>
              <a:ext uri="{FF2B5EF4-FFF2-40B4-BE49-F238E27FC236}">
                <a16:creationId xmlns:a16="http://schemas.microsoft.com/office/drawing/2014/main" id="{21D7B9C6-F9FE-4B1C-A5D9-35C7AFDD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45598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>
            <a:extLst>
              <a:ext uri="{FF2B5EF4-FFF2-40B4-BE49-F238E27FC236}">
                <a16:creationId xmlns:a16="http://schemas.microsoft.com/office/drawing/2014/main" id="{9094F98D-EDA9-442C-A133-1EDDBF2F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25538"/>
            <a:ext cx="112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акары</a:t>
            </a:r>
          </a:p>
        </p:txBody>
      </p:sp>
      <p:pic>
        <p:nvPicPr>
          <p:cNvPr id="20484" name="Picture 7" descr="Аманда">
            <a:extLst>
              <a:ext uri="{FF2B5EF4-FFF2-40B4-BE49-F238E27FC236}">
                <a16:creationId xmlns:a16="http://schemas.microsoft.com/office/drawing/2014/main" id="{1685C817-A78A-4CBF-A98A-1660E56A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810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CA80BB36-359A-4F41-86E7-93DF9CE4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4512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аманда</a:t>
            </a:r>
          </a:p>
        </p:txBody>
      </p:sp>
      <p:pic>
        <p:nvPicPr>
          <p:cNvPr id="20486" name="Picture 9" descr="апистограммы">
            <a:extLst>
              <a:ext uri="{FF2B5EF4-FFF2-40B4-BE49-F238E27FC236}">
                <a16:creationId xmlns:a16="http://schemas.microsoft.com/office/drawing/2014/main" id="{F41346AB-06E5-4225-8B54-F9DC7B34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5274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0">
            <a:extLst>
              <a:ext uri="{FF2B5EF4-FFF2-40B4-BE49-F238E27FC236}">
                <a16:creationId xmlns:a16="http://schemas.microsoft.com/office/drawing/2014/main" id="{98B89CC4-1A33-4D38-ABE2-8397FF09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789363"/>
            <a:ext cx="242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err="1">
                <a:solidFill>
                  <a:srgbClr val="FF0000"/>
                </a:solidFill>
              </a:rPr>
              <a:t>апистограммы</a:t>
            </a:r>
          </a:p>
        </p:txBody>
      </p:sp>
      <p:pic>
        <p:nvPicPr>
          <p:cNvPr id="20488" name="Picture 12" descr="321">
            <a:extLst>
              <a:ext uri="{FF2B5EF4-FFF2-40B4-BE49-F238E27FC236}">
                <a16:creationId xmlns:a16="http://schemas.microsoft.com/office/drawing/2014/main" id="{59B692F7-F7B9-4038-A185-ACBBFDDD13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885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321">
            <a:extLst>
              <a:ext uri="{FF2B5EF4-FFF2-40B4-BE49-F238E27FC236}">
                <a16:creationId xmlns:a16="http://schemas.microsoft.com/office/drawing/2014/main" id="{D610643A-2181-4467-AB3F-1C3E3EA5EF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885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321">
            <a:extLst>
              <a:ext uri="{FF2B5EF4-FFF2-40B4-BE49-F238E27FC236}">
                <a16:creationId xmlns:a16="http://schemas.microsoft.com/office/drawing/2014/main" id="{7D443512-DF71-4D13-BD94-E497D2D21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885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5" descr="321">
            <a:extLst>
              <a:ext uri="{FF2B5EF4-FFF2-40B4-BE49-F238E27FC236}">
                <a16:creationId xmlns:a16="http://schemas.microsoft.com/office/drawing/2014/main" id="{DA2FB6FF-1A4F-4C5C-AD7A-918AB80D14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05488"/>
            <a:ext cx="885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Прямоугольник 11">
            <a:extLst>
              <a:ext uri="{FF2B5EF4-FFF2-40B4-BE49-F238E27FC236}">
                <a16:creationId xmlns:a16="http://schemas.microsoft.com/office/drawing/2014/main" id="{E2051B8B-7AC3-4E69-8A90-C5F34E15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493" name="Прямоугольник 12">
            <a:extLst>
              <a:ext uri="{FF2B5EF4-FFF2-40B4-BE49-F238E27FC236}">
                <a16:creationId xmlns:a16="http://schemas.microsoft.com/office/drawing/2014/main" id="{0ACDE146-2876-4D68-ADE9-B53836823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астронотус">
            <a:extLst>
              <a:ext uri="{FF2B5EF4-FFF2-40B4-BE49-F238E27FC236}">
                <a16:creationId xmlns:a16="http://schemas.microsoft.com/office/drawing/2014/main" id="{BE05C8BE-EF31-4700-AE20-C2EACCF4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424973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>
            <a:extLst>
              <a:ext uri="{FF2B5EF4-FFF2-40B4-BE49-F238E27FC236}">
                <a16:creationId xmlns:a16="http://schemas.microsoft.com/office/drawing/2014/main" id="{1B5A3934-3EDE-4A17-995F-0E44D70E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астронотус</a:t>
            </a:r>
          </a:p>
        </p:txBody>
      </p:sp>
      <p:pic>
        <p:nvPicPr>
          <p:cNvPr id="21508" name="Picture 6" descr="барбус">
            <a:extLst>
              <a:ext uri="{FF2B5EF4-FFF2-40B4-BE49-F238E27FC236}">
                <a16:creationId xmlns:a16="http://schemas.microsoft.com/office/drawing/2014/main" id="{578F2A8D-09D9-4565-B3C5-1DD9D4D8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6525"/>
            <a:ext cx="40814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7">
            <a:extLst>
              <a:ext uri="{FF2B5EF4-FFF2-40B4-BE49-F238E27FC236}">
                <a16:creationId xmlns:a16="http://schemas.microsoft.com/office/drawing/2014/main" id="{B780A8C4-7AD9-4FEB-9F50-7973E532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28453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барбусы</a:t>
            </a:r>
          </a:p>
        </p:txBody>
      </p:sp>
      <p:pic>
        <p:nvPicPr>
          <p:cNvPr id="21510" name="Picture 8" descr="барбус 2">
            <a:extLst>
              <a:ext uri="{FF2B5EF4-FFF2-40B4-BE49-F238E27FC236}">
                <a16:creationId xmlns:a16="http://schemas.microsoft.com/office/drawing/2014/main" id="{BCBCB209-91FB-4E4D-A255-BEC54F76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43338"/>
            <a:ext cx="37957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вуалехвост">
            <a:extLst>
              <a:ext uri="{FF2B5EF4-FFF2-40B4-BE49-F238E27FC236}">
                <a16:creationId xmlns:a16="http://schemas.microsoft.com/office/drawing/2014/main" id="{C089EC8E-F34A-40EC-92FB-A19E2593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816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0">
            <a:extLst>
              <a:ext uri="{FF2B5EF4-FFF2-40B4-BE49-F238E27FC236}">
                <a16:creationId xmlns:a16="http://schemas.microsoft.com/office/drawing/2014/main" id="{8ABC10C4-6471-4EC5-B782-525FC69B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237288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вуалехвост</a:t>
            </a:r>
          </a:p>
        </p:txBody>
      </p:sp>
      <p:sp>
        <p:nvSpPr>
          <p:cNvPr id="21513" name="Rectangle 11">
            <a:extLst>
              <a:ext uri="{FF2B5EF4-FFF2-40B4-BE49-F238E27FC236}">
                <a16:creationId xmlns:a16="http://schemas.microsoft.com/office/drawing/2014/main" id="{6160452D-D5B0-4D9F-89B0-41297AADB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8913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барбусы</a:t>
            </a:r>
          </a:p>
        </p:txBody>
      </p:sp>
      <p:sp>
        <p:nvSpPr>
          <p:cNvPr id="21514" name="Прямоугольник 9">
            <a:extLst>
              <a:ext uri="{FF2B5EF4-FFF2-40B4-BE49-F238E27FC236}">
                <a16:creationId xmlns:a16="http://schemas.microsoft.com/office/drawing/2014/main" id="{B5E1D300-BD15-4830-8CBD-0C57B7A3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1515" name="Прямоугольник 10">
            <a:extLst>
              <a:ext uri="{FF2B5EF4-FFF2-40B4-BE49-F238E27FC236}">
                <a16:creationId xmlns:a16="http://schemas.microsoft.com/office/drawing/2014/main" id="{E9C346E6-95B3-4AD1-AFA4-3A0DC8DC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гурами">
            <a:extLst>
              <a:ext uri="{FF2B5EF4-FFF2-40B4-BE49-F238E27FC236}">
                <a16:creationId xmlns:a16="http://schemas.microsoft.com/office/drawing/2014/main" id="{4211F9C1-4D75-4348-AAD6-23A953CD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052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>
            <a:extLst>
              <a:ext uri="{FF2B5EF4-FFF2-40B4-BE49-F238E27FC236}">
                <a16:creationId xmlns:a16="http://schemas.microsoft.com/office/drawing/2014/main" id="{7E46BE28-7B2D-4239-8AC5-2652EA69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гурами</a:t>
            </a:r>
          </a:p>
        </p:txBody>
      </p:sp>
      <p:pic>
        <p:nvPicPr>
          <p:cNvPr id="22532" name="Picture 6" descr="данио">
            <a:extLst>
              <a:ext uri="{FF2B5EF4-FFF2-40B4-BE49-F238E27FC236}">
                <a16:creationId xmlns:a16="http://schemas.microsoft.com/office/drawing/2014/main" id="{BB8AAB44-7C39-45E8-8596-7FAEF09A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0100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>
            <a:extLst>
              <a:ext uri="{FF2B5EF4-FFF2-40B4-BE49-F238E27FC236}">
                <a16:creationId xmlns:a16="http://schemas.microsoft.com/office/drawing/2014/main" id="{4DDBDED8-4889-403D-87B1-D6AD3CB1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048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данио</a:t>
            </a:r>
          </a:p>
        </p:txBody>
      </p:sp>
      <p:pic>
        <p:nvPicPr>
          <p:cNvPr id="22534" name="Picture 8" descr="дермогенисы">
            <a:extLst>
              <a:ext uri="{FF2B5EF4-FFF2-40B4-BE49-F238E27FC236}">
                <a16:creationId xmlns:a16="http://schemas.microsoft.com/office/drawing/2014/main" id="{3835F349-7545-4796-BE0F-BCE84A52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9608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9">
            <a:extLst>
              <a:ext uri="{FF2B5EF4-FFF2-40B4-BE49-F238E27FC236}">
                <a16:creationId xmlns:a16="http://schemas.microsoft.com/office/drawing/2014/main" id="{7B95105D-78BE-4F92-BD4D-D0E0A521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224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дермогенисы</a:t>
            </a:r>
          </a:p>
        </p:txBody>
      </p:sp>
      <p:pic>
        <p:nvPicPr>
          <p:cNvPr id="22536" name="Picture 10" descr="дискус">
            <a:extLst>
              <a:ext uri="{FF2B5EF4-FFF2-40B4-BE49-F238E27FC236}">
                <a16:creationId xmlns:a16="http://schemas.microsoft.com/office/drawing/2014/main" id="{08468CB7-8A0F-4279-8CFA-35F89DDD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1">
            <a:extLst>
              <a:ext uri="{FF2B5EF4-FFF2-40B4-BE49-F238E27FC236}">
                <a16:creationId xmlns:a16="http://schemas.microsoft.com/office/drawing/2014/main" id="{9096ADEF-CB1D-4809-9668-A4F61AB8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789363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дискусы</a:t>
            </a:r>
          </a:p>
        </p:txBody>
      </p:sp>
      <p:sp>
        <p:nvSpPr>
          <p:cNvPr id="22538" name="Прямоугольник 9">
            <a:extLst>
              <a:ext uri="{FF2B5EF4-FFF2-40B4-BE49-F238E27FC236}">
                <a16:creationId xmlns:a16="http://schemas.microsoft.com/office/drawing/2014/main" id="{6D791F4A-846C-4BC0-A3F4-2D3FC292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539" name="Прямоугольник 10">
            <a:extLst>
              <a:ext uri="{FF2B5EF4-FFF2-40B4-BE49-F238E27FC236}">
                <a16:creationId xmlns:a16="http://schemas.microsoft.com/office/drawing/2014/main" id="{CD43A0B8-5D31-48C6-B0A7-4D352614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EF982CC6-B09A-458C-B977-0D0B90054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133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Весь огромный мир вокруг меня, надо мной и подо мной полон неизведанных тайн. И я буду их открывать всю жизнь, потому, что это самое интересное, самое увлекательное занятие в мире!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В. Бианки</a:t>
            </a:r>
          </a:p>
        </p:txBody>
      </p:sp>
      <p:sp>
        <p:nvSpPr>
          <p:cNvPr id="3075" name="Прямоугольник 2">
            <a:extLst>
              <a:ext uri="{FF2B5EF4-FFF2-40B4-BE49-F238E27FC236}">
                <a16:creationId xmlns:a16="http://schemas.microsoft.com/office/drawing/2014/main" id="{87715C48-B71E-455C-B0BF-D46B2823F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EC70F38B-19D9-4E19-B8D8-121A79C7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00750"/>
            <a:ext cx="850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кардинал">
            <a:extLst>
              <a:ext uri="{FF2B5EF4-FFF2-40B4-BE49-F238E27FC236}">
                <a16:creationId xmlns:a16="http://schemas.microsoft.com/office/drawing/2014/main" id="{C4315E9C-4203-440E-8889-FA375F24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032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>
            <a:extLst>
              <a:ext uri="{FF2B5EF4-FFF2-40B4-BE49-F238E27FC236}">
                <a16:creationId xmlns:a16="http://schemas.microsoft.com/office/drawing/2014/main" id="{B9D07182-3EAF-4D73-B26C-2C045E1E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кардинал</a:t>
            </a:r>
          </a:p>
        </p:txBody>
      </p:sp>
      <p:pic>
        <p:nvPicPr>
          <p:cNvPr id="23556" name="Picture 6" descr="Конго, или конго-тетра">
            <a:extLst>
              <a:ext uri="{FF2B5EF4-FFF2-40B4-BE49-F238E27FC236}">
                <a16:creationId xmlns:a16="http://schemas.microsoft.com/office/drawing/2014/main" id="{14FCD782-E0D4-4828-BACC-5F4B660E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3810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>
            <a:extLst>
              <a:ext uri="{FF2B5EF4-FFF2-40B4-BE49-F238E27FC236}">
                <a16:creationId xmlns:a16="http://schemas.microsoft.com/office/drawing/2014/main" id="{23896D28-3F5F-43FE-86BB-68F2B731A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48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конго, или конго-тетра</a:t>
            </a:r>
          </a:p>
        </p:txBody>
      </p:sp>
      <p:pic>
        <p:nvPicPr>
          <p:cNvPr id="23558" name="Picture 8" descr="копеллы">
            <a:extLst>
              <a:ext uri="{FF2B5EF4-FFF2-40B4-BE49-F238E27FC236}">
                <a16:creationId xmlns:a16="http://schemas.microsoft.com/office/drawing/2014/main" id="{19990E32-2B01-4496-A4EA-3292FFEE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70300"/>
            <a:ext cx="39608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>
            <a:extLst>
              <a:ext uri="{FF2B5EF4-FFF2-40B4-BE49-F238E27FC236}">
                <a16:creationId xmlns:a16="http://schemas.microsoft.com/office/drawing/2014/main" id="{5F50F461-93B9-4EF7-92A1-4EFE2E97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копеллы</a:t>
            </a:r>
          </a:p>
        </p:txBody>
      </p:sp>
      <p:pic>
        <p:nvPicPr>
          <p:cNvPr id="23560" name="Picture 10" descr="лабео">
            <a:extLst>
              <a:ext uri="{FF2B5EF4-FFF2-40B4-BE49-F238E27FC236}">
                <a16:creationId xmlns:a16="http://schemas.microsoft.com/office/drawing/2014/main" id="{4CDC437D-1030-4B00-9E2D-D503C990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794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1">
            <a:extLst>
              <a:ext uri="{FF2B5EF4-FFF2-40B4-BE49-F238E27FC236}">
                <a16:creationId xmlns:a16="http://schemas.microsoft.com/office/drawing/2014/main" id="{FE7B6493-2A4E-4DEF-8A71-B80343B5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787775"/>
            <a:ext cx="109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лабео</a:t>
            </a:r>
          </a:p>
        </p:txBody>
      </p:sp>
      <p:sp>
        <p:nvSpPr>
          <p:cNvPr id="23562" name="Прямоугольник 9">
            <a:extLst>
              <a:ext uri="{FF2B5EF4-FFF2-40B4-BE49-F238E27FC236}">
                <a16:creationId xmlns:a16="http://schemas.microsoft.com/office/drawing/2014/main" id="{48BEC4AE-692E-41AC-A458-7E7EEDF4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3563" name="Прямоугольник 10">
            <a:extLst>
              <a:ext uri="{FF2B5EF4-FFF2-40B4-BE49-F238E27FC236}">
                <a16:creationId xmlns:a16="http://schemas.microsoft.com/office/drawing/2014/main" id="{5A467AD2-5281-47F5-97EF-2536767B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лялиус">
            <a:extLst>
              <a:ext uri="{FF2B5EF4-FFF2-40B4-BE49-F238E27FC236}">
                <a16:creationId xmlns:a16="http://schemas.microsoft.com/office/drawing/2014/main" id="{839A68C1-667C-48D0-82D1-DFDA7537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036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>
            <a:extLst>
              <a:ext uri="{FF2B5EF4-FFF2-40B4-BE49-F238E27FC236}">
                <a16:creationId xmlns:a16="http://schemas.microsoft.com/office/drawing/2014/main" id="{2CA5ED29-351F-43E2-ADBE-8C1369D5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лялиус</a:t>
            </a:r>
          </a:p>
        </p:txBody>
      </p:sp>
      <p:pic>
        <p:nvPicPr>
          <p:cNvPr id="24580" name="Picture 6" descr="макроподы">
            <a:extLst>
              <a:ext uri="{FF2B5EF4-FFF2-40B4-BE49-F238E27FC236}">
                <a16:creationId xmlns:a16="http://schemas.microsoft.com/office/drawing/2014/main" id="{A1FC5EAA-A064-4AA0-BA26-0439274F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0322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>
            <a:extLst>
              <a:ext uri="{FF2B5EF4-FFF2-40B4-BE49-F238E27FC236}">
                <a16:creationId xmlns:a16="http://schemas.microsoft.com/office/drawing/2014/main" id="{6AC7F6E9-3AAA-41F2-8D5F-B48FF1EF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0481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макроподы</a:t>
            </a:r>
          </a:p>
        </p:txBody>
      </p:sp>
      <p:pic>
        <p:nvPicPr>
          <p:cNvPr id="24582" name="Picture 8" descr="меланотении">
            <a:extLst>
              <a:ext uri="{FF2B5EF4-FFF2-40B4-BE49-F238E27FC236}">
                <a16:creationId xmlns:a16="http://schemas.microsoft.com/office/drawing/2014/main" id="{2C1D2023-1FE0-4F9E-9BBD-A05BD30E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16325"/>
            <a:ext cx="403383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9">
            <a:extLst>
              <a:ext uri="{FF2B5EF4-FFF2-40B4-BE49-F238E27FC236}">
                <a16:creationId xmlns:a16="http://schemas.microsoft.com/office/drawing/2014/main" id="{9637A5E0-242B-4721-BD42-2862DA4D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92825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меланотении</a:t>
            </a:r>
          </a:p>
        </p:txBody>
      </p:sp>
      <p:pic>
        <p:nvPicPr>
          <p:cNvPr id="24584" name="Picture 10" descr="меченосец 2">
            <a:extLst>
              <a:ext uri="{FF2B5EF4-FFF2-40B4-BE49-F238E27FC236}">
                <a16:creationId xmlns:a16="http://schemas.microsoft.com/office/drawing/2014/main" id="{F6108489-41DD-45F5-B82E-40A79BDB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08425"/>
            <a:ext cx="40322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1">
            <a:extLst>
              <a:ext uri="{FF2B5EF4-FFF2-40B4-BE49-F238E27FC236}">
                <a16:creationId xmlns:a16="http://schemas.microsoft.com/office/drawing/2014/main" id="{7F347D33-BFEA-418B-9821-5A47D453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32238"/>
            <a:ext cx="182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меченосец</a:t>
            </a:r>
          </a:p>
        </p:txBody>
      </p:sp>
      <p:pic>
        <p:nvPicPr>
          <p:cNvPr id="24586" name="Picture 12" descr="fish3-15">
            <a:extLst>
              <a:ext uri="{FF2B5EF4-FFF2-40B4-BE49-F238E27FC236}">
                <a16:creationId xmlns:a16="http://schemas.microsoft.com/office/drawing/2014/main" id="{0DFC1046-085B-4B38-8935-6B4735AF9E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716338"/>
            <a:ext cx="95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Прямоугольник 10">
            <a:extLst>
              <a:ext uri="{FF2B5EF4-FFF2-40B4-BE49-F238E27FC236}">
                <a16:creationId xmlns:a16="http://schemas.microsoft.com/office/drawing/2014/main" id="{4948CC4C-3AAD-4801-9CAE-4B16C273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4588" name="Прямоугольник 11">
            <a:extLst>
              <a:ext uri="{FF2B5EF4-FFF2-40B4-BE49-F238E27FC236}">
                <a16:creationId xmlns:a16="http://schemas.microsoft.com/office/drawing/2014/main" id="{D3C879E3-A9A8-4242-A73F-052FDAC8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неоны">
            <a:extLst>
              <a:ext uri="{FF2B5EF4-FFF2-40B4-BE49-F238E27FC236}">
                <a16:creationId xmlns:a16="http://schemas.microsoft.com/office/drawing/2014/main" id="{83D7E3B9-F791-4F6C-B89E-20FB0CB6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9608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74357818-830D-4E39-8374-EB7CE4AF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6250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неоны</a:t>
            </a:r>
          </a:p>
        </p:txBody>
      </p:sp>
      <p:pic>
        <p:nvPicPr>
          <p:cNvPr id="25604" name="Picture 6" descr="панцирные сомы">
            <a:extLst>
              <a:ext uri="{FF2B5EF4-FFF2-40B4-BE49-F238E27FC236}">
                <a16:creationId xmlns:a16="http://schemas.microsoft.com/office/drawing/2014/main" id="{43CC10E2-BEE7-47BF-8381-4BEEF64F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393858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>
            <a:extLst>
              <a:ext uri="{FF2B5EF4-FFF2-40B4-BE49-F238E27FC236}">
                <a16:creationId xmlns:a16="http://schemas.microsoft.com/office/drawing/2014/main" id="{C2C69B43-90F8-45E3-94D5-329B09858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04813"/>
            <a:ext cx="282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панцирные сомы</a:t>
            </a:r>
          </a:p>
        </p:txBody>
      </p:sp>
      <p:pic>
        <p:nvPicPr>
          <p:cNvPr id="25606" name="Picture 8" descr="петушки">
            <a:extLst>
              <a:ext uri="{FF2B5EF4-FFF2-40B4-BE49-F238E27FC236}">
                <a16:creationId xmlns:a16="http://schemas.microsoft.com/office/drawing/2014/main" id="{F23050DC-55C9-4E39-8172-93806556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35375"/>
            <a:ext cx="381635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9">
            <a:extLst>
              <a:ext uri="{FF2B5EF4-FFF2-40B4-BE49-F238E27FC236}">
                <a16:creationId xmlns:a16="http://schemas.microsoft.com/office/drawing/2014/main" id="{1D0BEFAC-B8B3-474E-B455-7B90F04A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89363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петушки</a:t>
            </a:r>
          </a:p>
        </p:txBody>
      </p:sp>
      <p:pic>
        <p:nvPicPr>
          <p:cNvPr id="25608" name="Picture 10" descr="пульхер">
            <a:extLst>
              <a:ext uri="{FF2B5EF4-FFF2-40B4-BE49-F238E27FC236}">
                <a16:creationId xmlns:a16="http://schemas.microsoft.com/office/drawing/2014/main" id="{FBC473CF-7A63-41A5-A1D7-9727FA9B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8877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1">
            <a:extLst>
              <a:ext uri="{FF2B5EF4-FFF2-40B4-BE49-F238E27FC236}">
                <a16:creationId xmlns:a16="http://schemas.microsoft.com/office/drawing/2014/main" id="{1103774F-007F-4300-82EA-408C51A93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789363"/>
            <a:ext cx="144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пульхер</a:t>
            </a:r>
          </a:p>
        </p:txBody>
      </p:sp>
      <p:sp>
        <p:nvSpPr>
          <p:cNvPr id="25610" name="Прямоугольник 9">
            <a:extLst>
              <a:ext uri="{FF2B5EF4-FFF2-40B4-BE49-F238E27FC236}">
                <a16:creationId xmlns:a16="http://schemas.microsoft.com/office/drawing/2014/main" id="{BB7BCEFB-F1D5-456F-8839-F9A09718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5611" name="Прямоугольник 10">
            <a:extLst>
              <a:ext uri="{FF2B5EF4-FFF2-40B4-BE49-F238E27FC236}">
                <a16:creationId xmlns:a16="http://schemas.microsoft.com/office/drawing/2014/main" id="{091EE6CD-8A0A-42DA-9B86-1B4CB7E2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00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рыбы- бабочки">
            <a:extLst>
              <a:ext uri="{FF2B5EF4-FFF2-40B4-BE49-F238E27FC236}">
                <a16:creationId xmlns:a16="http://schemas.microsoft.com/office/drawing/2014/main" id="{E10D7F97-97F6-4010-A01F-DCE0DF1D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9261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2990641F-C467-4988-972A-95884512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4813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рыбы бабочки</a:t>
            </a:r>
          </a:p>
        </p:txBody>
      </p:sp>
      <p:pic>
        <p:nvPicPr>
          <p:cNvPr id="26628" name="Picture 6" descr="тернеция">
            <a:extLst>
              <a:ext uri="{FF2B5EF4-FFF2-40B4-BE49-F238E27FC236}">
                <a16:creationId xmlns:a16="http://schemas.microsoft.com/office/drawing/2014/main" id="{D5D3F091-CAE3-4AB4-912D-5FE1EC98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3719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>
            <a:extLst>
              <a:ext uri="{FF2B5EF4-FFF2-40B4-BE49-F238E27FC236}">
                <a16:creationId xmlns:a16="http://schemas.microsoft.com/office/drawing/2014/main" id="{6D94411F-27B4-4C98-8CA2-196544958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49275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тернеция</a:t>
            </a:r>
          </a:p>
        </p:txBody>
      </p:sp>
      <p:pic>
        <p:nvPicPr>
          <p:cNvPr id="26630" name="Picture 8" descr="рыбка-фломастер">
            <a:extLst>
              <a:ext uri="{FF2B5EF4-FFF2-40B4-BE49-F238E27FC236}">
                <a16:creationId xmlns:a16="http://schemas.microsoft.com/office/drawing/2014/main" id="{99BBA307-9C5C-410C-BB7C-12AC0B40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4176712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>
            <a:extLst>
              <a:ext uri="{FF2B5EF4-FFF2-40B4-BE49-F238E27FC236}">
                <a16:creationId xmlns:a16="http://schemas.microsoft.com/office/drawing/2014/main" id="{C3E15293-5CF6-4794-B8C5-C85BEAB1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967413"/>
            <a:ext cx="304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рыбка -фломастер</a:t>
            </a:r>
          </a:p>
        </p:txBody>
      </p:sp>
      <p:pic>
        <p:nvPicPr>
          <p:cNvPr id="26632" name="Picture 10" descr="FISH24">
            <a:extLst>
              <a:ext uri="{FF2B5EF4-FFF2-40B4-BE49-F238E27FC236}">
                <a16:creationId xmlns:a16="http://schemas.microsoft.com/office/drawing/2014/main" id="{6CAEC9A7-46A5-4FE2-B64C-4BF643035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49725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FISH24">
            <a:extLst>
              <a:ext uri="{FF2B5EF4-FFF2-40B4-BE49-F238E27FC236}">
                <a16:creationId xmlns:a16="http://schemas.microsoft.com/office/drawing/2014/main" id="{E9D2C0D4-72BC-48B3-80AC-CC6128831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8334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9">
            <a:extLst>
              <a:ext uri="{FF2B5EF4-FFF2-40B4-BE49-F238E27FC236}">
                <a16:creationId xmlns:a16="http://schemas.microsoft.com/office/drawing/2014/main" id="{773D5D26-525B-42D9-992E-6E9001D8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26635" name="Прямоугольник 10">
            <a:extLst>
              <a:ext uri="{FF2B5EF4-FFF2-40B4-BE49-F238E27FC236}">
                <a16:creationId xmlns:a16="http://schemas.microsoft.com/office/drawing/2014/main" id="{818F6BD5-AFE0-4867-95C1-DE967B7C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скалярии 34">
            <a:extLst>
              <a:ext uri="{FF2B5EF4-FFF2-40B4-BE49-F238E27FC236}">
                <a16:creationId xmlns:a16="http://schemas.microsoft.com/office/drawing/2014/main" id="{A89140DF-66A7-4D9B-A219-0D2DDA10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>
            <a:extLst>
              <a:ext uri="{FF2B5EF4-FFF2-40B4-BE49-F238E27FC236}">
                <a16:creationId xmlns:a16="http://schemas.microsoft.com/office/drawing/2014/main" id="{BBC4CEF3-8114-47C7-B706-6A6524440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скалярии</a:t>
            </a:r>
          </a:p>
        </p:txBody>
      </p:sp>
      <p:sp>
        <p:nvSpPr>
          <p:cNvPr id="27652" name="Прямоугольник 3">
            <a:extLst>
              <a:ext uri="{FF2B5EF4-FFF2-40B4-BE49-F238E27FC236}">
                <a16:creationId xmlns:a16="http://schemas.microsoft.com/office/drawing/2014/main" id="{D73C36E0-FFF7-4291-80FB-0855E2DB9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653" name="Прямоугольник 4">
            <a:extLst>
              <a:ext uri="{FF2B5EF4-FFF2-40B4-BE49-F238E27FC236}">
                <a16:creationId xmlns:a16="http://schemas.microsoft.com/office/drawing/2014/main" id="{A0256BA7-C527-4822-A7F8-0A519A545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A53660FD-938F-4F83-8332-08D36495B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4BCA3712-CF05-4998-A548-1B7702389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2800" b="1" i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Рыбка плавает в водице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Рыбке хочется играть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Рыбка, рыбка озорница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Мы хотим тебя поймать.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Рыбка спинку изогнула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Крошку хлебную взяла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Рыбка хвостиком махнула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>
                <a:solidFill>
                  <a:srgbClr val="0000FF"/>
                </a:solidFill>
              </a:rPr>
              <a:t>Рыбка быстро уплыла</a:t>
            </a:r>
          </a:p>
        </p:txBody>
      </p:sp>
      <p:sp>
        <p:nvSpPr>
          <p:cNvPr id="28676" name="WordArt 5">
            <a:extLst>
              <a:ext uri="{FF2B5EF4-FFF2-40B4-BE49-F238E27FC236}">
                <a16:creationId xmlns:a16="http://schemas.microsoft.com/office/drawing/2014/main" id="{EE70C5F5-FE69-4082-A333-3D64BA4001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360863" cy="142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физминутка</a:t>
            </a:r>
          </a:p>
        </p:txBody>
      </p:sp>
      <p:pic>
        <p:nvPicPr>
          <p:cNvPr id="28677" name="Picture 11" descr="f50">
            <a:extLst>
              <a:ext uri="{FF2B5EF4-FFF2-40B4-BE49-F238E27FC236}">
                <a16:creationId xmlns:a16="http://schemas.microsoft.com/office/drawing/2014/main" id="{177F191F-E130-494F-8B5F-037D1E4265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663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5">
            <a:extLst>
              <a:ext uri="{FF2B5EF4-FFF2-40B4-BE49-F238E27FC236}">
                <a16:creationId xmlns:a16="http://schemas.microsoft.com/office/drawing/2014/main" id="{7E251988-1CBF-482B-9994-83C0C8ED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8679" name="Прямоугольник 6">
            <a:extLst>
              <a:ext uri="{FF2B5EF4-FFF2-40B4-BE49-F238E27FC236}">
                <a16:creationId xmlns:a16="http://schemas.microsoft.com/office/drawing/2014/main" id="{E0662488-93A0-4227-A432-371ED480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xenopus3">
            <a:extLst>
              <a:ext uri="{FF2B5EF4-FFF2-40B4-BE49-F238E27FC236}">
                <a16:creationId xmlns:a16="http://schemas.microsoft.com/office/drawing/2014/main" id="{5E247AB2-368C-4F0A-8EAF-11D1504D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30337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95FEF338-85F7-4CF3-8A36-66FA71FE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786188"/>
            <a:ext cx="27860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Не вручили приз ни разу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Мне друзья в своём кругу.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А ведь я отличным брассом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Многих переплыть могу.</a:t>
            </a:r>
          </a:p>
        </p:txBody>
      </p:sp>
      <p:pic>
        <p:nvPicPr>
          <p:cNvPr id="4" name="Picture 4" descr="unt">
            <a:extLst>
              <a:ext uri="{FF2B5EF4-FFF2-40B4-BE49-F238E27FC236}">
                <a16:creationId xmlns:a16="http://schemas.microsoft.com/office/drawing/2014/main" id="{BAF7ABAD-A001-4EF1-84EF-D2E26ED1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00125"/>
            <a:ext cx="35655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">
            <a:extLst>
              <a:ext uri="{FF2B5EF4-FFF2-40B4-BE49-F238E27FC236}">
                <a16:creationId xmlns:a16="http://schemas.microsoft.com/office/drawing/2014/main" id="{13CABF43-3DB9-4B25-A68F-25A24D03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457575"/>
            <a:ext cx="4265612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5">
            <a:extLst>
              <a:ext uri="{FF2B5EF4-FFF2-40B4-BE49-F238E27FC236}">
                <a16:creationId xmlns:a16="http://schemas.microsoft.com/office/drawing/2014/main" id="{5A3F43DA-C4DB-4B39-919E-F226A4B9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9703" name="Прямоугольник 6">
            <a:extLst>
              <a:ext uri="{FF2B5EF4-FFF2-40B4-BE49-F238E27FC236}">
                <a16:creationId xmlns:a16="http://schemas.microsoft.com/office/drawing/2014/main" id="{A58F99DA-072E-4982-A44C-A7D6D1AD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прудовик">
            <a:extLst>
              <a:ext uri="{FF2B5EF4-FFF2-40B4-BE49-F238E27FC236}">
                <a16:creationId xmlns:a16="http://schemas.microsoft.com/office/drawing/2014/main" id="{E1560529-48BB-4AD4-931A-C44D0A26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85813"/>
            <a:ext cx="369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>
            <a:extLst>
              <a:ext uri="{FF2B5EF4-FFF2-40B4-BE49-F238E27FC236}">
                <a16:creationId xmlns:a16="http://schemas.microsoft.com/office/drawing/2014/main" id="{F3291C70-1A46-401F-8D84-CD81FA45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</a:rPr>
              <a:t>«Мусорщики»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9C3F66E0-1620-46B9-B9BD-4835F1A9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857250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прудовики</a:t>
            </a:r>
          </a:p>
        </p:txBody>
      </p:sp>
      <p:pic>
        <p:nvPicPr>
          <p:cNvPr id="30725" name="Picture 4" descr="физа">
            <a:extLst>
              <a:ext uri="{FF2B5EF4-FFF2-40B4-BE49-F238E27FC236}">
                <a16:creationId xmlns:a16="http://schemas.microsoft.com/office/drawing/2014/main" id="{E5FFBC53-9F13-4E37-9856-0E713C58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2928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5">
            <a:extLst>
              <a:ext uri="{FF2B5EF4-FFF2-40B4-BE49-F238E27FC236}">
                <a16:creationId xmlns:a16="http://schemas.microsoft.com/office/drawing/2014/main" id="{AF001F42-5FAC-42FC-A8A1-ACC1718F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928688"/>
            <a:ext cx="1643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физа</a:t>
            </a:r>
          </a:p>
        </p:txBody>
      </p:sp>
      <p:pic>
        <p:nvPicPr>
          <p:cNvPr id="30727" name="Picture 4" descr="лужанка">
            <a:extLst>
              <a:ext uri="{FF2B5EF4-FFF2-40B4-BE49-F238E27FC236}">
                <a16:creationId xmlns:a16="http://schemas.microsoft.com/office/drawing/2014/main" id="{82E87AE3-A18B-4231-9139-96C5C9FA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29050"/>
            <a:ext cx="38608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5">
            <a:extLst>
              <a:ext uri="{FF2B5EF4-FFF2-40B4-BE49-F238E27FC236}">
                <a16:creationId xmlns:a16="http://schemas.microsoft.com/office/drawing/2014/main" id="{04B08251-87B1-4B48-84B3-DE46BB08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000500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лужанка</a:t>
            </a:r>
          </a:p>
        </p:txBody>
      </p:sp>
      <p:sp>
        <p:nvSpPr>
          <p:cNvPr id="30729" name="Прямоугольник 9">
            <a:extLst>
              <a:ext uri="{FF2B5EF4-FFF2-40B4-BE49-F238E27FC236}">
                <a16:creationId xmlns:a16="http://schemas.microsoft.com/office/drawing/2014/main" id="{1352968F-5242-4BD9-9D8D-6896738C9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</a:endParaRPr>
          </a:p>
        </p:txBody>
      </p:sp>
      <p:sp>
        <p:nvSpPr>
          <p:cNvPr id="30730" name="Прямоугольник 9">
            <a:extLst>
              <a:ext uri="{FF2B5EF4-FFF2-40B4-BE49-F238E27FC236}">
                <a16:creationId xmlns:a16="http://schemas.microsoft.com/office/drawing/2014/main" id="{925C5340-1519-418C-B6AD-406F1084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кат">
            <a:extLst>
              <a:ext uri="{FF2B5EF4-FFF2-40B4-BE49-F238E27FC236}">
                <a16:creationId xmlns:a16="http://schemas.microsoft.com/office/drawing/2014/main" id="{075663EE-AEE2-4420-B5B7-47F54965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4640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катушка роговая">
            <a:extLst>
              <a:ext uri="{FF2B5EF4-FFF2-40B4-BE49-F238E27FC236}">
                <a16:creationId xmlns:a16="http://schemas.microsoft.com/office/drawing/2014/main" id="{F2137F0C-C4DB-4E85-A91A-FABCBEB4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810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>
            <a:extLst>
              <a:ext uri="{FF2B5EF4-FFF2-40B4-BE49-F238E27FC236}">
                <a16:creationId xmlns:a16="http://schemas.microsoft.com/office/drawing/2014/main" id="{AC3CE9EB-0F70-423F-856E-416C3A65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982788"/>
            <a:ext cx="3779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катушка роговая</a:t>
            </a:r>
          </a:p>
        </p:txBody>
      </p:sp>
      <p:sp>
        <p:nvSpPr>
          <p:cNvPr id="31749" name="Прямоугольник 4">
            <a:extLst>
              <a:ext uri="{FF2B5EF4-FFF2-40B4-BE49-F238E27FC236}">
                <a16:creationId xmlns:a16="http://schemas.microsoft.com/office/drawing/2014/main" id="{417F453B-B39F-4602-B29B-28DA25B3B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750" name="Прямоугольник 5">
            <a:extLst>
              <a:ext uri="{FF2B5EF4-FFF2-40B4-BE49-F238E27FC236}">
                <a16:creationId xmlns:a16="http://schemas.microsoft.com/office/drawing/2014/main" id="{3593A63E-C41A-4880-A817-1F642B2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hoto04">
            <a:extLst>
              <a:ext uri="{FF2B5EF4-FFF2-40B4-BE49-F238E27FC236}">
                <a16:creationId xmlns:a16="http://schemas.microsoft.com/office/drawing/2014/main" id="{6532F6FE-4B73-4F43-9A5D-C660F2C2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84963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>
            <a:extLst>
              <a:ext uri="{FF2B5EF4-FFF2-40B4-BE49-F238E27FC236}">
                <a16:creationId xmlns:a16="http://schemas.microsoft.com/office/drawing/2014/main" id="{573C611D-1AE0-4886-B413-1FBBC2A6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26138"/>
            <a:ext cx="877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Камни, раковины, кораллы украшают аквариум.</a:t>
            </a:r>
          </a:p>
        </p:txBody>
      </p:sp>
      <p:pic>
        <p:nvPicPr>
          <p:cNvPr id="32772" name="Picture 9" descr="FISH21">
            <a:extLst>
              <a:ext uri="{FF2B5EF4-FFF2-40B4-BE49-F238E27FC236}">
                <a16:creationId xmlns:a16="http://schemas.microsoft.com/office/drawing/2014/main" id="{4EB9BF6E-F57D-4D95-B060-83994C53C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962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4">
            <a:extLst>
              <a:ext uri="{FF2B5EF4-FFF2-40B4-BE49-F238E27FC236}">
                <a16:creationId xmlns:a16="http://schemas.microsoft.com/office/drawing/2014/main" id="{9F4DE641-AB20-4386-9280-A1984F5A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4" name="Прямоугольник 5">
            <a:extLst>
              <a:ext uri="{FF2B5EF4-FFF2-40B4-BE49-F238E27FC236}">
                <a16:creationId xmlns:a16="http://schemas.microsoft.com/office/drawing/2014/main" id="{EDE17482-6DAF-4413-B559-813B6B1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9375"/>
            <a:ext cx="914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62D6DAFA-ADC4-44F2-A174-0DC5497E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214563"/>
            <a:ext cx="292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воде  живём,</a:t>
            </a:r>
          </a:p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воды пропадём</a:t>
            </a:r>
            <a:r>
              <a:rPr lang="ru-RU" alt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E206B9CA-46E1-4D83-BF5A-7ACBE2D4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429125"/>
            <a:ext cx="2851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 земле не хожу,</a:t>
            </a:r>
          </a:p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не гляжу,</a:t>
            </a:r>
          </a:p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не завожу,</a:t>
            </a:r>
          </a:p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деток вывожу.</a:t>
            </a:r>
          </a:p>
        </p:txBody>
      </p:sp>
      <p:pic>
        <p:nvPicPr>
          <p:cNvPr id="4101" name="Рисунок 4" descr="Рисунок14.jpg">
            <a:extLst>
              <a:ext uri="{FF2B5EF4-FFF2-40B4-BE49-F238E27FC236}">
                <a16:creationId xmlns:a16="http://schemas.microsoft.com/office/drawing/2014/main" id="{BDE09783-EB66-4F6E-8404-F3E9173B6E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14688"/>
            <a:ext cx="36004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 descr="Рисунок9.jpg">
            <a:extLst>
              <a:ext uri="{FF2B5EF4-FFF2-40B4-BE49-F238E27FC236}">
                <a16:creationId xmlns:a16="http://schemas.microsoft.com/office/drawing/2014/main" id="{B8725F4A-B08C-4D2C-94F8-76C013002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50"/>
            <a:ext cx="37099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8B3F99BB-43D4-4CD0-A17A-5ED4183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03" name="Прямоугольник 6">
            <a:extLst>
              <a:ext uri="{FF2B5EF4-FFF2-40B4-BE49-F238E27FC236}">
                <a16:creationId xmlns:a16="http://schemas.microsoft.com/office/drawing/2014/main" id="{C3FA7EC3-1C3D-4806-98A2-AA8D5A1A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6286500"/>
            <a:ext cx="8286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CA24E-4E2D-474D-88AB-B80E12C515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rgbClr val="990099"/>
                </a:solidFill>
              </a:rPr>
              <a:t>Какие по форме глазки у рыбок?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78C4381-9AA1-4C6F-B915-C6A32B23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76475"/>
            <a:ext cx="1943100" cy="1944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D3018D99-F57D-4B65-B9B2-9AE7C190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573463"/>
            <a:ext cx="2232025" cy="2160587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33797" name="Oval 10">
            <a:extLst>
              <a:ext uri="{FF2B5EF4-FFF2-40B4-BE49-F238E27FC236}">
                <a16:creationId xmlns:a16="http://schemas.microsoft.com/office/drawing/2014/main" id="{7BF6C672-1D27-4925-9558-B4685786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76475"/>
            <a:ext cx="1944687" cy="19431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CC00"/>
              </a:solidFill>
            </a:endParaRPr>
          </a:p>
        </p:txBody>
      </p:sp>
      <p:pic>
        <p:nvPicPr>
          <p:cNvPr id="33798" name="Picture 17" descr="f22">
            <a:extLst>
              <a:ext uri="{FF2B5EF4-FFF2-40B4-BE49-F238E27FC236}">
                <a16:creationId xmlns:a16="http://schemas.microsoft.com/office/drawing/2014/main" id="{8D417B4B-1524-4421-B3B7-373669A87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13325"/>
            <a:ext cx="24495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6">
            <a:extLst>
              <a:ext uri="{FF2B5EF4-FFF2-40B4-BE49-F238E27FC236}">
                <a16:creationId xmlns:a16="http://schemas.microsoft.com/office/drawing/2014/main" id="{971D9B98-1041-4CAE-A7E8-BD3F1F42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800" name="Прямоугольник 7">
            <a:extLst>
              <a:ext uri="{FF2B5EF4-FFF2-40B4-BE49-F238E27FC236}">
                <a16:creationId xmlns:a16="http://schemas.microsoft.com/office/drawing/2014/main" id="{3B899E5C-BBB0-4D1D-B694-D404F0DD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EE50316-DD8D-43C7-99FC-C4F9E843BA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000099"/>
                </a:solidFill>
              </a:rPr>
              <a:t>Какого цвета глазки у рыбок?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F4C0A5F3-17C2-4728-B45B-2695ED44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068638"/>
            <a:ext cx="1871662" cy="19431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0" name="Oval 9">
            <a:extLst>
              <a:ext uri="{FF2B5EF4-FFF2-40B4-BE49-F238E27FC236}">
                <a16:creationId xmlns:a16="http://schemas.microsoft.com/office/drawing/2014/main" id="{C12DDB04-9B65-4C49-8886-19B9AD43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24175"/>
            <a:ext cx="1943100" cy="2016125"/>
          </a:xfrm>
          <a:prstGeom prst="ellipse">
            <a:avLst/>
          </a:prstGeom>
          <a:solidFill>
            <a:srgbClr val="101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4821" name="Picture 10" descr="f64">
            <a:extLst>
              <a:ext uri="{FF2B5EF4-FFF2-40B4-BE49-F238E27FC236}">
                <a16:creationId xmlns:a16="http://schemas.microsoft.com/office/drawing/2014/main" id="{3F23DD7D-CD81-4367-A17D-F84CAAE4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Прямоугольник 5">
            <a:extLst>
              <a:ext uri="{FF2B5EF4-FFF2-40B4-BE49-F238E27FC236}">
                <a16:creationId xmlns:a16="http://schemas.microsoft.com/office/drawing/2014/main" id="{CB8C48A0-DDC2-4861-944A-21C0D93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823" name="Прямоугольник 6">
            <a:extLst>
              <a:ext uri="{FF2B5EF4-FFF2-40B4-BE49-F238E27FC236}">
                <a16:creationId xmlns:a16="http://schemas.microsoft.com/office/drawing/2014/main" id="{76614D56-49F8-4C60-B2C3-236F4887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6D145DF-24CF-4AFF-992F-C83D80A41B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>
                <a:solidFill>
                  <a:srgbClr val="000099"/>
                </a:solidFill>
              </a:rPr>
              <a:t>Глазки у рыбок большие или маленькие?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40FA11BC-AF25-4E84-8A1B-1BCA1901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68638"/>
            <a:ext cx="1438275" cy="1366837"/>
          </a:xfrm>
          <a:prstGeom prst="ellipse">
            <a:avLst/>
          </a:prstGeom>
          <a:solidFill>
            <a:srgbClr val="101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4" name="Oval 6">
            <a:extLst>
              <a:ext uri="{FF2B5EF4-FFF2-40B4-BE49-F238E27FC236}">
                <a16:creationId xmlns:a16="http://schemas.microsoft.com/office/drawing/2014/main" id="{8081053D-FE29-4F5E-9028-B6414B08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16338"/>
            <a:ext cx="288925" cy="288925"/>
          </a:xfrm>
          <a:prstGeom prst="ellipse">
            <a:avLst/>
          </a:prstGeom>
          <a:solidFill>
            <a:srgbClr val="101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5845" name="Picture 7" descr="ani-goldfish">
            <a:extLst>
              <a:ext uri="{FF2B5EF4-FFF2-40B4-BE49-F238E27FC236}">
                <a16:creationId xmlns:a16="http://schemas.microsoft.com/office/drawing/2014/main" id="{6E535D22-62FA-4D7C-BCA6-E723640A97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254">
            <a:off x="6877050" y="4797425"/>
            <a:ext cx="1457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22">
            <a:extLst>
              <a:ext uri="{FF2B5EF4-FFF2-40B4-BE49-F238E27FC236}">
                <a16:creationId xmlns:a16="http://schemas.microsoft.com/office/drawing/2014/main" id="{EC843D76-A7E7-4187-A821-C2C84A6E1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1673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f9">
            <a:extLst>
              <a:ext uri="{FF2B5EF4-FFF2-40B4-BE49-F238E27FC236}">
                <a16:creationId xmlns:a16="http://schemas.microsoft.com/office/drawing/2014/main" id="{FD297BFB-A4A2-436F-AD85-7C0CCD1800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9094">
            <a:off x="3924300" y="4652963"/>
            <a:ext cx="17383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Прямоугольник 8">
            <a:extLst>
              <a:ext uri="{FF2B5EF4-FFF2-40B4-BE49-F238E27FC236}">
                <a16:creationId xmlns:a16="http://schemas.microsoft.com/office/drawing/2014/main" id="{A5F23272-4117-479F-B5D0-E71BA71B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D72E41-1D42-4A7C-87CC-F3371D58B8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chemeClr val="accent2"/>
                </a:solidFill>
              </a:rPr>
              <a:t>Чем питаются рыбки?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6EA74F-5A8B-44CC-A744-AB7DD2DAE09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</p:txBody>
      </p:sp>
      <p:pic>
        <p:nvPicPr>
          <p:cNvPr id="18444" name="Picture 12" descr="NUTS2">
            <a:extLst>
              <a:ext uri="{FF2B5EF4-FFF2-40B4-BE49-F238E27FC236}">
                <a16:creationId xmlns:a16="http://schemas.microsoft.com/office/drawing/2014/main" id="{6B6046EA-FF9B-4EC6-9771-3CBE1D25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17287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GRAPES">
            <a:extLst>
              <a:ext uri="{FF2B5EF4-FFF2-40B4-BE49-F238E27FC236}">
                <a16:creationId xmlns:a16="http://schemas.microsoft.com/office/drawing/2014/main" id="{1EDA559B-F5EA-4AC5-8710-48D22864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2265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CAKE3">
            <a:extLst>
              <a:ext uri="{FF2B5EF4-FFF2-40B4-BE49-F238E27FC236}">
                <a16:creationId xmlns:a16="http://schemas.microsoft.com/office/drawing/2014/main" id="{C342C4C6-AFF3-4EF0-B71D-0ED99EEE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 descr="SHRIMP">
            <a:extLst>
              <a:ext uri="{FF2B5EF4-FFF2-40B4-BE49-F238E27FC236}">
                <a16:creationId xmlns:a16="http://schemas.microsoft.com/office/drawing/2014/main" id="{54994888-CC91-495D-BBDD-3A8613C5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016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7" descr="Ins26">
            <a:extLst>
              <a:ext uri="{FF2B5EF4-FFF2-40B4-BE49-F238E27FC236}">
                <a16:creationId xmlns:a16="http://schemas.microsoft.com/office/drawing/2014/main" id="{64352882-BBA6-4AC0-B4A2-192000A677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6684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Прямоугольник 9">
            <a:extLst>
              <a:ext uri="{FF2B5EF4-FFF2-40B4-BE49-F238E27FC236}">
                <a16:creationId xmlns:a16="http://schemas.microsoft.com/office/drawing/2014/main" id="{0CDD039B-2A31-4ECD-ABF6-79CF8CFD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0561836-3DDC-45AF-BB78-34A8F491D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CC0000"/>
                </a:solidFill>
              </a:rPr>
              <a:t>Собери рыбку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447DBD6-4935-4EB4-8AB1-FA0FD09C4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 </a:t>
            </a:r>
          </a:p>
        </p:txBody>
      </p:sp>
      <p:sp>
        <p:nvSpPr>
          <p:cNvPr id="37892" name="Oval 9">
            <a:extLst>
              <a:ext uri="{FF2B5EF4-FFF2-40B4-BE49-F238E27FC236}">
                <a16:creationId xmlns:a16="http://schemas.microsoft.com/office/drawing/2014/main" id="{A662DC02-8C3D-4283-BC72-E5799CCE3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2089150" cy="6477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AutoShape 11">
            <a:extLst>
              <a:ext uri="{FF2B5EF4-FFF2-40B4-BE49-F238E27FC236}">
                <a16:creationId xmlns:a16="http://schemas.microsoft.com/office/drawing/2014/main" id="{1831B0C9-C92A-4AF2-86CC-C21FEC27C875}"/>
              </a:ext>
            </a:extLst>
          </p:cNvPr>
          <p:cNvSpPr>
            <a:spLocks noChangeArrowheads="1"/>
          </p:cNvSpPr>
          <p:nvPr/>
        </p:nvSpPr>
        <p:spPr bwMode="auto">
          <a:xfrm rot="-5543168">
            <a:off x="6661150" y="2563813"/>
            <a:ext cx="1150937" cy="865188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AutoShape 13">
            <a:extLst>
              <a:ext uri="{FF2B5EF4-FFF2-40B4-BE49-F238E27FC236}">
                <a16:creationId xmlns:a16="http://schemas.microsoft.com/office/drawing/2014/main" id="{F3B373E7-A79C-47CF-BCA8-E12AF894C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581525"/>
            <a:ext cx="719137" cy="431800"/>
          </a:xfrm>
          <a:prstGeom prst="rtTriangle">
            <a:avLst/>
          </a:prstGeom>
          <a:solidFill>
            <a:srgbClr val="FF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5" name="Oval 14">
            <a:extLst>
              <a:ext uri="{FF2B5EF4-FFF2-40B4-BE49-F238E27FC236}">
                <a16:creationId xmlns:a16="http://schemas.microsoft.com/office/drawing/2014/main" id="{19157AEA-8CAF-44CD-BA3E-A4E27D67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97425"/>
            <a:ext cx="215900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6" name="Oval 15">
            <a:extLst>
              <a:ext uri="{FF2B5EF4-FFF2-40B4-BE49-F238E27FC236}">
                <a16:creationId xmlns:a16="http://schemas.microsoft.com/office/drawing/2014/main" id="{79C00FFE-5D64-4CF1-875C-D8177198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2016125" cy="5048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8000"/>
              </a:solidFill>
            </a:endParaRPr>
          </a:p>
        </p:txBody>
      </p:sp>
      <p:sp>
        <p:nvSpPr>
          <p:cNvPr id="37897" name="AutoShape 16">
            <a:extLst>
              <a:ext uri="{FF2B5EF4-FFF2-40B4-BE49-F238E27FC236}">
                <a16:creationId xmlns:a16="http://schemas.microsoft.com/office/drawing/2014/main" id="{D066D214-3CAC-4D6A-8966-5437A934C9D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50938" y="4400550"/>
            <a:ext cx="1081088" cy="865187"/>
          </a:xfrm>
          <a:prstGeom prst="triangle">
            <a:avLst>
              <a:gd name="adj" fmla="val 50000"/>
            </a:avLst>
          </a:prstGeom>
          <a:solidFill>
            <a:srgbClr val="F85B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8" name="AutoShape 18">
            <a:extLst>
              <a:ext uri="{FF2B5EF4-FFF2-40B4-BE49-F238E27FC236}">
                <a16:creationId xmlns:a16="http://schemas.microsoft.com/office/drawing/2014/main" id="{060335B6-3DC8-46E5-A7BA-CC8C4FAE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92600"/>
            <a:ext cx="792163" cy="360363"/>
          </a:xfrm>
          <a:prstGeom prst="rtTriangle">
            <a:avLst/>
          </a:prstGeom>
          <a:solidFill>
            <a:srgbClr val="FE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9" name="Oval 20">
            <a:extLst>
              <a:ext uri="{FF2B5EF4-FFF2-40B4-BE49-F238E27FC236}">
                <a16:creationId xmlns:a16="http://schemas.microsoft.com/office/drawing/2014/main" id="{C5AE56BC-9881-451B-BD25-E02F4228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244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00" name="Oval 22">
            <a:extLst>
              <a:ext uri="{FF2B5EF4-FFF2-40B4-BE49-F238E27FC236}">
                <a16:creationId xmlns:a16="http://schemas.microsoft.com/office/drawing/2014/main" id="{04F71C13-7C7E-4548-A2C8-ABE45507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781300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02" name="Прямоугольник 13">
            <a:extLst>
              <a:ext uri="{FF2B5EF4-FFF2-40B4-BE49-F238E27FC236}">
                <a16:creationId xmlns:a16="http://schemas.microsoft.com/office/drawing/2014/main" id="{CE17D9E9-9914-4926-92BF-45D4A2CC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ED4CB73-AE5A-4ADE-B312-19E994B83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altLang="ru-RU" b="1" i="1">
                <a:solidFill>
                  <a:srgbClr val="FEFEA0"/>
                </a:solidFill>
              </a:rPr>
              <a:t>Собери картинку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461D5D4-C8DC-499D-8BF0-BA7AD57F6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   </a:t>
            </a:r>
          </a:p>
        </p:txBody>
      </p:sp>
      <p:pic>
        <p:nvPicPr>
          <p:cNvPr id="38916" name="Picture 6">
            <a:extLst>
              <a:ext uri="{FF2B5EF4-FFF2-40B4-BE49-F238E27FC236}">
                <a16:creationId xmlns:a16="http://schemas.microsoft.com/office/drawing/2014/main" id="{7FCBE470-8F2B-45BA-A601-46B58185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428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>
            <a:extLst>
              <a:ext uri="{FF2B5EF4-FFF2-40B4-BE49-F238E27FC236}">
                <a16:creationId xmlns:a16="http://schemas.microsoft.com/office/drawing/2014/main" id="{27DA606A-A1C0-4AA2-80E1-EF9A630C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2419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>
            <a:extLst>
              <a:ext uri="{FF2B5EF4-FFF2-40B4-BE49-F238E27FC236}">
                <a16:creationId xmlns:a16="http://schemas.microsoft.com/office/drawing/2014/main" id="{9AA98DFE-B91F-42D4-BC68-B0145ADD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238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>
            <a:extLst>
              <a:ext uri="{FF2B5EF4-FFF2-40B4-BE49-F238E27FC236}">
                <a16:creationId xmlns:a16="http://schemas.microsoft.com/office/drawing/2014/main" id="{60737808-8672-4E2B-994C-75104303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22193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10">
            <a:extLst>
              <a:ext uri="{FF2B5EF4-FFF2-40B4-BE49-F238E27FC236}">
                <a16:creationId xmlns:a16="http://schemas.microsoft.com/office/drawing/2014/main" id="{A7ED87DE-1F41-4829-9CA4-3A4019C5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4221163"/>
            <a:ext cx="2238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11">
            <a:extLst>
              <a:ext uri="{FF2B5EF4-FFF2-40B4-BE49-F238E27FC236}">
                <a16:creationId xmlns:a16="http://schemas.microsoft.com/office/drawing/2014/main" id="{CE774BF1-C73D-4A45-BAA5-8993AAB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2133600"/>
            <a:ext cx="22193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12">
            <a:extLst>
              <a:ext uri="{FF2B5EF4-FFF2-40B4-BE49-F238E27FC236}">
                <a16:creationId xmlns:a16="http://schemas.microsoft.com/office/drawing/2014/main" id="{23EF6587-A2A6-414E-8213-12A13571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2419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5" name="Picture 13">
            <a:extLst>
              <a:ext uri="{FF2B5EF4-FFF2-40B4-BE49-F238E27FC236}">
                <a16:creationId xmlns:a16="http://schemas.microsoft.com/office/drawing/2014/main" id="{2F638CC2-0E7A-4301-B99B-01F6D987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294188"/>
            <a:ext cx="2428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Прямоугольник 12">
            <a:extLst>
              <a:ext uri="{FF2B5EF4-FFF2-40B4-BE49-F238E27FC236}">
                <a16:creationId xmlns:a16="http://schemas.microsoft.com/office/drawing/2014/main" id="{EC58BE7B-2B2D-4CB5-A5E1-7F4C4C8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501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0B4091-2D6E-4EAC-895D-D67CCD460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FFFF00"/>
                </a:solidFill>
              </a:rPr>
              <a:t>Что перепутал художник?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98FD49-9DB7-4AF3-98FD-AC3CE2EC1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  </a:t>
            </a:r>
          </a:p>
        </p:txBody>
      </p:sp>
      <p:pic>
        <p:nvPicPr>
          <p:cNvPr id="39940" name="Picture 6" descr="LANDS086">
            <a:extLst>
              <a:ext uri="{FF2B5EF4-FFF2-40B4-BE49-F238E27FC236}">
                <a16:creationId xmlns:a16="http://schemas.microsoft.com/office/drawing/2014/main" id="{8F11DA1E-3B17-4A17-A565-3826EFEC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191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7" descr="f30">
            <a:extLst>
              <a:ext uri="{FF2B5EF4-FFF2-40B4-BE49-F238E27FC236}">
                <a16:creationId xmlns:a16="http://schemas.microsoft.com/office/drawing/2014/main" id="{1FDE5ABB-39DD-4226-95C3-52967AE041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65400"/>
            <a:ext cx="1008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>
            <a:extLst>
              <a:ext uri="{FF2B5EF4-FFF2-40B4-BE49-F238E27FC236}">
                <a16:creationId xmlns:a16="http://schemas.microsoft.com/office/drawing/2014/main" id="{1AB63112-9E98-4A12-8354-27EECC19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149725"/>
            <a:ext cx="21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48493" name="Picture 13" descr="bird10">
            <a:extLst>
              <a:ext uri="{FF2B5EF4-FFF2-40B4-BE49-F238E27FC236}">
                <a16:creationId xmlns:a16="http://schemas.microsoft.com/office/drawing/2014/main" id="{8C1F5FD9-538F-4E60-9F2D-69E72A3007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625"/>
            <a:ext cx="1655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Прямоугольник 7">
            <a:extLst>
              <a:ext uri="{FF2B5EF4-FFF2-40B4-BE49-F238E27FC236}">
                <a16:creationId xmlns:a16="http://schemas.microsoft.com/office/drawing/2014/main" id="{7906B511-D511-418E-96D1-917B4C9D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9945" name="Прямоугольник 8">
            <a:extLst>
              <a:ext uri="{FF2B5EF4-FFF2-40B4-BE49-F238E27FC236}">
                <a16:creationId xmlns:a16="http://schemas.microsoft.com/office/drawing/2014/main" id="{F59C5438-496C-493F-84F6-8E8FADA2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6575 L -0.01962 -0.2675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06D56AB-BCFD-45AE-A9FA-2414B2BD44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9D9DB4B-1A10-426B-A70F-717FDAC7314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-396875" y="692150"/>
            <a:ext cx="8540750" cy="44227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>
                <a:solidFill>
                  <a:srgbClr val="0000FF"/>
                </a:solidFill>
              </a:rPr>
              <a:t> </a:t>
            </a:r>
            <a:r>
              <a:rPr lang="ru-RU" altLang="ru-RU" sz="2800">
                <a:solidFill>
                  <a:srgbClr val="0000FF"/>
                </a:solidFill>
              </a:rPr>
              <a:t>Рыбки водятся в воде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В речке, в озере везде.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И в аквариум нырнула,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Детям хвостиком махнула,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Рыбку вы поберегите,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Не забудьте, покормите,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И тогда она всегда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0000FF"/>
                </a:solidFill>
              </a:rPr>
              <a:t>Будет радовать тебя</a:t>
            </a:r>
            <a:r>
              <a:rPr lang="ru-RU" altLang="ru-RU" sz="200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0964" name="Picture 5" descr="f57">
            <a:extLst>
              <a:ext uri="{FF2B5EF4-FFF2-40B4-BE49-F238E27FC236}">
                <a16:creationId xmlns:a16="http://schemas.microsoft.com/office/drawing/2014/main" id="{F4FCAE61-4D05-4C6A-AB77-122DFF8228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13325"/>
            <a:ext cx="1600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CRCTR013">
            <a:extLst>
              <a:ext uri="{FF2B5EF4-FFF2-40B4-BE49-F238E27FC236}">
                <a16:creationId xmlns:a16="http://schemas.microsoft.com/office/drawing/2014/main" id="{6E83C72D-B659-4B4D-8595-BBF6DF77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852738"/>
            <a:ext cx="259238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Oval 7">
            <a:extLst>
              <a:ext uri="{FF2B5EF4-FFF2-40B4-BE49-F238E27FC236}">
                <a16:creationId xmlns:a16="http://schemas.microsoft.com/office/drawing/2014/main" id="{07E62557-949B-403C-AD5B-2FD9EE626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7" name="Oval 8">
            <a:extLst>
              <a:ext uri="{FF2B5EF4-FFF2-40B4-BE49-F238E27FC236}">
                <a16:creationId xmlns:a16="http://schemas.microsoft.com/office/drawing/2014/main" id="{F94A18C7-3DB4-4321-93A4-5C75A0EA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8688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8" name="Oval 9">
            <a:extLst>
              <a:ext uri="{FF2B5EF4-FFF2-40B4-BE49-F238E27FC236}">
                <a16:creationId xmlns:a16="http://schemas.microsoft.com/office/drawing/2014/main" id="{E486EA9F-6486-406A-8935-841B60AF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688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9" name="Oval 10">
            <a:extLst>
              <a:ext uri="{FF2B5EF4-FFF2-40B4-BE49-F238E27FC236}">
                <a16:creationId xmlns:a16="http://schemas.microsoft.com/office/drawing/2014/main" id="{22F01687-B925-4D12-AE67-FF94365B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0847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0" name="Oval 11">
            <a:extLst>
              <a:ext uri="{FF2B5EF4-FFF2-40B4-BE49-F238E27FC236}">
                <a16:creationId xmlns:a16="http://schemas.microsoft.com/office/drawing/2014/main" id="{53A9DE8C-E4D8-47C0-BB6F-4998E44C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3006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1" name="Oval 12">
            <a:extLst>
              <a:ext uri="{FF2B5EF4-FFF2-40B4-BE49-F238E27FC236}">
                <a16:creationId xmlns:a16="http://schemas.microsoft.com/office/drawing/2014/main" id="{5565FA65-439A-4307-BBEB-A064C180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4451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2" name="Oval 13">
            <a:extLst>
              <a:ext uri="{FF2B5EF4-FFF2-40B4-BE49-F238E27FC236}">
                <a16:creationId xmlns:a16="http://schemas.microsoft.com/office/drawing/2014/main" id="{D3F2118C-3B79-438E-8CD0-DCD3E4E5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5165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3" name="Oval 14">
            <a:extLst>
              <a:ext uri="{FF2B5EF4-FFF2-40B4-BE49-F238E27FC236}">
                <a16:creationId xmlns:a16="http://schemas.microsoft.com/office/drawing/2014/main" id="{AE92FD80-043A-4CC8-957D-28A20B16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8054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5" name="Прямоугольник 14">
            <a:extLst>
              <a:ext uri="{FF2B5EF4-FFF2-40B4-BE49-F238E27FC236}">
                <a16:creationId xmlns:a16="http://schemas.microsoft.com/office/drawing/2014/main" id="{60AAA86D-04DA-4EA3-81CD-73BE155D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2EADC1CC-3794-45BB-8712-B80DD666EB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7188" y="1000125"/>
            <a:ext cx="8215312" cy="3357563"/>
          </a:xfrm>
        </p:spPr>
        <p:txBody>
          <a:bodyPr/>
          <a:lstStyle/>
          <a:p>
            <a:pPr algn="l">
              <a:buClr>
                <a:srgbClr val="3333FF"/>
              </a:buClr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3333FF"/>
                </a:solidFill>
              </a:rPr>
              <a:t> </a:t>
            </a:r>
            <a:r>
              <a:rPr lang="ru-RU" altLang="ru-RU" b="1">
                <a:solidFill>
                  <a:srgbClr val="3333FF"/>
                </a:solidFill>
              </a:rPr>
              <a:t>С кем познакомились сегодня на занятии?</a:t>
            </a:r>
          </a:p>
          <a:p>
            <a:pPr algn="l">
              <a:buClr>
                <a:srgbClr val="3333FF"/>
              </a:buClr>
              <a:buFont typeface="Wingdings" panose="05000000000000000000" pitchFamily="2" charset="2"/>
              <a:buChar char="Ø"/>
            </a:pPr>
            <a:r>
              <a:rPr lang="ru-RU" altLang="ru-RU" b="1">
                <a:solidFill>
                  <a:srgbClr val="3333FF"/>
                </a:solidFill>
              </a:rPr>
              <a:t> Как называется домик, в котором живут рыбки?</a:t>
            </a:r>
          </a:p>
          <a:p>
            <a:pPr algn="l">
              <a:buClr>
                <a:srgbClr val="3333FF"/>
              </a:buClr>
              <a:buFont typeface="Wingdings" panose="05000000000000000000" pitchFamily="2" charset="2"/>
              <a:buChar char="Ø"/>
            </a:pPr>
            <a:r>
              <a:rPr lang="ru-RU" altLang="ru-RU" b="1">
                <a:solidFill>
                  <a:srgbClr val="3333FF"/>
                </a:solidFill>
              </a:rPr>
              <a:t> Как нужно вести себя у аквариума? </a:t>
            </a:r>
          </a:p>
          <a:p>
            <a:pPr algn="l">
              <a:buClr>
                <a:srgbClr val="3333FF"/>
              </a:buClr>
              <a:buFont typeface="Wingdings" panose="05000000000000000000" pitchFamily="2" charset="2"/>
              <a:buNone/>
            </a:pPr>
            <a:endParaRPr lang="ru-RU" altLang="ru-RU">
              <a:solidFill>
                <a:srgbClr val="3333FF"/>
              </a:solidFill>
            </a:endParaRPr>
          </a:p>
        </p:txBody>
      </p:sp>
      <p:sp>
        <p:nvSpPr>
          <p:cNvPr id="41987" name="Прямоугольник 3">
            <a:extLst>
              <a:ext uri="{FF2B5EF4-FFF2-40B4-BE49-F238E27FC236}">
                <a16:creationId xmlns:a16="http://schemas.microsoft.com/office/drawing/2014/main" id="{794F185F-74AC-4863-998B-11F41F9B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988" name="Прямоугольник 3">
            <a:extLst>
              <a:ext uri="{FF2B5EF4-FFF2-40B4-BE49-F238E27FC236}">
                <a16:creationId xmlns:a16="http://schemas.microsoft.com/office/drawing/2014/main" id="{8D170F15-2931-4166-A5E5-D2B0AD2EA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AC60BA27-B5F9-4145-992C-AD3D8677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Используемые ресурсы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BEE7CA5-5B65-4927-847C-DD76CC89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Фотографии взяты на сайте:</a:t>
            </a:r>
          </a:p>
          <a:p>
            <a:pPr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hlinkClick r:id="rId2"/>
              </a:rPr>
              <a:t>1. http://akvariumt.boom.ru/page39.html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2. Школьник Ю. К. Подводный мир. Полная энциклопедия. – М.: </a:t>
            </a:r>
            <a:r>
              <a:rPr lang="ru-RU" dirty="0" err="1">
                <a:solidFill>
                  <a:srgbClr val="FF0000"/>
                </a:solidFill>
              </a:rPr>
              <a:t>Эксмо</a:t>
            </a:r>
            <a:r>
              <a:rPr lang="ru-RU" dirty="0">
                <a:solidFill>
                  <a:srgbClr val="FF0000"/>
                </a:solidFill>
              </a:rPr>
              <a:t>, 2007.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3. Альберто </a:t>
            </a:r>
            <a:r>
              <a:rPr lang="ru-RU" dirty="0" err="1">
                <a:solidFill>
                  <a:srgbClr val="FF0000"/>
                </a:solidFill>
              </a:rPr>
              <a:t>Силиотти</a:t>
            </a:r>
            <a:r>
              <a:rPr lang="ru-RU" dirty="0">
                <a:solidFill>
                  <a:srgbClr val="FF0000"/>
                </a:solidFill>
              </a:rPr>
              <a:t>. Красное море. Коралловый сад. – </a:t>
            </a:r>
            <a:r>
              <a:rPr lang="en-US" dirty="0" err="1">
                <a:solidFill>
                  <a:srgbClr val="FF0000"/>
                </a:solidFill>
              </a:rPr>
              <a:t>Geodia</a:t>
            </a:r>
            <a:r>
              <a:rPr lang="en-US" dirty="0">
                <a:solidFill>
                  <a:srgbClr val="FF0000"/>
                </a:solidFill>
              </a:rPr>
              <a:t> (Verona, Italia), 2004.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4. Хельмут </a:t>
            </a:r>
            <a:r>
              <a:rPr lang="ru-RU" dirty="0" err="1">
                <a:solidFill>
                  <a:srgbClr val="FF0000"/>
                </a:solidFill>
              </a:rPr>
              <a:t>Дебелиус</a:t>
            </a:r>
            <a:r>
              <a:rPr lang="ru-RU" dirty="0">
                <a:solidFill>
                  <a:srgbClr val="FF0000"/>
                </a:solidFill>
              </a:rPr>
              <a:t>. Животный мир рифов Красного моря. – </a:t>
            </a:r>
            <a:r>
              <a:rPr lang="en-US" dirty="0">
                <a:solidFill>
                  <a:srgbClr val="FF0000"/>
                </a:solidFill>
              </a:rPr>
              <a:t>Egypt, </a:t>
            </a:r>
            <a:r>
              <a:rPr lang="en-US" dirty="0">
                <a:solidFill>
                  <a:schemeClr val="bg2"/>
                </a:solidFill>
              </a:rPr>
              <a:t>2001.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43012" name="Прямоугольник 3">
            <a:extLst>
              <a:ext uri="{FF2B5EF4-FFF2-40B4-BE49-F238E27FC236}">
                <a16:creationId xmlns:a16="http://schemas.microsoft.com/office/drawing/2014/main" id="{19009037-C256-4434-8001-FB7B1067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u="sng">
                <a:solidFill>
                  <a:srgbClr val="FF0000"/>
                </a:solidFill>
                <a:hlinkClick r:id="rId3"/>
              </a:rPr>
              <a:t>http://www.o-detstve.ru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3013" name="Прямоугольник 4">
            <a:extLst>
              <a:ext uri="{FF2B5EF4-FFF2-40B4-BE49-F238E27FC236}">
                <a16:creationId xmlns:a16="http://schemas.microsoft.com/office/drawing/2014/main" id="{DABBD121-E63C-437F-A3A0-CAAB9BD14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7C9A7F-6D4B-41AB-AA1D-569595F685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3399FF"/>
                </a:solidFill>
              </a:rPr>
              <a:t>Где живут рыбы?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D2E6C7-1669-442A-837B-EF833A40767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2435225"/>
            <a:ext cx="8572500" cy="40655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</p:txBody>
      </p:sp>
      <p:pic>
        <p:nvPicPr>
          <p:cNvPr id="19460" name="Picture 4" descr="LANDS119">
            <a:extLst>
              <a:ext uri="{FF2B5EF4-FFF2-40B4-BE49-F238E27FC236}">
                <a16:creationId xmlns:a16="http://schemas.microsoft.com/office/drawing/2014/main" id="{4C10CCED-11F6-434D-9D6A-D03D1F89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1655762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LANDS013">
            <a:extLst>
              <a:ext uri="{FF2B5EF4-FFF2-40B4-BE49-F238E27FC236}">
                <a16:creationId xmlns:a16="http://schemas.microsoft.com/office/drawing/2014/main" id="{C12F0C87-0A47-42F7-9FC9-764D56A0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20494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LANDS042">
            <a:extLst>
              <a:ext uri="{FF2B5EF4-FFF2-40B4-BE49-F238E27FC236}">
                <a16:creationId xmlns:a16="http://schemas.microsoft.com/office/drawing/2014/main" id="{35132A81-A708-466F-A719-7750EB83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19748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LANDS079">
            <a:extLst>
              <a:ext uri="{FF2B5EF4-FFF2-40B4-BE49-F238E27FC236}">
                <a16:creationId xmlns:a16="http://schemas.microsoft.com/office/drawing/2014/main" id="{CEF2BFC4-907E-456B-99A3-F0898517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20875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LANDS002">
            <a:extLst>
              <a:ext uri="{FF2B5EF4-FFF2-40B4-BE49-F238E27FC236}">
                <a16:creationId xmlns:a16="http://schemas.microsoft.com/office/drawing/2014/main" id="{29AF2E40-D6E6-44BB-B75B-1E90AFD7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7287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Прямоугольник 8">
            <a:extLst>
              <a:ext uri="{FF2B5EF4-FFF2-40B4-BE49-F238E27FC236}">
                <a16:creationId xmlns:a16="http://schemas.microsoft.com/office/drawing/2014/main" id="{723D4689-C2B2-41A8-A077-87DA5B5F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130" name="Прямоугольник 9">
            <a:extLst>
              <a:ext uri="{FF2B5EF4-FFF2-40B4-BE49-F238E27FC236}">
                <a16:creationId xmlns:a16="http://schemas.microsoft.com/office/drawing/2014/main" id="{5D0A179D-4F20-41CE-9252-02E170BC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72188"/>
            <a:ext cx="878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fish5">
            <a:extLst>
              <a:ext uri="{FF2B5EF4-FFF2-40B4-BE49-F238E27FC236}">
                <a16:creationId xmlns:a16="http://schemas.microsoft.com/office/drawing/2014/main" id="{E1108856-3BEE-4C81-AF85-BB80C78575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33825"/>
            <a:ext cx="228917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8">
            <a:extLst>
              <a:ext uri="{FF2B5EF4-FFF2-40B4-BE49-F238E27FC236}">
                <a16:creationId xmlns:a16="http://schemas.microsoft.com/office/drawing/2014/main" id="{6FA890B7-2591-43F2-B7E0-30B1B990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00213"/>
            <a:ext cx="511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0000"/>
                </a:solidFill>
              </a:rPr>
              <a:t>Спасибо за внимание</a:t>
            </a:r>
          </a:p>
        </p:txBody>
      </p:sp>
      <p:sp>
        <p:nvSpPr>
          <p:cNvPr id="44036" name="Прямоугольник 5">
            <a:extLst>
              <a:ext uri="{FF2B5EF4-FFF2-40B4-BE49-F238E27FC236}">
                <a16:creationId xmlns:a16="http://schemas.microsoft.com/office/drawing/2014/main" id="{46524D00-1159-4C73-95EA-10A507B5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u="sng">
                <a:solidFill>
                  <a:srgbClr val="FF0000"/>
                </a:solidFill>
                <a:hlinkClick r:id="rId3"/>
              </a:rPr>
              <a:t>http://www.o-detstve.ru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4037" name="Прямоугольник 4">
            <a:extLst>
              <a:ext uri="{FF2B5EF4-FFF2-40B4-BE49-F238E27FC236}">
                <a16:creationId xmlns:a16="http://schemas.microsoft.com/office/drawing/2014/main" id="{D9B4ABF8-E86F-4A7F-A7BA-254DDD39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D8E9AA13-AD9F-4330-B081-EC34DC19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4800600"/>
            <a:ext cx="5778500" cy="1271588"/>
          </a:xfrm>
        </p:spPr>
        <p:txBody>
          <a:bodyPr/>
          <a:lstStyle/>
          <a:p>
            <a:pPr algn="ctr" eaLnBrk="1" hangingPunct="1"/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Рисунок 4" descr="aqa.jpg">
            <a:extLst>
              <a:ext uri="{FF2B5EF4-FFF2-40B4-BE49-F238E27FC236}">
                <a16:creationId xmlns:a16="http://schemas.microsoft.com/office/drawing/2014/main" id="{91ED0841-FD47-4AF1-918E-E385C5B79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4929188" cy="4000500"/>
          </a:xfrm>
        </p:spPr>
      </p:pic>
      <p:sp>
        <p:nvSpPr>
          <p:cNvPr id="6148" name="TextBox 5">
            <a:extLst>
              <a:ext uri="{FF2B5EF4-FFF2-40B4-BE49-F238E27FC236}">
                <a16:creationId xmlns:a16="http://schemas.microsoft.com/office/drawing/2014/main" id="{98DB0347-CF91-4817-ACE5-2A20A7DF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071563"/>
            <a:ext cx="3571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окошке пруд,</a:t>
            </a:r>
            <a:b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рыбёшки живут.</a:t>
            </a:r>
            <a:b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стеклянных берегов</a:t>
            </a:r>
            <a:b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 рыбаков.</a:t>
            </a:r>
            <a:endParaRPr lang="ru-RU" altLang="ru-RU" sz="2400" b="1">
              <a:latin typeface="Calibri" panose="020F0502020204030204" pitchFamily="34" charset="0"/>
            </a:endParaRP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66923F5C-CAEE-4629-9B28-223942DDD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786313"/>
            <a:ext cx="864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 – “аква” по гречески означает вода. Искусственный водоём, предназначенный для содержания рыб, других водных животных и растений.</a:t>
            </a:r>
            <a:endParaRPr lang="ru-RU" altLang="ru-RU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Прямоугольник 5">
            <a:extLst>
              <a:ext uri="{FF2B5EF4-FFF2-40B4-BE49-F238E27FC236}">
                <a16:creationId xmlns:a16="http://schemas.microsoft.com/office/drawing/2014/main" id="{A74394A6-AB43-44D6-914A-7CF33AC0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151" name="Прямоугольник 6">
            <a:extLst>
              <a:ext uri="{FF2B5EF4-FFF2-40B4-BE49-F238E27FC236}">
                <a16:creationId xmlns:a16="http://schemas.microsoft.com/office/drawing/2014/main" id="{CDA38C58-944A-43AB-A277-3480BF98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72188"/>
            <a:ext cx="864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AF2D699-CFA0-4F37-ADD7-01819AC09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>
                <a:solidFill>
                  <a:schemeClr val="accent2"/>
                </a:solidFill>
                <a:latin typeface="Arial Black" panose="020B0A04020102020204" pitchFamily="34" charset="0"/>
              </a:rPr>
              <a:t>Задачи: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F847DA4-294C-4525-BFF5-8FC4A82A2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latin typeface="Arial Black" panose="020B0A04020102020204" pitchFamily="34" charset="0"/>
              </a:rPr>
              <a:t>1) узнать, как правильно создать аквариум;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Arial Black" panose="020B0A04020102020204" pitchFamily="34" charset="0"/>
              </a:rPr>
              <a:t>2) выяснить, что способствует нормальным условиям жизни растений и животных в аквариуме</a:t>
            </a:r>
          </a:p>
        </p:txBody>
      </p:sp>
      <p:sp>
        <p:nvSpPr>
          <p:cNvPr id="7172" name="Прямоугольник 3">
            <a:extLst>
              <a:ext uri="{FF2B5EF4-FFF2-40B4-BE49-F238E27FC236}">
                <a16:creationId xmlns:a16="http://schemas.microsoft.com/office/drawing/2014/main" id="{7D3C4F2E-60AC-47AC-8B3D-454E3790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173" name="Прямоугольник 4">
            <a:extLst>
              <a:ext uri="{FF2B5EF4-FFF2-40B4-BE49-F238E27FC236}">
                <a16:creationId xmlns:a16="http://schemas.microsoft.com/office/drawing/2014/main" id="{E57A1491-3DA3-49FA-BF2B-035AA75D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072188"/>
            <a:ext cx="857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">
            <a:extLst>
              <a:ext uri="{FF2B5EF4-FFF2-40B4-BE49-F238E27FC236}">
                <a16:creationId xmlns:a16="http://schemas.microsoft.com/office/drawing/2014/main" id="{F16D4BB4-5ACF-4BB9-BB8F-969D5959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7921625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fish1-10">
            <a:extLst>
              <a:ext uri="{FF2B5EF4-FFF2-40B4-BE49-F238E27FC236}">
                <a16:creationId xmlns:a16="http://schemas.microsoft.com/office/drawing/2014/main" id="{21E46729-5A16-4195-B3EF-A60FEBF6A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1228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fish1-10">
            <a:extLst>
              <a:ext uri="{FF2B5EF4-FFF2-40B4-BE49-F238E27FC236}">
                <a16:creationId xmlns:a16="http://schemas.microsoft.com/office/drawing/2014/main" id="{6D53D1A6-D346-49FC-B407-0139D662D3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73238"/>
            <a:ext cx="1228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fish1-11">
            <a:extLst>
              <a:ext uri="{FF2B5EF4-FFF2-40B4-BE49-F238E27FC236}">
                <a16:creationId xmlns:a16="http://schemas.microsoft.com/office/drawing/2014/main" id="{7764B805-99C1-419D-9CD9-F26D1C645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1962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FISH14">
            <a:extLst>
              <a:ext uri="{FF2B5EF4-FFF2-40B4-BE49-F238E27FC236}">
                <a16:creationId xmlns:a16="http://schemas.microsoft.com/office/drawing/2014/main" id="{C524E667-A29B-4E03-BA7B-97FDE6B7B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FISH14">
            <a:extLst>
              <a:ext uri="{FF2B5EF4-FFF2-40B4-BE49-F238E27FC236}">
                <a16:creationId xmlns:a16="http://schemas.microsoft.com/office/drawing/2014/main" id="{667F1156-18DD-4696-B11A-96CC84F47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05488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FISH14">
            <a:extLst>
              <a:ext uri="{FF2B5EF4-FFF2-40B4-BE49-F238E27FC236}">
                <a16:creationId xmlns:a16="http://schemas.microsoft.com/office/drawing/2014/main" id="{8966320A-4AB8-4D55-BE01-D409B9E313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88A4F8D0-C35D-4D7E-BB8D-0E00324F4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149725"/>
            <a:ext cx="7786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FF00"/>
                </a:solidFill>
              </a:rPr>
              <a:t>Аквариум - это экосистема с замкнутым  круговоротом веществ</a:t>
            </a:r>
          </a:p>
        </p:txBody>
      </p:sp>
      <p:sp>
        <p:nvSpPr>
          <p:cNvPr id="8202" name="Прямоугольник 9">
            <a:extLst>
              <a:ext uri="{FF2B5EF4-FFF2-40B4-BE49-F238E27FC236}">
                <a16:creationId xmlns:a16="http://schemas.microsoft.com/office/drawing/2014/main" id="{22CFCB1A-7A34-47A2-A1DD-624B27CD8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203" name="Прямоугольник 10">
            <a:extLst>
              <a:ext uri="{FF2B5EF4-FFF2-40B4-BE49-F238E27FC236}">
                <a16:creationId xmlns:a16="http://schemas.microsoft.com/office/drawing/2014/main" id="{FC3C1A28-6625-49B8-9D53-24817AFF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357938"/>
            <a:ext cx="857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C5610DF-AB05-4AF4-8601-1C4AE4A0D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Verdana" panose="020B0604030504040204" pitchFamily="34" charset="0"/>
              </a:rPr>
              <a:t>Вода</a:t>
            </a:r>
            <a:r>
              <a:rPr lang="ru-RU" altLang="ru-RU"/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380A345-4578-4233-9DA1-EE1B19E88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Хлор опасен для рыб </a:t>
            </a:r>
            <a:r>
              <a:rPr lang="ru-RU" altLang="ru-RU" sz="5400"/>
              <a:t>!</a:t>
            </a:r>
          </a:p>
          <a:p>
            <a:pPr eaLnBrk="1" hangingPunct="1"/>
            <a:endParaRPr lang="ru-RU" altLang="ru-RU" sz="5400"/>
          </a:p>
          <a:p>
            <a:pPr eaLnBrk="1" hangingPunct="1"/>
            <a:r>
              <a:rPr lang="ru-RU" altLang="ru-RU" sz="4400" b="1" u="sng"/>
              <a:t>Вывод:</a:t>
            </a:r>
            <a:r>
              <a:rPr lang="ru-RU" altLang="ru-RU" sz="4400"/>
              <a:t>   </a:t>
            </a:r>
            <a:r>
              <a:rPr lang="ru-RU" altLang="ru-RU" sz="3600"/>
              <a:t> для поддержания 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   экосистемы  аквариума нужна подготовленная  вода</a:t>
            </a:r>
          </a:p>
          <a:p>
            <a:pPr algn="ctr" eaLnBrk="1" hangingPunct="1">
              <a:buFontTx/>
              <a:buNone/>
            </a:pPr>
            <a:endParaRPr lang="ru-RU" altLang="ru-RU" sz="4400" b="1" u="sng"/>
          </a:p>
        </p:txBody>
      </p:sp>
      <p:sp>
        <p:nvSpPr>
          <p:cNvPr id="9220" name="Прямоугольник 3">
            <a:extLst>
              <a:ext uri="{FF2B5EF4-FFF2-40B4-BE49-F238E27FC236}">
                <a16:creationId xmlns:a16="http://schemas.microsoft.com/office/drawing/2014/main" id="{8C43DE8C-C1EF-4BAB-BB93-D14CDA08D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221" name="Прямоугольник 4">
            <a:extLst>
              <a:ext uri="{FF2B5EF4-FFF2-40B4-BE49-F238E27FC236}">
                <a16:creationId xmlns:a16="http://schemas.microsoft.com/office/drawing/2014/main" id="{E2191211-4E10-43E0-84F8-8BB622C7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72188"/>
            <a:ext cx="864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B86E21E-CAB0-477A-AD46-9163AD647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Почва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грунт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EEE10E4-8B35-4E41-B107-98B71E3B4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ru-RU" altLang="ru-RU" sz="4800" b="1" u="sng"/>
              <a:t>Важно:</a:t>
            </a:r>
            <a:r>
              <a:rPr lang="ru-RU" altLang="ru-RU" sz="4800"/>
              <a:t> </a:t>
            </a:r>
            <a:r>
              <a:rPr lang="ru-RU" altLang="ru-RU" sz="3600"/>
              <a:t> 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sz="3600"/>
              <a:t>грунт не должен иметь острых кромок;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sz="3600"/>
              <a:t>перед помещением в аквариум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3600"/>
              <a:t>    грунт нужно промыть от грязи. 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3600"/>
              <a:t>    Лучше прокипятить  </a:t>
            </a:r>
          </a:p>
        </p:txBody>
      </p:sp>
      <p:sp>
        <p:nvSpPr>
          <p:cNvPr id="10244" name="Прямоугольник 3">
            <a:extLst>
              <a:ext uri="{FF2B5EF4-FFF2-40B4-BE49-F238E27FC236}">
                <a16:creationId xmlns:a16="http://schemas.microsoft.com/office/drawing/2014/main" id="{76085127-6686-47D2-AB1A-29E29B9C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245" name="Прямоугольник 4">
            <a:extLst>
              <a:ext uri="{FF2B5EF4-FFF2-40B4-BE49-F238E27FC236}">
                <a16:creationId xmlns:a16="http://schemas.microsoft.com/office/drawing/2014/main" id="{ADBB5123-295E-43D2-B2E6-0C2A24D2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6072188"/>
            <a:ext cx="821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дистанционный конкурс «Мастер мультимедийных технологий»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1407</Words>
  <Application>Microsoft Office PowerPoint</Application>
  <PresentationFormat>Экран (4:3)</PresentationFormat>
  <Paragraphs>214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Презентация PowerPoint</vt:lpstr>
      <vt:lpstr>Весь огромный мир вокруг меня, надо мной и подо мной полон неизведанных тайн. И я буду их открывать всю жизнь, потому, что это самое интересное, самое увлекательное занятие в мире! В. Бианки</vt:lpstr>
      <vt:lpstr>Презентация PowerPoint</vt:lpstr>
      <vt:lpstr>Где живут рыбы?</vt:lpstr>
      <vt:lpstr>         </vt:lpstr>
      <vt:lpstr>Задачи: </vt:lpstr>
      <vt:lpstr>Презентация PowerPoint</vt:lpstr>
      <vt:lpstr>Вода </vt:lpstr>
      <vt:lpstr>Почва – грунт</vt:lpstr>
      <vt:lpstr>Лампа - свет</vt:lpstr>
      <vt:lpstr>Кислород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по форме глазки у рыбок?</vt:lpstr>
      <vt:lpstr>Какого цвета глазки у рыбок?</vt:lpstr>
      <vt:lpstr>Глазки у рыбок большие или маленькие?</vt:lpstr>
      <vt:lpstr>Чем питаются рыбки?</vt:lpstr>
      <vt:lpstr>Собери рыбку</vt:lpstr>
      <vt:lpstr>Собери картинку</vt:lpstr>
      <vt:lpstr>Что перепутал художник?</vt:lpstr>
      <vt:lpstr> </vt:lpstr>
      <vt:lpstr>Презентация PowerPoint</vt:lpstr>
      <vt:lpstr>Используемые ресурсы</vt:lpstr>
      <vt:lpstr>Презентация PowerPoint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Елена</cp:lastModifiedBy>
  <cp:revision>61</cp:revision>
  <dcterms:created xsi:type="dcterms:W3CDTF">2007-12-23T15:24:33Z</dcterms:created>
  <dcterms:modified xsi:type="dcterms:W3CDTF">2020-04-28T09:12:10Z</dcterms:modified>
</cp:coreProperties>
</file>