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88640"/>
            <a:ext cx="4870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Gabriola" pitchFamily="82" charset="0"/>
              </a:rPr>
              <a:t>Подводный мир</a:t>
            </a:r>
            <a:endParaRPr lang="ru-RU" sz="72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5661248"/>
            <a:ext cx="331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Gabriola" pitchFamily="82" charset="0"/>
              </a:rPr>
              <a:t>Презентацию подготовил</a:t>
            </a:r>
          </a:p>
          <a:p>
            <a:r>
              <a:rPr lang="ru-RU" sz="2400" dirty="0">
                <a:solidFill>
                  <a:srgbClr val="002060"/>
                </a:solidFill>
                <a:latin typeface="Gabriola" pitchFamily="82" charset="0"/>
              </a:rPr>
              <a:t>у</a:t>
            </a:r>
            <a:r>
              <a:rPr lang="ru-RU" sz="2400" dirty="0" smtClean="0">
                <a:solidFill>
                  <a:srgbClr val="002060"/>
                </a:solidFill>
                <a:latin typeface="Gabriola" pitchFamily="82" charset="0"/>
              </a:rPr>
              <a:t>читель – логопед </a:t>
            </a:r>
            <a:r>
              <a:rPr lang="ru-RU" sz="2400" dirty="0" err="1" smtClean="0">
                <a:solidFill>
                  <a:srgbClr val="002060"/>
                </a:solidFill>
                <a:latin typeface="Gabriola" pitchFamily="82" charset="0"/>
              </a:rPr>
              <a:t>Сизова</a:t>
            </a:r>
            <a:r>
              <a:rPr lang="ru-RU" sz="2400" dirty="0" smtClean="0">
                <a:solidFill>
                  <a:srgbClr val="002060"/>
                </a:solidFill>
                <a:latin typeface="Gabriola" pitchFamily="82" charset="0"/>
              </a:rPr>
              <a:t> У. Н.</a:t>
            </a:r>
            <a:endParaRPr lang="ru-RU" sz="2400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1026" name="Picture 2" descr="https://ds05.infourok.ru/uploads/ex/0016/000ecd25-1ede09e2/hello_html_m6023eb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76" y="1268760"/>
            <a:ext cx="6056740" cy="4474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068960"/>
            <a:ext cx="5430591" cy="35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abriola" pitchFamily="82" charset="0"/>
              </a:rPr>
              <a:t>карп, щука</a:t>
            </a:r>
            <a:endParaRPr lang="ru-RU" dirty="0"/>
          </a:p>
        </p:txBody>
      </p:sp>
      <p:pic>
        <p:nvPicPr>
          <p:cNvPr id="10242" name="Picture 2" descr="https://kempfish.ru/wp-content/uploads/2019/04/karp-m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778459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kempfish.ru/wp-content/uploads/2019/04/karp-m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6043"/>
            <a:ext cx="5748402" cy="292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1" y="4650432"/>
            <a:ext cx="2983987" cy="19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4767631"/>
            <a:ext cx="327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Так, с первым задание справился!</a:t>
            </a:r>
          </a:p>
          <a:p>
            <a:r>
              <a:rPr lang="ru-RU" dirty="0" smtClean="0">
                <a:latin typeface="Gabriola" pitchFamily="82" charset="0"/>
              </a:rPr>
              <a:t>Посмотрим, получится ли у тебя выполнить следующее задание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9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5571" y="4149080"/>
            <a:ext cx="1246744" cy="25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4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1162764"/>
            <a:ext cx="2754798" cy="56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3528" y="1906758"/>
            <a:ext cx="6975710" cy="4419398"/>
            <a:chOff x="323528" y="1906758"/>
            <a:chExt cx="6975710" cy="4419398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906758"/>
              <a:ext cx="6975710" cy="44193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 descr="https://illustrators.ru/uploads/illustration/image/937539/main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861049"/>
              <a:ext cx="2979530" cy="227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 flipH="1">
            <a:off x="441254" y="404664"/>
            <a:ext cx="8379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подводном мире живут не только рыбы, но и другие обитатели, посмотри кто живет в пещере.</a:t>
            </a:r>
          </a:p>
          <a:p>
            <a:r>
              <a:rPr lang="ru-RU" dirty="0" smtClean="0"/>
              <a:t>Правильно это рак.</a:t>
            </a:r>
          </a:p>
        </p:txBody>
      </p:sp>
    </p:spTree>
    <p:extLst>
      <p:ext uri="{BB962C8B-B14F-4D97-AF65-F5344CB8AC3E}">
        <p14:creationId xmlns:p14="http://schemas.microsoft.com/office/powerpoint/2010/main" val="16214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Задание. Посчитай раков. (Следим за окончаниями)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95" y="4725144"/>
            <a:ext cx="5502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всего раков? Пять раков. Это целая рачья семья. Мама рак, папа рак, а как назовем малышей? (рачки)</a:t>
            </a:r>
          </a:p>
          <a:p>
            <a:endParaRPr lang="ru-RU" dirty="0"/>
          </a:p>
          <a:p>
            <a:r>
              <a:rPr lang="ru-RU" dirty="0" smtClean="0"/>
              <a:t>И с этим заданием ты справился! Отправляемся дальше!</a:t>
            </a:r>
          </a:p>
        </p:txBody>
      </p:sp>
      <p:pic>
        <p:nvPicPr>
          <p:cNvPr id="12292" name="Picture 4" descr="http://www.xn--80adlighzr.xn--p1ai/images/racol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1508" r="4461" b="22619"/>
          <a:stretch/>
        </p:blipFill>
        <p:spPr bwMode="auto">
          <a:xfrm>
            <a:off x="539552" y="629980"/>
            <a:ext cx="2225555" cy="8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xn--80adlighzr.xn--p1ai/images/racol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1508" r="4461" b="22619"/>
          <a:stretch/>
        </p:blipFill>
        <p:spPr bwMode="auto">
          <a:xfrm>
            <a:off x="3923928" y="764704"/>
            <a:ext cx="484743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xn--80adlighzr.xn--p1ai/images/racol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1508" r="4461" b="22619"/>
          <a:stretch/>
        </p:blipFill>
        <p:spPr bwMode="auto">
          <a:xfrm flipH="1">
            <a:off x="1475656" y="1736812"/>
            <a:ext cx="2225555" cy="8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xn--80adlighzr.xn--p1ai/images/racol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1508" r="4461" b="22619"/>
          <a:stretch/>
        </p:blipFill>
        <p:spPr bwMode="auto">
          <a:xfrm>
            <a:off x="534683" y="2819400"/>
            <a:ext cx="3661832" cy="14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xn--80adlighzr.xn--p1ai/images/racol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21508" r="4461" b="22619"/>
          <a:stretch/>
        </p:blipFill>
        <p:spPr bwMode="auto">
          <a:xfrm>
            <a:off x="5364088" y="3395464"/>
            <a:ext cx="2225555" cy="8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3159" y="4149080"/>
            <a:ext cx="1246744" cy="25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 Задание.  Отгадай загадку!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6185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Хвостом виляет,</a:t>
            </a:r>
          </a:p>
          <a:p>
            <a:r>
              <a:rPr lang="ru-RU" dirty="0"/>
              <a:t>Зубаста, а не лает.</a:t>
            </a:r>
          </a:p>
        </p:txBody>
      </p:sp>
      <p:pic>
        <p:nvPicPr>
          <p:cNvPr id="4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2732"/>
            <a:ext cx="2983987" cy="19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22048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Задание. Попробуй собрать такую же,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частей. Когда будите собирать, произносите какую часть тела берете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Это щучья голова,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щучья спина, щучий плавник, щучий плавник</a:t>
            </a:r>
            <a:r>
              <a:rPr lang="ru-RU" dirty="0"/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01"/>
          <a:stretch/>
        </p:blipFill>
        <p:spPr bwMode="auto">
          <a:xfrm>
            <a:off x="827584" y="2878714"/>
            <a:ext cx="1360445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56828"/>
          <a:stretch/>
        </p:blipFill>
        <p:spPr bwMode="auto">
          <a:xfrm>
            <a:off x="2188029" y="2878714"/>
            <a:ext cx="1730828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7" r="42733"/>
          <a:stretch/>
        </p:blipFill>
        <p:spPr bwMode="auto">
          <a:xfrm>
            <a:off x="3842657" y="2878714"/>
            <a:ext cx="1085528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8"/>
          <a:stretch/>
        </p:blipFill>
        <p:spPr bwMode="auto">
          <a:xfrm>
            <a:off x="4928185" y="2878714"/>
            <a:ext cx="3059850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vatars.mds.yandex.net/get-zen_doc/1592767/pub_5dbbc33605fd9800aee4f60d_5dbbc41078125e00af1edf3f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88432" cy="25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3" y="2653428"/>
            <a:ext cx="5040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Кого ты собрал? Щуку. Щука это речная или морская рыба? Правильно речная. </a:t>
            </a:r>
          </a:p>
          <a:p>
            <a:r>
              <a:rPr lang="ru-RU" dirty="0" smtClean="0"/>
              <a:t>Чем покрыто тело щуки? Чешуей.</a:t>
            </a:r>
          </a:p>
          <a:p>
            <a:endParaRPr lang="ru-RU" dirty="0"/>
          </a:p>
          <a:p>
            <a:r>
              <a:rPr lang="ru-RU" dirty="0" smtClean="0"/>
              <a:t>И с этим заданием ты справился!</a:t>
            </a:r>
            <a:endParaRPr lang="ru-RU" dirty="0"/>
          </a:p>
        </p:txBody>
      </p:sp>
      <p:pic>
        <p:nvPicPr>
          <p:cNvPr id="4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3" y="1575798"/>
            <a:ext cx="2223597" cy="45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6318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Вижу стараешься ты, хочешь,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чтобы я расколдовала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рыбку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Ну, что ж, будет 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твоему,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 поможешь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украсить речное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дно или нарисуешь свое красивое подводное царство.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Далее ребенок рисует свой рисунок.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этого следующий слайд.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620688"/>
            <a:ext cx="2223597" cy="45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pinimg.com/originals/51/40/3e/51403ee73c251bab444905091c6e65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040560" cy="47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GOLDFIS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8" y="1412776"/>
            <a:ext cx="4553348" cy="36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Ой, посмотри, колдовство </a:t>
            </a:r>
            <a:r>
              <a:rPr lang="ru-RU" dirty="0"/>
              <a:t>злой медузы закончилось. </a:t>
            </a:r>
            <a:endParaRPr lang="ru-RU" dirty="0" smtClean="0"/>
          </a:p>
          <a:p>
            <a:r>
              <a:rPr lang="ru-RU" dirty="0" smtClean="0"/>
              <a:t>Наша </a:t>
            </a:r>
            <a:r>
              <a:rPr lang="ru-RU" dirty="0"/>
              <a:t>рыбка </a:t>
            </a:r>
            <a:r>
              <a:rPr lang="ru-RU" dirty="0" smtClean="0"/>
              <a:t>ожила!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6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agold.ru/upload/product/original/06577500e25601342e2e00163e0236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586531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Gabriola" pitchFamily="82" charset="0"/>
              </a:rPr>
              <a:t>Цель занятия: </a:t>
            </a:r>
            <a:r>
              <a:rPr lang="ru-RU" sz="2400" b="1" dirty="0">
                <a:latin typeface="Gabriola" pitchFamily="82" charset="0"/>
              </a:rPr>
              <a:t>познакомить детей с многообразием подводного мира.</a:t>
            </a:r>
          </a:p>
          <a:p>
            <a:r>
              <a:rPr lang="ru-RU" sz="2400" b="1" u="sng" dirty="0" smtClean="0">
                <a:latin typeface="Gabriola" pitchFamily="82" charset="0"/>
              </a:rPr>
              <a:t>Развивающие:</a:t>
            </a:r>
          </a:p>
          <a:p>
            <a:r>
              <a:rPr lang="ru-RU" sz="2400" b="1" dirty="0" smtClean="0">
                <a:latin typeface="Gabriola" pitchFamily="82" charset="0"/>
              </a:rPr>
              <a:t>Развитие </a:t>
            </a:r>
            <a:r>
              <a:rPr lang="ru-RU" sz="2400" b="1" dirty="0">
                <a:latin typeface="Gabriola" pitchFamily="82" charset="0"/>
              </a:rPr>
              <a:t>словаря по теме «Рыбы»</a:t>
            </a:r>
          </a:p>
          <a:p>
            <a:r>
              <a:rPr lang="ru-RU" sz="2400" b="1" dirty="0">
                <a:latin typeface="Gabriola" pitchFamily="82" charset="0"/>
              </a:rPr>
              <a:t>Совершенствование координации речи с движением</a:t>
            </a:r>
          </a:p>
          <a:p>
            <a:r>
              <a:rPr lang="ru-RU" sz="2400" b="1" dirty="0">
                <a:latin typeface="Gabriola" pitchFamily="82" charset="0"/>
              </a:rPr>
              <a:t>Развитие общих речевых навыков.</a:t>
            </a:r>
          </a:p>
          <a:p>
            <a:r>
              <a:rPr lang="ru-RU" sz="2400" b="1" dirty="0">
                <a:latin typeface="Gabriola" pitchFamily="82" charset="0"/>
              </a:rPr>
              <a:t>Развитие мелкой моторики рук.</a:t>
            </a:r>
          </a:p>
          <a:p>
            <a:r>
              <a:rPr lang="ru-RU" sz="2400" b="1" dirty="0">
                <a:latin typeface="Gabriola" pitchFamily="82" charset="0"/>
              </a:rPr>
              <a:t>Развитие звукового анализа слова.</a:t>
            </a:r>
          </a:p>
          <a:p>
            <a:r>
              <a:rPr lang="ru-RU" sz="2400" b="1" dirty="0">
                <a:latin typeface="Gabriola" pitchFamily="82" charset="0"/>
              </a:rPr>
              <a:t>Способствовать развитию воображения.</a:t>
            </a:r>
          </a:p>
          <a:p>
            <a:r>
              <a:rPr lang="ru-RU" sz="2400" b="1" u="sng" dirty="0">
                <a:latin typeface="Gabriola" pitchFamily="82" charset="0"/>
              </a:rPr>
              <a:t>Коррекционные:</a:t>
            </a:r>
          </a:p>
          <a:p>
            <a:r>
              <a:rPr lang="ru-RU" sz="2400" b="1" dirty="0">
                <a:latin typeface="Gabriola" pitchFamily="82" charset="0"/>
              </a:rPr>
              <a:t>Коррекция навыков </a:t>
            </a:r>
            <a:r>
              <a:rPr lang="ru-RU" sz="2400" b="1" dirty="0" smtClean="0">
                <a:latin typeface="Gabriola" pitchFamily="82" charset="0"/>
              </a:rPr>
              <a:t>звукового анализа слов</a:t>
            </a:r>
          </a:p>
          <a:p>
            <a:r>
              <a:rPr lang="ru-RU" sz="2400" b="1" dirty="0" smtClean="0">
                <a:latin typeface="Gabriola" pitchFamily="82" charset="0"/>
              </a:rPr>
              <a:t>Коррекция навыков согласования числительных с существительными.</a:t>
            </a:r>
          </a:p>
          <a:p>
            <a:r>
              <a:rPr lang="ru-RU" sz="2400" b="1" dirty="0" smtClean="0">
                <a:latin typeface="Gabriola" pitchFamily="82" charset="0"/>
              </a:rPr>
              <a:t>Коррекция навыков произношения притяжательных прилагательных.</a:t>
            </a:r>
          </a:p>
          <a:p>
            <a:r>
              <a:rPr lang="ru-RU" sz="2400" b="1" dirty="0" smtClean="0">
                <a:latin typeface="Gabriola" pitchFamily="82" charset="0"/>
              </a:rPr>
              <a:t>Коррекция навыков словообразования.</a:t>
            </a:r>
          </a:p>
          <a:p>
            <a:r>
              <a:rPr lang="ru-RU" sz="2400" b="1" u="sng" dirty="0" smtClean="0">
                <a:latin typeface="Gabriola" pitchFamily="82" charset="0"/>
              </a:rPr>
              <a:t>Воспитательные:</a:t>
            </a:r>
          </a:p>
          <a:p>
            <a:r>
              <a:rPr lang="ru-RU" sz="2400" b="1" dirty="0" smtClean="0">
                <a:latin typeface="Gabriola" pitchFamily="82" charset="0"/>
              </a:rPr>
              <a:t>Формирование навыков работы в паре.</a:t>
            </a:r>
          </a:p>
          <a:p>
            <a:r>
              <a:rPr lang="ru-RU" sz="2400" b="1" dirty="0" smtClean="0">
                <a:latin typeface="Gabriola" pitchFamily="82" charset="0"/>
              </a:rPr>
              <a:t>Воспитывать умение слушать собеседника, согласовывать действия друг с другом</a:t>
            </a:r>
            <a:r>
              <a:rPr lang="ru-RU" sz="2000" b="1" dirty="0" smtClean="0">
                <a:latin typeface="Gabriola" pitchFamily="82" charset="0"/>
              </a:rPr>
              <a:t>.</a:t>
            </a:r>
          </a:p>
          <a:p>
            <a:r>
              <a:rPr lang="ru-RU" sz="2000" b="1" dirty="0">
                <a:latin typeface="Gabriola" pitchFamily="82" charset="0"/>
              </a:rPr>
              <a:t/>
            </a:r>
            <a:br>
              <a:rPr lang="ru-RU" sz="2000" b="1" dirty="0">
                <a:latin typeface="Gabriola" pitchFamily="82" charset="0"/>
              </a:rPr>
            </a:br>
            <a:endParaRPr lang="ru-RU" sz="2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abriola" pitchFamily="82" charset="0"/>
              </a:rPr>
              <a:t>Посмотри, почему </a:t>
            </a:r>
            <a:r>
              <a:rPr lang="ru-RU" sz="2400" dirty="0">
                <a:latin typeface="Gabriola" pitchFamily="82" charset="0"/>
              </a:rPr>
              <a:t>– то из </a:t>
            </a:r>
            <a:r>
              <a:rPr lang="ru-RU" sz="2400" dirty="0" smtClean="0">
                <a:latin typeface="Gabriola" pitchFamily="82" charset="0"/>
              </a:rPr>
              <a:t>аквариума </a:t>
            </a:r>
            <a:r>
              <a:rPr lang="ru-RU" sz="2400" dirty="0">
                <a:latin typeface="Gabriola" pitchFamily="82" charset="0"/>
              </a:rPr>
              <a:t>исчезла вода, и рыбка в аквариуме какая – то странная, </a:t>
            </a:r>
            <a:r>
              <a:rPr lang="ru-RU" sz="2400" dirty="0" smtClean="0">
                <a:latin typeface="Gabriola" pitchFamily="82" charset="0"/>
              </a:rPr>
              <a:t>необычная. </a:t>
            </a:r>
            <a:r>
              <a:rPr lang="ru-RU" sz="2400" dirty="0">
                <a:latin typeface="Gabriola" pitchFamily="82" charset="0"/>
              </a:rPr>
              <a:t> Совсем не похожа на тех рыбок, которые здесь </a:t>
            </a:r>
            <a:r>
              <a:rPr lang="ru-RU" sz="2400" dirty="0" smtClean="0">
                <a:latin typeface="Gabriola" pitchFamily="82" charset="0"/>
              </a:rPr>
              <a:t>живут. Давай узнаем, что с ней произошло!</a:t>
            </a:r>
            <a:endParaRPr lang="ru-RU" sz="2400" dirty="0">
              <a:latin typeface="Gabriola" pitchFamily="82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47664" y="1871652"/>
            <a:ext cx="5415119" cy="4293652"/>
            <a:chOff x="395536" y="116632"/>
            <a:chExt cx="4381500" cy="3781425"/>
          </a:xfrm>
        </p:grpSpPr>
        <p:pic>
          <p:nvPicPr>
            <p:cNvPr id="3078" name="Picture 6" descr="https://i.pinimg.com/736x/3c/17/fd/3c17fd0d95d3820afbacf4dcc49485bf--the-mailbox-sunday-schoo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6632"/>
              <a:ext cx="4381500" cy="378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s://sc01.alicdn.com/kf/H4c361c8c792f45f986fd7305d359448cc/Hot-sale-high-quality-animal-fish-heliu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78" y="737024"/>
              <a:ext cx="2917616" cy="226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07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pinimg.com/originals/b5/27/3c/b5273c78c670c5d4066047f395be916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615772" cy="72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449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Посмотри наша рыбка оставила письмо.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425943"/>
            <a:ext cx="5958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Здравствуй! Живу </a:t>
            </a:r>
            <a:r>
              <a:rPr lang="ru-RU" sz="2000" dirty="0">
                <a:latin typeface="Gabriola" pitchFamily="82" charset="0"/>
              </a:rPr>
              <a:t>я в подводном царстве, которое населяют множество обитателей. Жили мы все дружно и весело, пока в нашем царстве не поселилась злая медуза </a:t>
            </a:r>
            <a:r>
              <a:rPr lang="ru-RU" sz="2000" dirty="0" err="1">
                <a:latin typeface="Gabriola" pitchFamily="82" charset="0"/>
              </a:rPr>
              <a:t>Гаргона</a:t>
            </a:r>
            <a:r>
              <a:rPr lang="ru-RU" sz="2000" dirty="0">
                <a:latin typeface="Gabriola" pitchFamily="82" charset="0"/>
              </a:rPr>
              <a:t>. Она заколдовала меня, потому-то я узнала её тайну. Она хочет погубить весь подводный мир и превратить его в болото. </a:t>
            </a:r>
            <a:r>
              <a:rPr lang="ru-RU" sz="2000" dirty="0" smtClean="0">
                <a:latin typeface="Gabriola" pitchFamily="82" charset="0"/>
              </a:rPr>
              <a:t>Помоги </a:t>
            </a:r>
            <a:r>
              <a:rPr lang="ru-RU" sz="2000" dirty="0">
                <a:latin typeface="Gabriola" pitchFamily="82" charset="0"/>
              </a:rPr>
              <a:t>мне остановить злые намерения злой </a:t>
            </a:r>
            <a:r>
              <a:rPr lang="ru-RU" sz="2000" dirty="0" err="1">
                <a:latin typeface="Gabriola" pitchFamily="82" charset="0"/>
              </a:rPr>
              <a:t>Гаргоны</a:t>
            </a:r>
            <a:r>
              <a:rPr lang="ru-RU" sz="2000" dirty="0">
                <a:latin typeface="Gabriola" pitchFamily="82" charset="0"/>
              </a:rPr>
              <a:t>.</a:t>
            </a:r>
            <a:endParaRPr lang="ru-RU" sz="20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4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23728" y="2924944"/>
            <a:ext cx="7020272" cy="3932854"/>
            <a:chOff x="2123728" y="2924944"/>
            <a:chExt cx="7020272" cy="3932854"/>
          </a:xfrm>
        </p:grpSpPr>
        <p:pic>
          <p:nvPicPr>
            <p:cNvPr id="5126" name="Picture 6" descr="https://i.pinimg.com/originals/26/35/98/26359815ba35680d70c4ac4952653d8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3908" y="2924944"/>
              <a:ext cx="5400092" cy="3932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https://i.pinimg.com/originals/26/35/98/26359815ba35680d70c4ac4952653d8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23728" y="5559123"/>
              <a:ext cx="2592288" cy="129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51520" y="116633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Gabriola" pitchFamily="82" charset="0"/>
              </a:rPr>
              <a:t>В беду попасть ведь может каждый,</a:t>
            </a:r>
          </a:p>
          <a:p>
            <a:pPr algn="ctr"/>
            <a:r>
              <a:rPr lang="ru-RU" sz="2000" dirty="0">
                <a:latin typeface="Gabriola" pitchFamily="82" charset="0"/>
              </a:rPr>
              <a:t>Даже очень, очень важный!</a:t>
            </a:r>
          </a:p>
          <a:p>
            <a:pPr algn="ctr"/>
            <a:r>
              <a:rPr lang="ru-RU" sz="2000" dirty="0">
                <a:latin typeface="Gabriola" pitchFamily="82" charset="0"/>
              </a:rPr>
              <a:t>Вот и рыбка заблудилась,</a:t>
            </a:r>
          </a:p>
          <a:p>
            <a:pPr algn="ctr"/>
            <a:r>
              <a:rPr lang="ru-RU" sz="2000" dirty="0">
                <a:latin typeface="Gabriola" pitchFamily="82" charset="0"/>
              </a:rPr>
              <a:t>Не в том месте очутилась.</a:t>
            </a:r>
          </a:p>
          <a:p>
            <a:pPr algn="ctr"/>
            <a:r>
              <a:rPr lang="ru-RU" sz="2000" dirty="0">
                <a:latin typeface="Gabriola" pitchFamily="82" charset="0"/>
              </a:rPr>
              <a:t>Страшно рыбке здесь одной,</a:t>
            </a:r>
          </a:p>
          <a:p>
            <a:pPr algn="ctr"/>
            <a:r>
              <a:rPr lang="ru-RU" sz="2000" dirty="0" smtClean="0">
                <a:latin typeface="Gabriola" pitchFamily="82" charset="0"/>
              </a:rPr>
              <a:t>Давай проводим ее домой!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71" y="2420888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Чтобы попасть в подводное царство, нам нужно с тобой проговорить волшебное стихотворение (Заучиваем вместо с движением)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Волны соленого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океана                      (волнообразные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движения рук в стороны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Плещут радостно и рьяно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                  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четыре хлопка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подводное царство манят, завлекают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(плавно обнимаем себя руками)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Тайны глубин открыть обещают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          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приседают, опускают голову и руки)</a:t>
            </a:r>
          </a:p>
        </p:txBody>
      </p:sp>
    </p:spTree>
    <p:extLst>
      <p:ext uri="{BB962C8B-B14F-4D97-AF65-F5344CB8AC3E}">
        <p14:creationId xmlns:p14="http://schemas.microsoft.com/office/powerpoint/2010/main" val="8226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4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У нас с тобой получилось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, мы попали в </a:t>
            </a:r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подводное 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царство. Как здесь, красиво, подводный мир совсем не похож на мир людей. </a:t>
            </a:r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Посмотри </a:t>
            </a:r>
            <a:r>
              <a:rPr lang="ru-RU" sz="2400" dirty="0">
                <a:latin typeface="Gabriola" pitchFamily="82" charset="0"/>
                <a:cs typeface="Times New Roman" pitchFamily="18" charset="0"/>
              </a:rPr>
              <a:t>внимательно по сторонам, и назовите только тех обитателей подводного царства, в названии которых слышится звук «Р</a:t>
            </a:r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»</a:t>
            </a:r>
          </a:p>
          <a:p>
            <a:pPr algn="ctr"/>
            <a:endParaRPr lang="ru-RU" sz="2400" dirty="0">
              <a:latin typeface="Gabriola" pitchFamily="82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Gabriola" pitchFamily="82" charset="0"/>
                <a:cs typeface="Times New Roman" pitchFamily="18" charset="0"/>
              </a:rPr>
              <a:t>(рыбы, краб, морской конек, раковина)</a:t>
            </a:r>
            <a:endParaRPr lang="ru-RU" sz="2400" dirty="0"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6146" name="Picture 2" descr="https://antique.newbookshop.ru/pict/1018196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1553"/>
            <a:ext cx="4464496" cy="6618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344816" cy="465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133968"/>
            <a:ext cx="8773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Смотри в этом подводном мире  есть подводная пещера интересно кто в ней живет? Смотри!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нажать на экран</a:t>
            </a:r>
            <a:r>
              <a:rPr lang="ru-RU" sz="2000" dirty="0" smtClean="0">
                <a:latin typeface="Gabriola" pitchFamily="82" charset="0"/>
              </a:rPr>
              <a:t>)</a:t>
            </a:r>
          </a:p>
          <a:p>
            <a:r>
              <a:rPr lang="ru-RU" sz="2000" dirty="0" smtClean="0">
                <a:latin typeface="Gabriola" pitchFamily="82" charset="0"/>
              </a:rPr>
              <a:t> Это медуза Горгона! </a:t>
            </a:r>
            <a:r>
              <a:rPr lang="ru-RU" sz="2000" dirty="0">
                <a:latin typeface="Gabriola" pitchFamily="82" charset="0"/>
              </a:rPr>
              <a:t> </a:t>
            </a:r>
            <a:r>
              <a:rPr lang="ru-RU" sz="2000" dirty="0" smtClean="0">
                <a:latin typeface="Gabriola" pitchFamily="82" charset="0"/>
              </a:rPr>
              <a:t>Что она сделала? (она заколдовала нашу рыбку и хочет погубить подводный мир)</a:t>
            </a:r>
          </a:p>
          <a:p>
            <a:r>
              <a:rPr lang="ru-RU" sz="2000" dirty="0" smtClean="0">
                <a:latin typeface="Gabriola" pitchFamily="82" charset="0"/>
              </a:rPr>
              <a:t>Чтобы всех спасти нам нужно выполнить все задания Медузы Горгоны. Давай скорее начнем!</a:t>
            </a:r>
          </a:p>
        </p:txBody>
      </p:sp>
      <p:pic>
        <p:nvPicPr>
          <p:cNvPr id="7172" name="Picture 4" descr="https://static.vecteezy.com/system/resources/previews/000/417/929/original/cave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72" y="-2619671"/>
            <a:ext cx="5932800" cy="346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tatic.vecteezy.com/system/resources/previews/000/417/929/original/cave-vec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6375063"/>
            <a:ext cx="6046734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2641188"/>
            <a:ext cx="1952384" cy="40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s://clip.cookdiary.net/sites/default/files/wallpaper/medusa-clipart/229212/medusa-clipart-deviant-art-229212-6981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7124" y="2656015"/>
            <a:ext cx="1952384" cy="40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015" y="59913"/>
            <a:ext cx="8784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b="1" dirty="0">
                <a:latin typeface="Gabriola" pitchFamily="82" charset="0"/>
              </a:rPr>
              <a:t>З</a:t>
            </a:r>
            <a:r>
              <a:rPr lang="ru-RU" sz="2400" b="1" dirty="0" smtClean="0">
                <a:latin typeface="Gabriola" pitchFamily="82" charset="0"/>
              </a:rPr>
              <a:t>адание.          Игра «Пещера - </a:t>
            </a:r>
            <a:r>
              <a:rPr lang="ru-RU" sz="2400" b="1" dirty="0" err="1" smtClean="0">
                <a:latin typeface="Gabriola" pitchFamily="82" charset="0"/>
              </a:rPr>
              <a:t>превращера</a:t>
            </a:r>
            <a:r>
              <a:rPr lang="ru-RU" sz="2400" b="1" dirty="0" smtClean="0">
                <a:latin typeface="Gabriola" pitchFamily="82" charset="0"/>
              </a:rPr>
              <a:t>»</a:t>
            </a:r>
          </a:p>
          <a:p>
            <a:pPr algn="just"/>
            <a:r>
              <a:rPr lang="ru-RU" sz="2400" dirty="0" smtClean="0">
                <a:latin typeface="Gabriola" pitchFamily="82" charset="0"/>
              </a:rPr>
              <a:t>Горгона живет в необычной пещере, благодаря </a:t>
            </a:r>
            <a:r>
              <a:rPr lang="ru-RU" sz="2400" dirty="0">
                <a:latin typeface="Gabriola" pitchFamily="82" charset="0"/>
              </a:rPr>
              <a:t>её волшебству маленькие рыбки, проплывая по ней превращаются в больших. Вот например, если по ней проплывает пескарь, он превращается в </a:t>
            </a:r>
            <a:r>
              <a:rPr lang="ru-RU" sz="2400" dirty="0" err="1">
                <a:latin typeface="Gabriola" pitchFamily="82" charset="0"/>
              </a:rPr>
              <a:t>пескарище</a:t>
            </a:r>
            <a:r>
              <a:rPr lang="ru-RU" sz="2400" dirty="0">
                <a:latin typeface="Gabriola" pitchFamily="82" charset="0"/>
              </a:rPr>
              <a:t>. Скажите,  в кого превратиться окунь, ёрш</a:t>
            </a:r>
            <a:r>
              <a:rPr lang="ru-RU" sz="2400" dirty="0" smtClean="0">
                <a:latin typeface="Gabriola" pitchFamily="82" charset="0"/>
              </a:rPr>
              <a:t>, ….</a:t>
            </a:r>
            <a:endParaRPr lang="ru-RU" sz="2400" dirty="0">
              <a:latin typeface="Gabriola" pitchFamily="82" charset="0"/>
            </a:endParaRPr>
          </a:p>
        </p:txBody>
      </p:sp>
      <p:sp>
        <p:nvSpPr>
          <p:cNvPr id="3" name="AutoShape 2" descr="https://avoka.do/uploads/avokado/flex/content_photo/image/139224/preview_ui-53a7fe234a81c7.08378046.jpeg?15496491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voka.do/uploads/avokado/flex/content_photo/image/139224/preview_ui-53a7fe234a81c7.08378046.jpeg?15496491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voka.do/uploads/avokado/flex/content_photo/image/139224/preview_ui-53a7fe234a81c7.08378046.jpeg?154964912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https://i.pinimg.com/originals/d2/3d/b4/d23db44a3f980380790c22acbf1910c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6" y="2283531"/>
            <a:ext cx="2623434" cy="117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.pinimg.com/originals/d2/3d/b4/d23db44a3f980380790c22acbf1910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1476668"/>
            <a:ext cx="6192688" cy="27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zoomirr.ru/wp-content/uploads/2012/05/SHHUKA-001.jpgER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4859538"/>
            <a:ext cx="2184797" cy="14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zoomirr.ru/wp-content/uploads/2012/05/SHHUKA-001.jpgER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4020453"/>
            <a:ext cx="4392488" cy="28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abriola" pitchFamily="82" charset="0"/>
              </a:rPr>
              <a:t>карась, сом, </a:t>
            </a:r>
            <a:endParaRPr lang="ru-RU" dirty="0"/>
          </a:p>
        </p:txBody>
      </p:sp>
      <p:pic>
        <p:nvPicPr>
          <p:cNvPr id="9218" name="Picture 2" descr="https://ds04.infourok.ru/uploads/ex/10c4/0007d8f3-54b25400/1/hello_html_m6d006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2616225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s04.infourok.ru/uploads/ex/10c4/0007d8f3-54b25400/1/hello_html_m6d006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20" y="63500"/>
            <a:ext cx="5715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a2db9755134510cbe2b7-6217cc1d8e00fced5b05176ea36a38a6.ssl.cf1.rackcdn.com/637994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8462" r="13653" b="8767"/>
          <a:stretch/>
        </p:blipFill>
        <p:spPr bwMode="auto">
          <a:xfrm>
            <a:off x="395536" y="4005064"/>
            <a:ext cx="201752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a2db9755134510cbe2b7-6217cc1d8e00fced5b05176ea36a38a6.ssl.cf1.rackcdn.com/637994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8462" r="13653" b="8767"/>
          <a:stretch/>
        </p:blipFill>
        <p:spPr bwMode="auto">
          <a:xfrm>
            <a:off x="3779912" y="3248805"/>
            <a:ext cx="4104456" cy="35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4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</TotalTime>
  <Words>671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2020-04-27T11:17:42Z</dcterms:created>
  <dcterms:modified xsi:type="dcterms:W3CDTF">2020-04-27T13:50:03Z</dcterms:modified>
</cp:coreProperties>
</file>