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71" r:id="rId4"/>
    <p:sldId id="269" r:id="rId5"/>
    <p:sldId id="257" r:id="rId6"/>
    <p:sldId id="273" r:id="rId7"/>
    <p:sldId id="275" r:id="rId8"/>
    <p:sldId id="276" r:id="rId9"/>
    <p:sldId id="274" r:id="rId10"/>
    <p:sldId id="286" r:id="rId11"/>
    <p:sldId id="287" r:id="rId12"/>
    <p:sldId id="288" r:id="rId13"/>
    <p:sldId id="289" r:id="rId14"/>
    <p:sldId id="282" r:id="rId15"/>
    <p:sldId id="279" r:id="rId16"/>
    <p:sldId id="280" r:id="rId17"/>
    <p:sldId id="258" r:id="rId18"/>
    <p:sldId id="281" r:id="rId19"/>
    <p:sldId id="284" r:id="rId20"/>
    <p:sldId id="263" r:id="rId21"/>
    <p:sldId id="259" r:id="rId22"/>
    <p:sldId id="261" r:id="rId23"/>
    <p:sldId id="285" r:id="rId24"/>
    <p:sldId id="299" r:id="rId25"/>
    <p:sldId id="290" r:id="rId26"/>
    <p:sldId id="266" r:id="rId27"/>
    <p:sldId id="291" r:id="rId28"/>
    <p:sldId id="292" r:id="rId29"/>
    <p:sldId id="293" r:id="rId30"/>
    <p:sldId id="298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D3EF"/>
    <a:srgbClr val="ABC8EB"/>
    <a:srgbClr val="9DBE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0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77E5C-8FAF-439A-806D-4CBF0B5B83C6}" type="datetimeFigureOut">
              <a:rPr lang="ru-RU"/>
              <a:pPr>
                <a:defRPr/>
              </a:pPr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7F8DD-2D4B-44BD-9FA3-5BB857737B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DEAD3-3413-4167-9D4F-9015C450DF73}" type="datetimeFigureOut">
              <a:rPr lang="ru-RU"/>
              <a:pPr>
                <a:defRPr/>
              </a:pPr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141CE-5BBC-413E-862B-CA3FD0458D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EECA2-5C88-40AA-BDA2-5B06B2322CB2}" type="datetimeFigureOut">
              <a:rPr lang="ru-RU"/>
              <a:pPr>
                <a:defRPr/>
              </a:pPr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9DC0B-EB83-4E33-BF04-E61463097E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083D1-16C2-4824-A36A-833B22FD744A}" type="datetimeFigureOut">
              <a:rPr lang="ru-RU"/>
              <a:pPr>
                <a:defRPr/>
              </a:pPr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EEF25-ED34-4FC5-A9DB-5A224BF632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9D952-B617-4193-9CC0-CBFD8E2C82D5}" type="datetimeFigureOut">
              <a:rPr lang="ru-RU"/>
              <a:pPr>
                <a:defRPr/>
              </a:pPr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3093B-D533-4E7A-941D-E422D61CF1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E13D9-AF2F-442E-A107-18FADEBD4DF7}" type="datetimeFigureOut">
              <a:rPr lang="ru-RU"/>
              <a:pPr>
                <a:defRPr/>
              </a:pPr>
              <a:t>03.04.2020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E7E71-D71F-41B5-B860-0C86BD6045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9043F-3271-443A-8808-193728BD4FC6}" type="datetimeFigureOut">
              <a:rPr lang="ru-RU"/>
              <a:pPr>
                <a:defRPr/>
              </a:pPr>
              <a:t>03.04.2020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37C21-C05B-4CC9-8B19-E36207DC73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A2A18-07B8-42FC-B18C-D88906EF7BEE}" type="datetimeFigureOut">
              <a:rPr lang="ru-RU"/>
              <a:pPr>
                <a:defRPr/>
              </a:pPr>
              <a:t>03.04.2020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3DD39-5E8D-48D1-9A10-73287C29EB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568AB-010F-4C05-BF5A-F62183A7449B}" type="datetimeFigureOut">
              <a:rPr lang="ru-RU"/>
              <a:pPr>
                <a:defRPr/>
              </a:pPr>
              <a:t>03.04.2020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AD0F4-9406-404A-BA14-4F60DF1B4B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3B142-3BD0-49F5-9E93-698155E90A09}" type="datetimeFigureOut">
              <a:rPr lang="ru-RU"/>
              <a:pPr>
                <a:defRPr/>
              </a:pPr>
              <a:t>03.04.2020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0109F-7203-4E0F-939F-AC2529784E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BF083-1870-4E47-8009-6964720FBFC0}" type="datetimeFigureOut">
              <a:rPr lang="ru-RU"/>
              <a:pPr>
                <a:defRPr/>
              </a:pPr>
              <a:t>03.04.2020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0688A-271E-43DF-9692-9A6A51D06D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23B3B9A-0A8D-47F3-8B56-738D0851FA48}" type="datetimeFigureOut">
              <a:rPr lang="ru-RU"/>
              <a:pPr>
                <a:defRPr/>
              </a:pPr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4848676-D172-46D2-9028-6398822132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 dir="d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900igr.net/datai/biologija/Pitanie/0005-011-Nasekomojadnye-zhivotnye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tushki.org/files/pictures/seryi_zhurawl_novaia_forma(2).jpg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mybirds.ru/groups/cranes/TK16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dp.flango.ru/main.php?g2_view=core.DownloadItem&amp;g2_itemId=229&amp;g2_serialNumber=5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hyperlink" Target="http://i071.radikal.ru/1001/0f/88534fb4df16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www.myfinepix.ru/sites/default/files/imagecache/full/gallery/15700/2008_0901preyofBirds0082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hyperlink" Target="http://stat18.privet.ru/lr/0a130efb1f89148eb99be6d7965d81ae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hyperlink" Target="http://www.zoovet.ru/pet/12960.jpg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andia.ru/text/82/223/images/img1_4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146" y="-243408"/>
            <a:ext cx="9286665" cy="722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85919" y="2214554"/>
            <a:ext cx="6000792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ln w="5715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ea typeface="Cambria Math" pitchFamily="18" charset="0"/>
              </a:rPr>
              <a:t>Перелетные птицы</a:t>
            </a:r>
            <a:endParaRPr lang="ru-RU" sz="5400" b="1" dirty="0">
              <a:ln w="57150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  <a:ea typeface="Cambria Math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32002" y="3968880"/>
            <a:ext cx="550862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ru-RU" sz="2000" dirty="0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Подготовил учитель – логопед </a:t>
            </a:r>
            <a:r>
              <a:rPr lang="ru-RU" sz="2000" dirty="0" err="1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Сизова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 У. Н.</a:t>
            </a:r>
            <a:endParaRPr lang="ru-RU" sz="2000" dirty="0"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</p:txBody>
      </p:sp>
      <p:pic>
        <p:nvPicPr>
          <p:cNvPr id="13316" name="Picture 2" descr="http://briticat.ru/smail/birds/bird1-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1714500"/>
            <a:ext cx="121920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2" descr="http://briticat.ru/smail/birds/bird1-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0" y="500063"/>
            <a:ext cx="121920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2" descr="http://briticat.ru/smail/birds/bird1-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63" y="285750"/>
            <a:ext cx="121920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2" descr="http://briticat.ru/smail/birds/bird1-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88" y="1071563"/>
            <a:ext cx="121920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2" descr="http://briticat.ru/smail/birds/bird1-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75" y="571500"/>
            <a:ext cx="121920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19872" y="548680"/>
            <a:ext cx="5000660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НАЗОВИ ОДНИМ СЛОВОМ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43809" y="2102148"/>
            <a:ext cx="586141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ПРАКТИЧЕСКОЕ УСВОЕНИИ ОБРАЗОВАНИЯ ПРИЛАГАТЕЛЬНЫХ СЛОЖНОЙ СЛОГОВОЙ СТРУКТУРЫ (ПРОСТОЕ КАЧЕСТВЕННОЕ ПРИЛАГАТЕЛЬНОЕ + СУЩЕСТВИТЕЛЬНОЕ).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СОСТАВЛЕНИЕ СЛОЖНОПОДЧИНЕННЫХ ПРЕДЛОЖЕНИЙ С ПРИДАТОЧНЫМ ПРИЧИНЫ.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8625" y="5072063"/>
            <a:ext cx="835818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u="sng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ОБРАЗЕЦ.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АИСТ ДЛИННОНОГИЙ, ПОТОМУ ЧТО У НЕГО ДЛИННЫЕ НОГИ.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8144" y="260648"/>
            <a:ext cx="2719387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28625" y="5643563"/>
            <a:ext cx="37147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ambria" pitchFamily="18" charset="0"/>
              </a:rPr>
              <a:t>ЛАСТОЧКА ЧЕРНОКРЫЛАЯ,</a:t>
            </a:r>
          </a:p>
          <a:p>
            <a:r>
              <a:rPr lang="ru-RU" sz="2000">
                <a:latin typeface="Cambria" pitchFamily="18" charset="0"/>
              </a:rPr>
              <a:t>ПОТОМУ ЧТО У НЕЕ ЧЕРНЫЕ КРЫЛЬЯ.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000625" y="5715000"/>
            <a:ext cx="35718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ambria" pitchFamily="18" charset="0"/>
              </a:rPr>
              <a:t>ГУСЬ ДЛИННОШЕЙ, ПОТОМУ ЧТО У НЕГО ДЛИННАЯ ШЕЯ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42" y="548680"/>
            <a:ext cx="4022515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 descr="https://www.idealdomik.ru/images/photos/6f4e302e56b06fdad296a114be91a88c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04" r="32806"/>
          <a:stretch/>
        </p:blipFill>
        <p:spPr bwMode="auto">
          <a:xfrm flipH="1">
            <a:off x="5344204" y="544555"/>
            <a:ext cx="2884715" cy="4494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Картинка 10 из 6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3" y="428625"/>
            <a:ext cx="3714750" cy="4643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57188" y="5357813"/>
            <a:ext cx="37861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ambria" pitchFamily="18" charset="0"/>
              </a:rPr>
              <a:t>ЛЕБЕДЬ БЕЛОПЁРЫЙ, ПОТОМУ ЧТО У НЕГО БЕЛЫЕ ПЕРЬЯ.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000625" y="5429250"/>
            <a:ext cx="37861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ambria" pitchFamily="18" charset="0"/>
              </a:rPr>
              <a:t>ДЯТЕЛ ОСТРОНОСЫЙ, </a:t>
            </a:r>
          </a:p>
          <a:p>
            <a:r>
              <a:rPr lang="ru-RU" sz="2000">
                <a:latin typeface="Cambria" pitchFamily="18" charset="0"/>
              </a:rPr>
              <a:t>ПОТОМУ ЧТО У НЕГО  ОСТРЫЙ НОС</a:t>
            </a:r>
          </a:p>
        </p:txBody>
      </p:sp>
      <p:pic>
        <p:nvPicPr>
          <p:cNvPr id="11266" name="Picture 2" descr="https://avatars.mds.yandex.net/get-pdb/2346993/d1d45275-56de-4172-a56c-0095ecf19cf9/s120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5" r="14366"/>
          <a:stretch/>
        </p:blipFill>
        <p:spPr bwMode="auto">
          <a:xfrm flipH="1">
            <a:off x="357188" y="911742"/>
            <a:ext cx="3756776" cy="36772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www.balatsky.ru/Cuc_Russii/Cuckoo_ind.files/image005.jpg"/>
          <p:cNvPicPr>
            <a:picLocks noChangeAspect="1" noChangeArrowheads="1"/>
          </p:cNvPicPr>
          <p:nvPr/>
        </p:nvPicPr>
        <p:blipFill rotWithShape="1">
          <a:blip r:embed="rId2"/>
          <a:srcRect l="10344" b="7452"/>
          <a:stretch/>
        </p:blipFill>
        <p:spPr bwMode="auto">
          <a:xfrm>
            <a:off x="4892362" y="272628"/>
            <a:ext cx="3147098" cy="4236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3" descr="D:\ira\презентации\солове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0020" y="538425"/>
            <a:ext cx="2866414" cy="3826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67544" y="5445224"/>
            <a:ext cx="36433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ambria" pitchFamily="18" charset="0"/>
              </a:rPr>
              <a:t>СОЛОВЕЙ ЗВОНКОГОЛОСЫЙ, ПОТОМУ ЧТО У НЕГО ЗВОНКИЙ ГОЛОС.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072063" y="5214938"/>
            <a:ext cx="3429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ambria" pitchFamily="18" charset="0"/>
              </a:rPr>
              <a:t>КУКУШКА ПЕСТРОГРУДАЯ, ПОТОМУ ЧТО У НЕЕ ПЕСТРАЯ ГРУДКА.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3968" y="322239"/>
            <a:ext cx="3960440" cy="78715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ФОТОГРАФ</a:t>
            </a:r>
            <a:endParaRPr lang="ru-RU" sz="4400" b="1" dirty="0">
              <a:ln w="11430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7650" name="TextBox 3"/>
          <p:cNvSpPr txBox="1">
            <a:spLocks noChangeArrowheads="1"/>
          </p:cNvSpPr>
          <p:nvPr/>
        </p:nvSpPr>
        <p:spPr bwMode="auto">
          <a:xfrm>
            <a:off x="4332180" y="1340768"/>
            <a:ext cx="4608512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latin typeface="Cambria" pitchFamily="18" charset="0"/>
              </a:rPr>
              <a:t>(ДИДАКТИЧЕСКАЯ ИГРА</a:t>
            </a:r>
            <a:r>
              <a:rPr lang="ru-RU" i="1" dirty="0" smtClean="0">
                <a:latin typeface="Cambria" pitchFamily="18" charset="0"/>
              </a:rPr>
              <a:t>)</a:t>
            </a:r>
          </a:p>
          <a:p>
            <a:pPr lvl="0"/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Летала осенью по лесу сорока и громко стрекотала, что будет очень скучать по птицам, которые улетят в теплые края и я решил ей подарить фотоаппарат, так вот, в тот же день, сорока 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сфотографировала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птиц и подарила мне, давай посмотрим, какие фотографии тогда получились у нее. </a:t>
            </a:r>
          </a:p>
          <a:p>
            <a:endParaRPr lang="ru-RU" i="1" dirty="0"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3117" y="4221088"/>
            <a:ext cx="7858125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u="sng" dirty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Ø"/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УЗНАВАТЬ И НАЗЫВАТЬ ЧАСТИ ТЕЛА ПТИЦ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Ø"/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ОБРАЗОВАНИЕ ПРИТЯЖАТЕЛЬНЫХ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ПРИЛАГАТЕЛЬНЫХ ПО ИХ РОДОВОЙ ПРИНАДЛЕЖНОСТИ.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Ø"/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ПРАКТИЧЕСКОЕ УСВОЕНИЕ СОСТАВЛЕНИЯ ПРЕДЛОЖЕНИЙ С ПРИТЯЖАТЕЛЬНЫМИ ПРИЛАГАТЕЛЬНЫМИ.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Ø"/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РАЗВИТИЕ ЗРИТЕЛЬНОГО И СЛУХОВОГО ВОСПРИЯТИЯ, РЕЧЕМЫСЛИТЕЛЬНЫХ ОПЕРАЦИЙ.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u="sng" dirty="0">
                <a:latin typeface="Times New Roman" pitchFamily="18" charset="0"/>
                <a:cs typeface="Times New Roman" pitchFamily="18" charset="0"/>
              </a:rPr>
              <a:t>ЗАДАНИЕ.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ВНИМАТЕЛЬНО РАССМОТРЕТЬ КАРТИНКИ; ОПРЕДЕЛИТЬ,  КАКОЙ ПТИЦЫ ПРИНАДЛЕЖИТ ЧАСТЬ ТЕЛА, ИЗОБРАЖЕННАЯ НА КАРТИНКЕ; СОСТАВИТЬ ПРЕДЛОЖЕНИЕ ПО ОБРАЗЦУ: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НА ЭТОЙ ФОТОГРАФИИ КУКУШКИН ХВОСТ.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1" t="20797" r="1234" b="22178"/>
          <a:stretch/>
        </p:blipFill>
        <p:spPr bwMode="auto">
          <a:xfrm>
            <a:off x="403117" y="2060848"/>
            <a:ext cx="3707025" cy="2226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 descr="https://ds03.infourok.ru/uploads/ex/110c/00025afb-0414ff8c/hello_html_c0651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4832" y="397486"/>
            <a:ext cx="3083594" cy="1748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axcom.pp.ru/other/lj/IMG_5643-2007-10-29-600x4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428625"/>
            <a:ext cx="3857625" cy="3288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Картинка 4 из 94671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88" y="428625"/>
            <a:ext cx="3648075" cy="3288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28625" y="5214938"/>
            <a:ext cx="83581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mbria" pitchFamily="18" charset="0"/>
              </a:rPr>
              <a:t>        ЧЬЯ ЭТО ГОЛОВА?                                   ЧЕЙ ЭТО ГЛАЗ?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00063" y="5786438"/>
            <a:ext cx="378618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mbria" pitchFamily="18" charset="0"/>
              </a:rPr>
              <a:t>НА ЭТОЙ ФОТОГРАФИИ</a:t>
            </a:r>
          </a:p>
          <a:p>
            <a:r>
              <a:rPr lang="ru-RU" sz="2400" b="1">
                <a:latin typeface="Cambria" pitchFamily="18" charset="0"/>
              </a:rPr>
              <a:t>ЖУРАВЛИНАЯ ГОЛОВА</a:t>
            </a:r>
            <a:r>
              <a:rPr lang="ru-RU" sz="2400">
                <a:latin typeface="Cambria" pitchFamily="18" charset="0"/>
              </a:rPr>
              <a:t>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929188" y="5715000"/>
            <a:ext cx="37576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mbria" pitchFamily="18" charset="0"/>
              </a:rPr>
              <a:t>НА ЭТОЙ ФОТОГРАФИИ</a:t>
            </a:r>
          </a:p>
          <a:p>
            <a:r>
              <a:rPr lang="ru-RU" sz="2400" b="1">
                <a:latin typeface="Cambria" pitchFamily="18" charset="0"/>
              </a:rPr>
              <a:t>ЖУРАВЛИНЫЙ ГЛАЗ.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mybirds.ru/groups/cranes/TK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357188"/>
            <a:ext cx="6786562" cy="4714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714500" y="5357813"/>
            <a:ext cx="55340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latin typeface="Cambria" pitchFamily="18" charset="0"/>
              </a:rPr>
              <a:t>ЧЬИ ЭТО НОГИ?              ЧЬИ ЭТО ЯЙЦА?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71563" y="5857875"/>
            <a:ext cx="6858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 ЭТОЙ ФОТОГРАФИИ ЖУРАВЛИНЫЕ НОГИ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И ЖУРАВЛИНЫЕ ЯЙЦА.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Картинка 3 из 29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357189"/>
            <a:ext cx="3929063" cy="3359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85813" y="5429250"/>
            <a:ext cx="800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mbria" pitchFamily="18" charset="0"/>
              </a:rPr>
              <a:t>ЧЬЁ ЭТО ГНЕЗДО?                                  ЧЬИ ЭТО  ХВОСТЫ?</a:t>
            </a:r>
          </a:p>
        </p:txBody>
      </p:sp>
      <p:pic>
        <p:nvPicPr>
          <p:cNvPr id="10244" name="Picture 4" descr="http://www.lesnoytur.ru/pticy/lesnye/kukusk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10125" y="357189"/>
            <a:ext cx="3976688" cy="3935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5000625" y="714375"/>
            <a:ext cx="1571625" cy="3286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00063" y="5929313"/>
            <a:ext cx="39290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mbria" pitchFamily="18" charset="0"/>
              </a:rPr>
              <a:t>НА ЭТОЙ ФОТОГРАФИИ</a:t>
            </a:r>
          </a:p>
          <a:p>
            <a:r>
              <a:rPr lang="ru-RU" sz="2400" b="1">
                <a:latin typeface="Cambria" pitchFamily="18" charset="0"/>
              </a:rPr>
              <a:t>ЖУРАВЛИНОЕ ГНЕЗДО.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857750" y="5929313"/>
            <a:ext cx="39290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mbria" pitchFamily="18" charset="0"/>
              </a:rPr>
              <a:t>НА ЭТОЙ ФОТОГРАФИИ </a:t>
            </a:r>
          </a:p>
          <a:p>
            <a:r>
              <a:rPr lang="ru-RU" sz="2400" b="1">
                <a:latin typeface="Cambria" pitchFamily="18" charset="0"/>
              </a:rPr>
              <a:t>КУКУШКИНЫ ХВОСТЫ.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ira\презентации\иволг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428625"/>
            <a:ext cx="3830638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500313" y="428625"/>
            <a:ext cx="185737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71500" y="428625"/>
            <a:ext cx="2071688" cy="1357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71500" y="3286125"/>
            <a:ext cx="2428875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71500" y="5214938"/>
            <a:ext cx="82153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mbria" pitchFamily="18" charset="0"/>
              </a:rPr>
              <a:t>ЧЬЁ ЭТО  ТУЛОВИЩЕ?                          ЧЕЙ ЭТО ХВОСТ?</a:t>
            </a:r>
          </a:p>
        </p:txBody>
      </p:sp>
      <p:pic>
        <p:nvPicPr>
          <p:cNvPr id="13316" name="Picture 4" descr="http://www.stihi.ru/pics/2010/11/15/94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5" y="428625"/>
            <a:ext cx="3786188" cy="4296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6429375" y="428625"/>
            <a:ext cx="2343150" cy="2414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71500" y="5715000"/>
            <a:ext cx="40005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mbria" pitchFamily="18" charset="0"/>
              </a:rPr>
              <a:t>НА ЭТОЙ ФОТОГРАФИИ</a:t>
            </a:r>
          </a:p>
          <a:p>
            <a:r>
              <a:rPr lang="ru-RU" sz="2400" b="1">
                <a:latin typeface="Cambria" pitchFamily="18" charset="0"/>
              </a:rPr>
              <a:t>ИВОЛГИНО ТУЛОВИЩЕ</a:t>
            </a:r>
            <a:r>
              <a:rPr lang="ru-RU" sz="2400">
                <a:latin typeface="Cambria" pitchFamily="18" charset="0"/>
              </a:rPr>
              <a:t>.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000625" y="5715000"/>
            <a:ext cx="37861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mbria" pitchFamily="18" charset="0"/>
              </a:rPr>
              <a:t>НА ЭТОЙ ФОТОГРАФИИ</a:t>
            </a:r>
          </a:p>
          <a:p>
            <a:r>
              <a:rPr lang="ru-RU" sz="2400" b="1">
                <a:latin typeface="Cambria" pitchFamily="18" charset="0"/>
              </a:rPr>
              <a:t>ДЯТЛОВ ХВОСТ.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Картинка 37 из 546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500063"/>
            <a:ext cx="3208412" cy="3813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Картинка 11 из 8104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/>
          <a:srcRect t="-1" b="2753"/>
          <a:stretch/>
        </p:blipFill>
        <p:spPr bwMode="auto">
          <a:xfrm>
            <a:off x="4857750" y="571501"/>
            <a:ext cx="3242642" cy="3621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00063" y="5143500"/>
            <a:ext cx="8143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mbria" pitchFamily="18" charset="0"/>
              </a:rPr>
              <a:t>                    ЧЕЙ ЭТО НОС?                            ЧЬЯ ЭТО ШЕЯ?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00063" y="5715000"/>
            <a:ext cx="37861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mbria" pitchFamily="18" charset="0"/>
              </a:rPr>
              <a:t>НА ЭТОЙ ФОТОГРАФИИ</a:t>
            </a:r>
          </a:p>
          <a:p>
            <a:r>
              <a:rPr lang="ru-RU" sz="2400" b="1">
                <a:latin typeface="Cambria" pitchFamily="18" charset="0"/>
              </a:rPr>
              <a:t>ДЯТЛОВ НОС.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786313" y="5715000"/>
            <a:ext cx="38576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mbria" pitchFamily="18" charset="0"/>
              </a:rPr>
              <a:t>НА ЭТОЙ ФОТОГРАФИИ</a:t>
            </a:r>
          </a:p>
          <a:p>
            <a:r>
              <a:rPr lang="ru-RU" sz="2400" b="1">
                <a:latin typeface="Cambria" pitchFamily="18" charset="0"/>
              </a:rPr>
              <a:t>ЛЕБЕДИНАЯ  ШЕЯ.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0524" y="389298"/>
            <a:ext cx="8286750" cy="553997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ЛЕКСИЧЕСКАЯ ТЕМА: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«ПЕРЕЛЕТНЫЕ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ПТИЦЫ».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Пополнение словаря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СУЩЕСТВИТЕЛЬНЫЕ: ЛАСТОЧКА, ЖУРАВЛЬ, КУКУШКА, СКВОРЕЦ, СОЛОВЕЙ,  ИВОЛГА; ОТЛЕТ,  СТАЯ, ГНЕЗДО, ПЕРЕЛЕТ, КРЫЛО, ТУЛОВИЩЕ, ХВОСТ, ЛАПЫ, ПЕРЬЯ, ПТИЦЫ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ГЛАГОЛЫ: ПЕТЬ (ЗАЛИВАТЬСЯ. СВИСТЕТЬ, КУРЛЫКАТЬ, ГОГОТАТЬ, КРЯКАТЬ), ЛЕТАТЬ, , КЛЕВАТЬ, ЛОВИТЬ, ВИТЬ, (ГНЕЗДА) СОБИРАТЬСЯ ( В СТАИ)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ПРИЛАГАТЕЛЬНЫЕ: КАЧЕСТВЕННЫЕ ПРИЛАГАТ. (ПО ЦВЕТУ, ПО РАЗМЕРУ, ПО ПОВАДКАМ), СЛОЖНЫЕ ПРИЛАГАТ. ТИПА КРАСНОКЛЮВЫЙ, ДЛИННОНОГИЙ, ЛЕСНЫЕ, ВОДОПЛАВАЮЩИЕ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Закрепление грамматических категорий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ОБРАЗОВАНИЕ ПРИЛАГАТ. СЛОЖНОЙ СЛОГОВОЙ СТРУКТУРЫ (ПРИЛАГ.+ СУЩЕСТВИТ.);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ПРИСТАВОЧНЫЕ ГЛАГОЛЫ И ПАДЕЖНО-ПРЕДЛОЖНЫЕ КОНСТРУКЦИИ В ПРЕДЛОЖЕНИИ;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ПРИТЯЖАТЕЛЬНЫЕ ПРИЛАГАТ. И ИХ РОДОВАЯ ПРИНАДЛЕЖНОСТЬ;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СОГЛАСОВАНИЕ ЧИСЛИТ. И СУЩЕСТВИТ. В РОДИТ.ПАДЕЖЕ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Звукопроизношение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ЗАУЧИВАНИЕ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СТИХ-я Алексея Плещеева</a:t>
            </a:r>
            <a:endParaRPr lang="ru-RU" dirty="0">
              <a:latin typeface="Cambr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Cambria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а 182 из 810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56944" y="764704"/>
            <a:ext cx="3459236" cy="3720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0" name="Picture 6" descr="Картинка 2 из 259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8" y="428625"/>
            <a:ext cx="3929062" cy="4643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Равнобедренный треугольник 7"/>
          <p:cNvSpPr/>
          <p:nvPr/>
        </p:nvSpPr>
        <p:spPr>
          <a:xfrm rot="18465190">
            <a:off x="188913" y="180974"/>
            <a:ext cx="2770188" cy="2138363"/>
          </a:xfrm>
          <a:prstGeom prst="triangle">
            <a:avLst/>
          </a:prstGeom>
          <a:solidFill>
            <a:srgbClr val="BBD3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57188" y="5357813"/>
            <a:ext cx="8286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mbria" pitchFamily="18" charset="0"/>
              </a:rPr>
              <a:t>        ЧЕЙ ЭТО ХВОСТ?                                     ЧЬЯ ЭТО ГОЛОВА?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71500" y="5929313"/>
            <a:ext cx="37861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mbria" pitchFamily="18" charset="0"/>
              </a:rPr>
              <a:t>НА ЭТОЙ ФОТОГРАФИИ ЛАСТОЧКИН ХВОСТ.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857750" y="5857875"/>
            <a:ext cx="38576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mbria" pitchFamily="18" charset="0"/>
              </a:rPr>
              <a:t>НА ЭТОЙ ФОТОГРАФИИ СОВИНАЯ ГОЛОВА.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357166"/>
            <a:ext cx="8286808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ПТИЦЫ СОБИРАЮТСЯ В СТАИ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8688" y="1643063"/>
            <a:ext cx="7715250" cy="37240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ЦЕЛЬ.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ПРАКТИЧЕСКОЕ ОСВОЕНИЕ СОГЛАСОВАНИЯ ЧИСЛИТЕЛЬНЫХ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3-5 С СУЩЕСТВИТЕЛЬНЫМИ МНОЖ.ЧИСЛА.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СОСТАВЛЕНИЕ РАСПРОСТРАНЕННЫХ ПРЕДЛОЖЕНИЙ И СОГЛАСОВАНИЕ ЧАСТЕЙ РЕЧИ В ПРЕДЛОЖЕНИИ.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АКТУАЛИЗАЦИЯ СЛОВАРЯ ПО ТЕМЕ «ПЕРЕЛЕТНЫЕ ПТИЦЫ».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РАЗВИТИЕ СЛУХОВОГОИ ЗРИТЕЛЬНОГО ВОСПРИЯТИЯ, РЕЧЕМЫСЛИТЕЛЬНЫХ ОПЕРАЦИЙ.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ЗАДАНИЕ.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СОСЧИТАТЬ, СКОЛЬКО ПТИЦ УЖЕ СОБРАЛИСЬ В СТАИ И ГОТОВЯТСЯ К ОТЛЕТУ И СОСТАВИТЬ ПРЕДЛОЕЖЕНИ ПО ОБРАЗЦУ: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ТРИ ЛЕБЕДЯ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ГОТОВЯТСЯ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 ОТЛЕТУ.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endParaRPr lang="ru-RU" sz="2000" dirty="0">
              <a:latin typeface="Cambria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89" y="1738536"/>
            <a:ext cx="3146559" cy="18974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 descr="https://st03.kakprosto.ru/images/article/2011/7/29/1_5255029a87cb95255029a87cfc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1" r="4044" b="7092"/>
          <a:stretch/>
        </p:blipFill>
        <p:spPr bwMode="auto">
          <a:xfrm>
            <a:off x="170788" y="312737"/>
            <a:ext cx="3062718" cy="18535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168" y="312738"/>
            <a:ext cx="2938735" cy="17721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6" descr="https://www.nationalgeographic.com/content/dam/science/phenomena/the-loom/rights-exempt/files/2013/10/common-cuckoo.ngsversion.1522331387887.adapt.1900.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https://www.nationalgeographic.com/content/dam/science/phenomena/the-loom/rights-exempt/files/2013/10/common-cuckoo.ngsversion.1522331387887.adapt.1900.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https://www.nationalgeographic.com/content/dam/science/phenomena/the-loom/rights-exempt/files/2013/10/common-cuckoo.ngsversion.1522331387887.adapt.1900.1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8" name="Picture 12" descr="https://ds02.infourok.ru/uploads/ex/0a02/0001f249-34916c7d/img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739425"/>
            <a:ext cx="2664296" cy="199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0" name="Picture 14" descr="https://elementy.ru/images/kartinka_dnya/picture_of_the_day_starling_shakespeare_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9" t="11561" r="17937" b="16465"/>
          <a:stretch/>
        </p:blipFill>
        <p:spPr bwMode="auto">
          <a:xfrm>
            <a:off x="302295" y="4221088"/>
            <a:ext cx="3219442" cy="220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1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040" y="4221088"/>
            <a:ext cx="3219450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2" descr="https://ds02.infourok.ru/uploads/ex/0a02/0001f249-34916c7d/img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2636912"/>
            <a:ext cx="2664296" cy="199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8" name="Picture 8" descr="http://img15.nnm.ru/3/f/d/9/b/64319b5692b380846ecf990d011_pre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285750"/>
            <a:ext cx="314325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0" name="Picture 10" descr="http://img15.nnm.ru/3/f/d/9/b/64319b5692b380846ecf990d011_pre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63" y="285750"/>
            <a:ext cx="285750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2" name="Picture 12" descr="http://img15.nnm.ru/3/f/d/9/b/64319b5692b380846ecf990d011_pre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88" y="285750"/>
            <a:ext cx="2706687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http://shkola9.edusite.ru/images/p390_juravl-.jpg"/>
          <p:cNvPicPr>
            <a:picLocks noChangeAspect="1" noChangeArrowheads="1"/>
          </p:cNvPicPr>
          <p:nvPr/>
        </p:nvPicPr>
        <p:blipFill rotWithShape="1">
          <a:blip r:embed="rId3"/>
          <a:srcRect l="9356" r="7220"/>
          <a:stretch/>
        </p:blipFill>
        <p:spPr bwMode="auto">
          <a:xfrm>
            <a:off x="254545" y="3216944"/>
            <a:ext cx="1774372" cy="2734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3216944"/>
            <a:ext cx="1774825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075" y="3216944"/>
            <a:ext cx="1774825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088" y="3202922"/>
            <a:ext cx="1774825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706" y="3202922"/>
            <a:ext cx="1774825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3" name="Picture 9" descr="https://ds05.infourok.ru/uploads/ex/0be0/0003b55f-fb7d07f1/img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" r="4459" b="12091"/>
          <a:stretch/>
        </p:blipFill>
        <p:spPr bwMode="auto">
          <a:xfrm>
            <a:off x="0" y="1950035"/>
            <a:ext cx="9144000" cy="490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http://briticat.ru/smail/birds/bird7-1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555776" y="20378"/>
            <a:ext cx="984151" cy="1127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0279"/>
            <a:ext cx="981075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9591" y="734814"/>
            <a:ext cx="981075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686" y="734813"/>
            <a:ext cx="981075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7744" y="836712"/>
            <a:ext cx="4391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Алексей Плещеев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«Травка зеленеет, солнышко блестит»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(Для заучивания наизусть!)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-0.3875 0.003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Box 1"/>
          <p:cNvSpPr txBox="1">
            <a:spLocks noChangeArrowheads="1"/>
          </p:cNvSpPr>
          <p:nvPr/>
        </p:nvSpPr>
        <p:spPr bwMode="auto">
          <a:xfrm>
            <a:off x="1000125" y="928688"/>
            <a:ext cx="2524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Cambria" pitchFamily="18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285728"/>
            <a:ext cx="785818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ИСПРАВЬ ОШИБКИ ВОРОНЫ</a:t>
            </a:r>
          </a:p>
        </p:txBody>
      </p:sp>
      <p:sp>
        <p:nvSpPr>
          <p:cNvPr id="39939" name="TextBox 3"/>
          <p:cNvSpPr txBox="1">
            <a:spLocks noChangeArrowheads="1"/>
          </p:cNvSpPr>
          <p:nvPr/>
        </p:nvSpPr>
        <p:spPr bwMode="auto">
          <a:xfrm>
            <a:off x="2643188" y="1143000"/>
            <a:ext cx="2857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latin typeface="Cambria" pitchFamily="18" charset="0"/>
              </a:rPr>
              <a:t>ДИДАКТИЧЕСКАЯ ИГРА.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1472" y="1785938"/>
            <a:ext cx="471490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ЦЕЛЬ.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ОСВОЕНИЕ ПРИСТАВОЧНЫХ ГЛАГОЛОВ В ПРЕДЛОЖЕНИЯХ.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АВТОМАТИЗАЦИЯ ПРЕДЛОЖНО-ПАДЕЖНЫХ КОНСТРУКЦИЙ ЯЗЫКА ПРИ СОСТАВЛЕНИИ ПРЕДЛОЖЕНИЙ С ОПОРОЙ НА КАРТИНКИ.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ФОРМИРОВАНИЕ РЕЧЕМЫСЛИТЕЛЬНЫХ ОПЕРАЦИЙ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СВЯЗНОЙ РЕЧИ.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48064" y="1364687"/>
            <a:ext cx="3740695" cy="2533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41" y="5157192"/>
            <a:ext cx="6192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Задание: Посмотри внимательно на картинки, послушай меня и подумай правильно я сказала? Если нет, то исправь меня.</a:t>
            </a:r>
            <a:endParaRPr lang="ru-RU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а 7 из 25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1" y="428626"/>
            <a:ext cx="6451054" cy="4697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345975" y="5373216"/>
            <a:ext cx="638361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latin typeface="Cambria" pitchFamily="18" charset="0"/>
              </a:rPr>
              <a:t>ЛАСТОЧКИ ЛЕТЯТ ПО РУЧЕЙКОМ</a:t>
            </a:r>
            <a:r>
              <a:rPr lang="ru-RU" sz="2400" b="1" dirty="0" smtClean="0">
                <a:latin typeface="Cambria" pitchFamily="18" charset="0"/>
              </a:rPr>
              <a:t>.</a:t>
            </a:r>
          </a:p>
          <a:p>
            <a:r>
              <a:rPr lang="ru-RU" sz="2400" b="1" dirty="0" smtClean="0">
                <a:latin typeface="Cambria" pitchFamily="18" charset="0"/>
              </a:rPr>
              <a:t>Пример: Ласточки летят над ручейком</a:t>
            </a:r>
            <a:endParaRPr lang="ru-RU" sz="2400" b="1" dirty="0">
              <a:latin typeface="Cambria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img-fotki.yandex.ru/get/5005/manuch57.43/0_554ba_8e383902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9632" y="620688"/>
            <a:ext cx="6443153" cy="4584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71625" y="6072188"/>
            <a:ext cx="6715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mbria" pitchFamily="18" charset="0"/>
              </a:rPr>
              <a:t>СКВОРЕЦ ВЫЛЕТАЕТ НА СКВОРЕЧНИКА.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club.foto.ru/gallery/images/photo/2010/03/31/15445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1064" y="692696"/>
            <a:ext cx="5867376" cy="4224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14438" y="5929313"/>
            <a:ext cx="65008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mbria" pitchFamily="18" charset="0"/>
              </a:rPr>
              <a:t>        ЖУРАВЛЬ ПРИЛЕТЕЛ ОТ РЕЧКУ.  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www.livt.net/Clt/Ani/Cho/Ave/Pas/Ori/ori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428625"/>
            <a:ext cx="7715250" cy="5214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428750" y="6000750"/>
            <a:ext cx="47736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mbria" pitchFamily="18" charset="0"/>
              </a:rPr>
              <a:t>ИВОЛГА ЗАЛЕТЕЛА ЗА ГНЕЗДО.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3"/>
          <p:cNvSpPr txBox="1">
            <a:spLocks noChangeArrowheads="1"/>
          </p:cNvSpPr>
          <p:nvPr/>
        </p:nvSpPr>
        <p:spPr bwMode="auto">
          <a:xfrm>
            <a:off x="571500" y="285750"/>
            <a:ext cx="8001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Здравствуй, мой друг!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АИСТ-путешественник. Сегодня я познакомлю тебя с птицами, которые так же как и я, с наступлением холодов улетели в дальние, теплые страны – на юг, а теперь им пора вернуться!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 нам с тобой надо им в этом помочь.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Для начала давай с тобой вспомним, каких ты знаешь перелетных птиц и познакомимся с новыми.</a:t>
            </a:r>
          </a:p>
        </p:txBody>
      </p:sp>
      <p:pic>
        <p:nvPicPr>
          <p:cNvPr id="2050" name="Picture 2" descr="http://xn--80apjaqkcejc5h2a.xn--p1ai/sites/default/files/illustrations/user5033/aist_mo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218" y="1855410"/>
            <a:ext cx="6109563" cy="413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23528" y="2708920"/>
            <a:ext cx="692943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 smtClean="0">
                <a:latin typeface="Cambria" pitchFamily="18" charset="0"/>
              </a:rPr>
              <a:t>Отлично! </a:t>
            </a:r>
            <a:endParaRPr lang="ru-RU" sz="2400" b="1" dirty="0">
              <a:latin typeface="Cambria" pitchFamily="18" charset="0"/>
            </a:endParaRPr>
          </a:p>
          <a:p>
            <a:endParaRPr lang="ru-RU" sz="2400" b="1" dirty="0" smtClean="0">
              <a:latin typeface="Cambria" pitchFamily="18" charset="0"/>
            </a:endParaRPr>
          </a:p>
          <a:p>
            <a:r>
              <a:rPr lang="ru-RU" sz="2400" b="1" dirty="0" smtClean="0">
                <a:latin typeface="Cambria" pitchFamily="18" charset="0"/>
              </a:rPr>
              <a:t>Кого ты мне помогал (помогала) сегодня вспоминать?</a:t>
            </a:r>
          </a:p>
          <a:p>
            <a:r>
              <a:rPr lang="ru-RU" sz="2400" b="1" dirty="0" smtClean="0">
                <a:latin typeface="Cambria" pitchFamily="18" charset="0"/>
              </a:rPr>
              <a:t>Почему этих птиц называют перелетными?</a:t>
            </a:r>
          </a:p>
          <a:p>
            <a:endParaRPr lang="ru-RU" sz="2400" b="1" dirty="0">
              <a:latin typeface="Cambria" pitchFamily="18" charset="0"/>
            </a:endParaRPr>
          </a:p>
          <a:p>
            <a:r>
              <a:rPr lang="ru-RU" sz="2400" b="1" dirty="0" smtClean="0">
                <a:latin typeface="Cambria" pitchFamily="18" charset="0"/>
              </a:rPr>
              <a:t>Молодец! До свидания! Жди, скоро они все прилетят!</a:t>
            </a:r>
            <a:endParaRPr lang="ru-RU" sz="2400" b="1" dirty="0">
              <a:latin typeface="Cambria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674" y="149154"/>
            <a:ext cx="4751437" cy="3211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ira\презентации\иволг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68705" y="3719296"/>
            <a:ext cx="2571750" cy="2357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90" name="TextBox 7"/>
          <p:cNvSpPr txBox="1">
            <a:spLocks noChangeArrowheads="1"/>
          </p:cNvSpPr>
          <p:nvPr/>
        </p:nvSpPr>
        <p:spPr bwMode="auto">
          <a:xfrm>
            <a:off x="357188" y="2928938"/>
            <a:ext cx="87868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 smtClean="0">
                <a:latin typeface="Cambria" pitchFamily="18" charset="0"/>
              </a:rPr>
              <a:t>Скворец                           </a:t>
            </a:r>
            <a:r>
              <a:rPr lang="ru-RU" sz="2400" b="1" dirty="0">
                <a:latin typeface="Cambria" pitchFamily="18" charset="0"/>
              </a:rPr>
              <a:t>СОЛОВЕЙ                 ЛАСТОЧКА                                                                        </a:t>
            </a:r>
          </a:p>
        </p:txBody>
      </p:sp>
      <p:sp>
        <p:nvSpPr>
          <p:cNvPr id="16391" name="TextBox 8"/>
          <p:cNvSpPr txBox="1">
            <a:spLocks noChangeArrowheads="1"/>
          </p:cNvSpPr>
          <p:nvPr/>
        </p:nvSpPr>
        <p:spPr bwMode="auto">
          <a:xfrm>
            <a:off x="571500" y="6215063"/>
            <a:ext cx="74342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Cambria" pitchFamily="18" charset="0"/>
              </a:rPr>
              <a:t>ЖУРАВЛЬ                         ИВОЛГА                    КУКУШКА</a:t>
            </a:r>
          </a:p>
        </p:txBody>
      </p:sp>
      <p:pic>
        <p:nvPicPr>
          <p:cNvPr id="10" name="Picture 6" descr="http://shkola9.edusite.ru/images/p390_juravl-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3571875"/>
            <a:ext cx="2571750" cy="2428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930079" y="230173"/>
            <a:ext cx="33279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Лесные перелётные птицы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img.labirint.ru/rcimg/fd9f125522651b79b29fc20745690dab/1920x1080/comments_pic/1321/5_22b6e1f3b269edbaa8de233284625442_1369119580.jpg?136911965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7" t="15619" r="8596" b="31660"/>
          <a:stretch/>
        </p:blipFill>
        <p:spPr bwMode="auto">
          <a:xfrm>
            <a:off x="239045" y="873880"/>
            <a:ext cx="2691034" cy="20550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avatars.mds.yandex.net/get-pdb/1705881/af6a980c-6a71-4146-b093-ba7decb4eb16/s1200?webp=fals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7" t="6712" r="3853" b="12769"/>
          <a:stretch/>
        </p:blipFill>
        <p:spPr bwMode="auto">
          <a:xfrm>
            <a:off x="3168705" y="972040"/>
            <a:ext cx="2377966" cy="18587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https://i.pinimg.com/originals/cc/0b/ad/cc0badd383b48237bb2964ac6d32f3eb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6" t="13367" r="7626" b="23659"/>
          <a:stretch/>
        </p:blipFill>
        <p:spPr bwMode="auto">
          <a:xfrm>
            <a:off x="6293850" y="471640"/>
            <a:ext cx="2252011" cy="24589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https://www.birdguides-cdn.com/cdn/gallery/birdguides/64565d1b-672a-4743-8ce2-d9eb3b5da52b.jpg?&amp;height=750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7" r="10420"/>
          <a:stretch/>
        </p:blipFill>
        <p:spPr bwMode="auto">
          <a:xfrm>
            <a:off x="6156176" y="3643313"/>
            <a:ext cx="2684113" cy="24334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00563" y="3714750"/>
            <a:ext cx="4643437" cy="2031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Вместе с лесными птицами собираются в стаи и тоже возвращаются из тёплых краев и водоплавающие птицы: гуси, утки, лебеди.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Подумай и догадайся!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Почему одних птиц называют лесными, а других водоплавающими?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chastnosti.com/wp-content/uploads/2017/10/ohota-lipeck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6" t="18873" b="6733"/>
          <a:stretch/>
        </p:blipFill>
        <p:spPr bwMode="auto">
          <a:xfrm>
            <a:off x="4644008" y="620688"/>
            <a:ext cx="4330700" cy="24560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images.wallpaperscraft.ru/image/utki_vsplesk_polet_reka_ozero_35964_1024x6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9"/>
          <a:stretch/>
        </p:blipFill>
        <p:spPr bwMode="auto">
          <a:xfrm>
            <a:off x="251520" y="484489"/>
            <a:ext cx="4122928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avatars.mds.yandex.net/get-pdb/195449/0efeb02a-1060-4ae4-a476-5350497629ab/s1200?webp=fals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77" t="14210" r="9344" b="8853"/>
          <a:stretch/>
        </p:blipFill>
        <p:spPr bwMode="auto">
          <a:xfrm>
            <a:off x="467543" y="3429000"/>
            <a:ext cx="3838765" cy="28308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7333" y="109335"/>
            <a:ext cx="5799018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11430">
                  <a:solidFill>
                    <a:sysClr val="windowText" lastClr="000000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>Ну, а теперь, поиграем!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11430">
                  <a:solidFill>
                    <a:sysClr val="windowText" lastClr="000000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>На птиц, ты, посмотри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11430">
                  <a:solidFill>
                    <a:sysClr val="windowText" lastClr="000000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>и отличия найди</a:t>
            </a:r>
            <a:endParaRPr lang="ru-RU" sz="3600" dirty="0" smtClean="0">
              <a:ln w="11430">
                <a:solidFill>
                  <a:sysClr val="windowText" lastClr="00000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250" y="2357438"/>
            <a:ext cx="7643813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ЦЕЛЬ.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АКТУАЛИЗАЦИЯ СЛОВАРЯ ПО ТЕМЕ.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СОСТАВЛЕНИЕ СЛОЖНОСОЧИНЕННЫХ ПРЕДЛОЖЕНИЙ С СОЮЗОМ 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АКТИВИЗАЦИЯ  КАЧЕСТВЕННЫХ ПРИЛАГАТЕЛЬНЫХ В ПРЕДЛОЖЕНИЯХ ПО ТЕМЕ.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РАЗВИТИЕ  ЗРИТЕЛЬНОГО ВНИМАНИЯ, РЕЧЕМЫСЛИТЕЛЬНЫХ ОПЕРАЦИЙ.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ЗАДАНИЕ.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СРАВНИТЬ ДВУХ ПТИЦ И НАЙТИ РАЗЛИЧИЯ В ИХ ВНЕШНЕМ ВИДЕ. ВЫРАЗИТЬ ЭТО  ПРЕДЛОЖЕНИЕМ.</a:t>
            </a:r>
          </a:p>
        </p:txBody>
      </p:sp>
      <p:pic>
        <p:nvPicPr>
          <p:cNvPr id="6" name="Picture 2" descr="http://xn--80apjaqkcejc5h2a.xn--p1ai/sites/default/files/illustrations/user5033/aist_mo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09335"/>
            <a:ext cx="2718589" cy="18388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80431" y="4149080"/>
            <a:ext cx="851205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Для начала, дайте ребенку самому подумать, а потом наводящими вопросами помогайте. (Какого цвета утка? А Гусь какого цвета? И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т.д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УТКА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КОРИЧНЕВЫМИ ПЕРЬЯМИ, А ГУСЬ - С СЕРЫМИ.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 УТКИ ШЕЯ КОРОТКАЯ. А У ГУСЯ  - ДЛИННАЯ.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 УТКИ ЛАПКИ ЖЕЛТЫЕ, А У ГУСЯ - КРАСНЫЕ.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ГУСЬ - ГОГОЧЕТ, А УТКА КРЯКАЕТ.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УТКА ПЛЫВЕТ ПО РЕЧКЕ, А ГУСЬ СТОИТ НА БЕРЕГУ.</a:t>
            </a:r>
          </a:p>
        </p:txBody>
      </p:sp>
      <p:pic>
        <p:nvPicPr>
          <p:cNvPr id="5124" name="Picture 4" descr="https://avatars.mds.yandex.net/get-pdb/2075670/8fb8ac13-8736-46ef-a137-2c3dce7b8f88/s1200?webp=fals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7" t="9330" r="33119" b="2387"/>
          <a:stretch/>
        </p:blipFill>
        <p:spPr bwMode="auto">
          <a:xfrm flipH="1">
            <a:off x="5270728" y="423094"/>
            <a:ext cx="3320142" cy="36358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avatars.mds.yandex.net/get-zen_doc/1328466/pub_5b875de204056e00aa46494e_5b875e846be55000aa40b68c/scale_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40694"/>
            <a:ext cx="4786011" cy="31906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14374" y="4786313"/>
            <a:ext cx="7386017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СКВОРЕЦ МАЛЕНЬКАЯ ПТИЧКА, А ЖУРАВЛЬ - БОЛЬШАЯ.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 СКВОРЦА ПЕРЬЯ ТЕМНЫЕ, А У ЖУРАВЛЯ - СВЕТЛЫЕ.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 ЖУРАВЛЯ НОГИ ДЛИННЫЕ, А У СКВОРЦА - КОРОТКИЕ.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 СКВОРЦА КЛЮВ КОРОТКИЙ, А У ЖУРАВЛЯ ДЛИННЫЙ.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СКВОРЕЦ СВИСТИТ, А ЖУРАВЛЬ КУРЛЫКАЕТ.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4374" y="1700808"/>
            <a:ext cx="2738585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https://img2.goodfon.ru/original/2048x1280/c/82/kanadskiy-zhuravl-ptic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64" t="10622" r="6260" b="14385"/>
          <a:stretch/>
        </p:blipFill>
        <p:spPr bwMode="auto">
          <a:xfrm>
            <a:off x="3995936" y="692696"/>
            <a:ext cx="4883604" cy="33574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ira\презентации\иволг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357188"/>
            <a:ext cx="3500437" cy="3929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14375" y="4643438"/>
            <a:ext cx="80724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 ИВОЛГИ  НА СПИНКЕ И ГРУДКЕ ПЕРЬЯ ЖЕЛТЫЕ, А У ЛАСТОЧКИ ЧЕРНЫЕ И БЕЛЫЕ.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 ЛАСТОЧКИ КЛЮВ МАЛЕНЬКИЙ, А У ИВОЛГИ - БОЛЬШОЙ.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ЛАСТОЧКА ЧИРИКАЕТ, А ИВОЛГА СВИЩЕТ.  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04048" y="474720"/>
            <a:ext cx="3384376" cy="3693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838</TotalTime>
  <Words>1046</Words>
  <Application>Microsoft Office PowerPoint</Application>
  <PresentationFormat>Экран (4:3)</PresentationFormat>
  <Paragraphs>136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1</cp:lastModifiedBy>
  <cp:revision>99</cp:revision>
  <dcterms:modified xsi:type="dcterms:W3CDTF">2020-04-03T20:25:31Z</dcterms:modified>
</cp:coreProperties>
</file>