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9" r:id="rId11"/>
  </p:sldIdLst>
  <p:sldSz cx="9144000" cy="6858000" type="screen4x3"/>
  <p:notesSz cx="6858000" cy="994727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CE45D-B038-45F2-BE0E-11C059B3F6DD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F38F3-009E-46FD-8D14-2B3BCD4D7C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81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00100" y="188640"/>
            <a:ext cx="79483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ru-RU" altLang="ru-RU" dirty="0">
                <a:latin typeface="Bookman Old Style" panose="02050604050505020204" pitchFamily="18" charset="0"/>
              </a:rPr>
              <a:t>Муниципальное </a:t>
            </a:r>
            <a:r>
              <a:rPr lang="ru-RU" altLang="ru-RU" dirty="0" smtClean="0">
                <a:latin typeface="Bookman Old Style" panose="02050604050505020204" pitchFamily="18" charset="0"/>
              </a:rPr>
              <a:t>бюджетное дошкольное образовательное учреждение центр развития ребёнка  детский сад №53 «Росточек»</a:t>
            </a:r>
            <a:endParaRPr lang="ru-RU" altLang="ru-RU" dirty="0">
              <a:latin typeface="Bookman Old Style" panose="02050604050505020204" pitchFamily="18" charset="0"/>
            </a:endParaRPr>
          </a:p>
          <a:p>
            <a:pPr algn="ctr" eaLnBrk="1" hangingPunct="1"/>
            <a:endParaRPr lang="ru-RU" altLang="ru-RU" dirty="0">
              <a:latin typeface="Bookman Old Style" panose="02050604050505020204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140968"/>
            <a:ext cx="6840760" cy="2160241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80000"/>
              </a:lnSpc>
            </a:pPr>
            <a:r>
              <a:rPr lang="ru-RU" altLang="ru-RU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инструктор по физической культуре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20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ахомова Н.И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eaLnBrk="1" hangingPunct="1">
              <a:lnSpc>
                <a:spcPct val="80000"/>
              </a:lnSpc>
            </a:pPr>
            <a:endParaRPr lang="ru-RU" altLang="ru-RU" sz="2000" dirty="0" smtClean="0">
              <a:latin typeface="Tahoma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88969"/>
            <a:ext cx="7772400" cy="144016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работы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с ограниченными возможностями здоровья и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детьми-инвалидами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ДОУ». </a:t>
            </a:r>
            <a:endParaRPr lang="ru-RU" alt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55701" y="6123085"/>
            <a:ext cx="15456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dirty="0" smtClean="0">
                <a:latin typeface="Bookman Old Style" panose="02050604050505020204" pitchFamily="18" charset="0"/>
              </a:rPr>
              <a:t>Мытищи, 2018</a:t>
            </a:r>
            <a:endParaRPr lang="ru-RU" altLang="ru-RU" sz="1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42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cap="none" dirty="0" smtClean="0">
                <a:solidFill>
                  <a:schemeClr val="tx1"/>
                </a:solidFill>
              </a:rPr>
              <a:t>Преимущества интеграционной системы для детей с ОВЗ и детей без подобных ограничений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медицинского характера: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подражание «здоровому» типу поведения как поведенческой норме конкретного социума;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 социальной изоляции детей, усугубляющей патологию и ведущей к развитию «ограниченных возможностей»;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педагогического характера: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рассмотрение развития каждого ребенка как уникального процесса (отказ от сравнивания детей друг с другом)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когнитивного развития через социальные акты коммуникации и имитации.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толерантности как личного качества в детях, воспитание в детях открытости и уважения к другим людям, прививаем способность понимать других детей, сохраняя при этом свою индивидуальность.</a:t>
            </a:r>
          </a:p>
          <a:p>
            <a:pPr lvl="0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Инклюзивное образование 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детей</a:t>
            </a:r>
            <a:b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с ОВЗ и детей-инвалидов в условиях ДОУ.</a:t>
            </a:r>
            <a:r>
              <a:rPr lang="ru-RU" sz="20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404591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наиболее передовая система обучения детей с ограниченными возможностями здоровья, основанная на совместном обучении здоровых детей и детей-инвалидов.</a:t>
            </a:r>
          </a:p>
          <a:p>
            <a:pPr marL="114300" indent="0">
              <a:buNone/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предполагает совместное образование детей с особыми образовательными потребностями и нормально развивающихся сверстников в пределах одной группы по разным образовательным маршрутам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pic>
        <p:nvPicPr>
          <p:cNvPr id="6" name="Picture 4" descr="https://ds9-bor.ru/wp-content/uploads/2017/01/in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28" y="319061"/>
            <a:ext cx="1162472" cy="1162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381000"/>
            <a:ext cx="8534401" cy="319201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Цель работы с детьми с ОВЗ и детьми-инвалидами в ДОУ:</a:t>
            </a:r>
            <a:endParaRPr lang="ru-RU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dirty="0" smtClean="0"/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оптимальных психолого- педагогических условий для усвоения детьми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образовательных программ,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адаптации, психологического развития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lnSpc>
                <a:spcPct val="150000"/>
              </a:lnSpc>
              <a:buNone/>
            </a:pPr>
            <a:endParaRPr lang="ru-RU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http://i.mbdou-berezka.ru/u/2e/8097f605f811e68531f665cbb4d2c1/-/inkljuzivnoe_obrazovani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872" y="3769320"/>
            <a:ext cx="3472656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63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10600" cy="5619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Bookman Old Style" pitchFamily="18" charset="0"/>
              </a:rPr>
              <a:t>Основными задачами инклюзивного воспитания детей с ограниченными возможностями здоровья в нашем учреждении являются</a:t>
            </a:r>
            <a:r>
              <a:rPr lang="ru-RU" sz="2000" b="1" dirty="0" smtClean="0">
                <a:latin typeface="Bookman Old Style" pitchFamily="18" charset="0"/>
              </a:rPr>
              <a:t>:</a:t>
            </a:r>
          </a:p>
          <a:p>
            <a:pPr marL="0" indent="0" algn="ctr">
              <a:buNone/>
            </a:pPr>
            <a:endParaRPr lang="ru-RU" sz="2000" b="1" dirty="0" smtClean="0">
              <a:latin typeface="Bookman Old Style" pitchFamily="18" charset="0"/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укрепление здоровья детей и предупреждение возникновения вторичных нарушений физического и психического развития;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прав детей и родителей в получении необходимого комплекса коррекционно-образовательных услуг;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своевременной социальной адаптации и интеграции ребенка в общество;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своевременное исправление, компенсация нарушений психофизического развития;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жизненно значимого опыта и целенаправленное развитие у детей когнитивных, речевых, моторных, социальных способностей, позволяющих снизить зависимость от посторонней помощи и повысить социальную компетентность.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04664"/>
            <a:ext cx="8610600" cy="410445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ru-RU" sz="7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Алгоритм сбора данных о ребенке с ОВЗ или ребенке-инвалиде</a:t>
            </a:r>
            <a:r>
              <a:rPr lang="ru-RU" sz="7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:</a:t>
            </a:r>
          </a:p>
          <a:p>
            <a:pPr marL="0" indent="0" algn="ctr">
              <a:lnSpc>
                <a:spcPct val="170000"/>
              </a:lnSpc>
              <a:buNone/>
            </a:pPr>
            <a:endParaRPr lang="ru-RU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еседа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зучение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карты ребенка;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бследование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развития;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бследование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развития: характеристика детских видов деятельности и познавательных психических процессов, речи.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7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Разработка индивидуальной </a:t>
            </a:r>
            <a:r>
              <a:rPr lang="ru-RU" sz="7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 развития определенного содержания.</a:t>
            </a:r>
          </a:p>
          <a:p>
            <a:pPr marL="0" indent="0">
              <a:lnSpc>
                <a:spcPct val="170000"/>
              </a:lnSpc>
              <a:buNone/>
            </a:pP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05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8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алгоритм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93" y="316632"/>
            <a:ext cx="8497279" cy="6208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6" name="Picture 4" descr="https://beschten-push-pravdasch1.edumsko.ru/uploads/8900/8860/section/517640/.thumbs/1b__uy8-oPo.jpg?15384072280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629229"/>
            <a:ext cx="2520280" cy="141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4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572560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Создание специальной развивающей предметно-пространственной среды.</a:t>
            </a:r>
          </a:p>
          <a:p>
            <a:pPr marL="0" indent="0" algn="just">
              <a:buNone/>
            </a:pP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среды – это специальное оборудование зон, направленное на компенсацию состояния детей. Ей принадлежит ведущая роль в укреплении психофизического здоровья ребенка и его всестороннего развития. Условиями полноценности функционирования  группы является его методическое и организационное обеспечение, соответствующее современным требованиям коррекционно-развивающего процесса, а также необходимое техническое оснащение оборудования и пособия, игрового материала для детей.   Выбор оснащения, оборудования, пособий и др. осуществляется с учётом возрастных и индивидуальных особенностей детей с ОВЗ, на которых направлена  деятельность воспитателя.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2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443664" cy="36004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дифференцированный подход к каждой семье, имеющей «особого» ребенка. Главное, чтобы родители верили в своих детей и были помощниками для педагогов.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  <a:r>
              <a:rPr lang="ru-RU" sz="29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родители посещают группу, вместе с ребенком, наблюдают за работой специалистов.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Семинары-практикумы</a:t>
            </a:r>
            <a:r>
              <a:rPr lang="ru-RU" sz="29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где родители знакомятся с литературой, играми, учатся применять полученные знания на практике.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совместных праздников</a:t>
            </a:r>
            <a:r>
              <a:rPr lang="ru-RU" sz="2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родители могут видеть достижения своего ребенка, участвовать совместно с ребенком в конкурсах, соревнованиях и т.п.</a:t>
            </a:r>
          </a:p>
          <a:p>
            <a:pPr marL="0" indent="0" algn="ctr">
              <a:buNone/>
            </a:pPr>
            <a:endParaRPr lang="ru-RU" sz="3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548680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Bookman Old Style" panose="02050604050505020204" pitchFamily="18" charset="0"/>
              </a:rPr>
              <a:t>Взаимодействие с родителями</a:t>
            </a:r>
            <a:r>
              <a:rPr lang="ru-RU" sz="2400" b="1" dirty="0" smtClean="0">
                <a:latin typeface="Bookman Old Style" panose="02050604050505020204" pitchFamily="18" charset="0"/>
              </a:rPr>
              <a:t>.</a:t>
            </a:r>
            <a:endParaRPr lang="en-US" sz="2400" b="1" dirty="0" smtClean="0">
              <a:latin typeface="Bookman Old Style" panose="02050604050505020204" pitchFamily="18" charset="0"/>
            </a:endParaRPr>
          </a:p>
          <a:p>
            <a:pPr algn="ctr"/>
            <a:r>
              <a:rPr lang="ru-RU" sz="2400" b="1" u="sng" dirty="0" smtClean="0">
                <a:latin typeface="Bookman Old Style" panose="02050604050505020204" pitchFamily="18" charset="0"/>
              </a:rPr>
              <a:t>Формы работы:</a:t>
            </a:r>
          </a:p>
          <a:p>
            <a:pPr algn="ctr"/>
            <a:endParaRPr lang="en-US" sz="2400" b="1" dirty="0" smtClean="0">
              <a:latin typeface="Bookman Old Style" panose="02050604050505020204" pitchFamily="18" charset="0"/>
            </a:endParaRPr>
          </a:p>
          <a:p>
            <a:pPr algn="ctr"/>
            <a:endParaRPr lang="en-US" sz="2400" b="1" dirty="0" smtClean="0">
              <a:latin typeface="Bookman Old Style" panose="02050604050505020204" pitchFamily="18" charset="0"/>
            </a:endParaRPr>
          </a:p>
          <a:p>
            <a:pPr algn="ctr"/>
            <a:endParaRPr lang="ru-RU" sz="2400" b="1" dirty="0">
              <a:latin typeface="Bookman Old Style" panose="02050604050505020204" pitchFamily="18" charset="0"/>
            </a:endParaRPr>
          </a:p>
          <a:p>
            <a:pPr algn="ctr"/>
            <a:endParaRPr lang="ru-RU" sz="2400" u="sng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3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cap="none" dirty="0" smtClean="0">
                <a:solidFill>
                  <a:schemeClr val="tx1"/>
                </a:solidFill>
              </a:rPr>
              <a:t>Преимущества интеграционной системы для детей с ОВЗ и детей без подобных ограничений</a:t>
            </a:r>
            <a:endParaRPr lang="ru-RU" sz="2000" b="1" cap="none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социального характера: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самостоятельности всех детей через предоставление помощи;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социального (коммуникативного и нравственного) опыта детей;</a:t>
            </a: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толерантности, терпения, умение проявлять сочувствие и гуманность;</a:t>
            </a:r>
          </a:p>
          <a:p>
            <a:pPr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психологического характера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 формирования чувства превосходства или развития комплекса неполноценности;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592</TotalTime>
  <Words>345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Bookman Old Style</vt:lpstr>
      <vt:lpstr>Calibri</vt:lpstr>
      <vt:lpstr>Century Gothic</vt:lpstr>
      <vt:lpstr>Tahoma</vt:lpstr>
      <vt:lpstr>Times New Roman</vt:lpstr>
      <vt:lpstr>Аптека</vt:lpstr>
      <vt:lpstr> «Организация работы с детьми с ограниченными возможностями здоровья и детьми-инвалидами в условиях ДОУ». </vt:lpstr>
      <vt:lpstr>Инклюзивное образование детей  с ОВЗ и детей-инвалидов в условиях ДОУ.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интеграционной системы для детей с ОВЗ и детей без подобных ограничений</vt:lpstr>
      <vt:lpstr>Преимущества интеграционной системы для детей с ОВЗ и детей без подобных ограничений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работа Города-герои и города воинской славы (70-летию Победы в Великой Отечественной войне посвящается…)</dc:title>
  <dc:creator>Таня</dc:creator>
  <cp:lastModifiedBy>User</cp:lastModifiedBy>
  <cp:revision>44</cp:revision>
  <cp:lastPrinted>2019-02-01T10:28:29Z</cp:lastPrinted>
  <dcterms:created xsi:type="dcterms:W3CDTF">2015-04-06T14:48:07Z</dcterms:created>
  <dcterms:modified xsi:type="dcterms:W3CDTF">2019-02-01T10:28:44Z</dcterms:modified>
</cp:coreProperties>
</file>