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13204"/>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30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15C98000-7FD1-422D-BF97-103C38768F18}" type="datetimeFigureOut">
              <a:rPr lang="ru-RU" smtClean="0"/>
              <a:t>06.02.2017</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B690A0FE-F9C4-4BC8-8FC5-A2BD2355B88E}" type="slidenum">
              <a:rPr lang="ru-RU" smtClean="0"/>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15C98000-7FD1-422D-BF97-103C38768F18}" type="datetimeFigureOut">
              <a:rPr lang="ru-RU" smtClean="0"/>
              <a:t>06.02.2017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690A0FE-F9C4-4BC8-8FC5-A2BD2355B88E}"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15C98000-7FD1-422D-BF97-103C38768F18}" type="datetimeFigureOut">
              <a:rPr lang="ru-RU" smtClean="0"/>
              <a:t>06.02.2017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690A0FE-F9C4-4BC8-8FC5-A2BD2355B88E}"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15C98000-7FD1-422D-BF97-103C38768F18}" type="datetimeFigureOut">
              <a:rPr lang="ru-RU" smtClean="0"/>
              <a:t>06.02.2017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690A0FE-F9C4-4BC8-8FC5-A2BD2355B88E}"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15C98000-7FD1-422D-BF97-103C38768F18}" type="datetimeFigureOut">
              <a:rPr lang="ru-RU" smtClean="0"/>
              <a:t>06.02.2017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690A0FE-F9C4-4BC8-8FC5-A2BD2355B88E}" type="slidenum">
              <a:rPr lang="ru-RU" smtClean="0"/>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15C98000-7FD1-422D-BF97-103C38768F18}" type="datetimeFigureOut">
              <a:rPr lang="ru-RU" smtClean="0"/>
              <a:t>06.02.2017</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690A0FE-F9C4-4BC8-8FC5-A2BD2355B88E}"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15C98000-7FD1-422D-BF97-103C38768F18}" type="datetimeFigureOut">
              <a:rPr lang="ru-RU" smtClean="0"/>
              <a:t>06.02.2017</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B690A0FE-F9C4-4BC8-8FC5-A2BD2355B88E}"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15C98000-7FD1-422D-BF97-103C38768F18}" type="datetimeFigureOut">
              <a:rPr lang="ru-RU" smtClean="0"/>
              <a:t>06.02.2017</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690A0FE-F9C4-4BC8-8FC5-A2BD2355B88E}"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15C98000-7FD1-422D-BF97-103C38768F18}" type="datetimeFigureOut">
              <a:rPr lang="ru-RU" smtClean="0"/>
              <a:t>06.02.2017</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B690A0FE-F9C4-4BC8-8FC5-A2BD2355B88E}" type="slidenum">
              <a:rPr lang="ru-RU" smtClean="0"/>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15C98000-7FD1-422D-BF97-103C38768F18}" type="datetimeFigureOut">
              <a:rPr lang="ru-RU" smtClean="0"/>
              <a:t>06.02.2017</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690A0FE-F9C4-4BC8-8FC5-A2BD2355B88E}"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15C98000-7FD1-422D-BF97-103C38768F18}" type="datetimeFigureOut">
              <a:rPr lang="ru-RU" smtClean="0"/>
              <a:t>06.02.2017</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690A0FE-F9C4-4BC8-8FC5-A2BD2355B88E}" type="slidenum">
              <a:rPr lang="ru-RU" smtClean="0"/>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5C98000-7FD1-422D-BF97-103C38768F18}" type="datetimeFigureOut">
              <a:rPr lang="ru-RU" smtClean="0"/>
              <a:t>06.02.2017</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90A0FE-F9C4-4BC8-8FC5-A2BD2355B88E}" type="slidenum">
              <a:rPr lang="ru-RU" smtClean="0"/>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15616" y="764704"/>
            <a:ext cx="7379160" cy="2160240"/>
          </a:xfrm>
        </p:spPr>
        <p:txBody>
          <a:bodyPr>
            <a:noAutofit/>
          </a:bodyPr>
          <a:lstStyle/>
          <a:p>
            <a:pPr algn="ctr"/>
            <a:r>
              <a:rPr lang="ru-RU" sz="4400" dirty="0" smtClean="0">
                <a:latin typeface="Times New Roman" pitchFamily="18" charset="0"/>
                <a:cs typeface="Times New Roman" pitchFamily="18" charset="0"/>
              </a:rPr>
              <a:t>Правильная осанка и профилактика нарушений осанки</a:t>
            </a:r>
            <a:endParaRPr lang="ru-RU" sz="4400"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259632" y="5517232"/>
            <a:ext cx="7772400" cy="914400"/>
          </a:xfrm>
        </p:spPr>
        <p:txBody>
          <a:bodyPr>
            <a:normAutofit lnSpcReduction="10000"/>
          </a:bodyPr>
          <a:lstStyle/>
          <a:p>
            <a:pPr algn="r">
              <a:lnSpc>
                <a:spcPct val="80000"/>
              </a:lnSpc>
            </a:pPr>
            <a:r>
              <a:rPr lang="ru-RU" sz="1400" dirty="0" smtClean="0">
                <a:latin typeface="Times New Roman" pitchFamily="18" charset="0"/>
              </a:rPr>
              <a:t>Подготовила: </a:t>
            </a:r>
          </a:p>
          <a:p>
            <a:pPr algn="r">
              <a:lnSpc>
                <a:spcPct val="80000"/>
              </a:lnSpc>
            </a:pPr>
            <a:r>
              <a:rPr lang="ru-RU" sz="1400" dirty="0" smtClean="0">
                <a:latin typeface="Times New Roman" pitchFamily="18" charset="0"/>
              </a:rPr>
              <a:t>Инструктор по физической культуре </a:t>
            </a:r>
            <a:endParaRPr lang="ru-RU" sz="1400" dirty="0" smtClean="0">
              <a:latin typeface="Times New Roman" pitchFamily="18" charset="0"/>
            </a:endParaRPr>
          </a:p>
          <a:p>
            <a:pPr algn="r">
              <a:lnSpc>
                <a:spcPct val="80000"/>
              </a:lnSpc>
            </a:pPr>
            <a:r>
              <a:rPr lang="ru-RU" sz="1400" dirty="0" smtClean="0">
                <a:latin typeface="Times New Roman" pitchFamily="18" charset="0"/>
              </a:rPr>
              <a:t> МБДОУ №</a:t>
            </a:r>
            <a:r>
              <a:rPr lang="ru-RU" sz="1400" dirty="0" smtClean="0">
                <a:latin typeface="Times New Roman" pitchFamily="18" charset="0"/>
              </a:rPr>
              <a:t>53 «Росточек»</a:t>
            </a:r>
          </a:p>
          <a:p>
            <a:pPr algn="r">
              <a:lnSpc>
                <a:spcPct val="80000"/>
              </a:lnSpc>
            </a:pPr>
            <a:r>
              <a:rPr lang="ru-RU" sz="1400" dirty="0" smtClean="0">
                <a:latin typeface="Times New Roman" pitchFamily="18" charset="0"/>
              </a:rPr>
              <a:t>Пахомова Наталья Ивановна</a:t>
            </a:r>
          </a:p>
          <a:p>
            <a:endParaRPr lang="ru-RU" sz="1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dirty="0" smtClean="0">
                <a:effectLst/>
                <a:latin typeface="Times New Roman" pitchFamily="18" charset="0"/>
                <a:cs typeface="Times New Roman" pitchFamily="18" charset="0"/>
              </a:rPr>
              <a:t>Круглая спина</a:t>
            </a:r>
            <a:endParaRPr lang="ru-RU" sz="3200" dirty="0">
              <a:effectLst/>
              <a:latin typeface="Times New Roman" pitchFamily="18" charset="0"/>
              <a:cs typeface="Times New Roman" pitchFamily="18" charset="0"/>
            </a:endParaRPr>
          </a:p>
        </p:txBody>
      </p:sp>
      <p:pic>
        <p:nvPicPr>
          <p:cNvPr id="4" name="Picture 4" descr="5"/>
          <p:cNvPicPr>
            <a:picLocks noGrp="1" noChangeAspect="1" noChangeArrowheads="1"/>
          </p:cNvPicPr>
          <p:nvPr>
            <p:ph idx="1"/>
          </p:nvPr>
        </p:nvPicPr>
        <p:blipFill>
          <a:blip r:embed="rId2" cstate="print"/>
          <a:srcRect/>
          <a:stretch>
            <a:fillRect/>
          </a:stretch>
        </p:blipFill>
        <p:spPr>
          <a:xfrm>
            <a:off x="1835696" y="1340768"/>
            <a:ext cx="1082175" cy="4800600"/>
          </a:xfrm>
          <a:noFill/>
          <a:ln/>
        </p:spPr>
      </p:pic>
      <p:sp>
        <p:nvSpPr>
          <p:cNvPr id="7" name="TextBox 6"/>
          <p:cNvSpPr txBox="1"/>
          <p:nvPr/>
        </p:nvSpPr>
        <p:spPr>
          <a:xfrm>
            <a:off x="3419872" y="1844824"/>
            <a:ext cx="5112568" cy="3009157"/>
          </a:xfrm>
          <a:prstGeom prst="rect">
            <a:avLst/>
          </a:prstGeom>
          <a:noFill/>
        </p:spPr>
        <p:txBody>
          <a:bodyPr wrap="square" rtlCol="0">
            <a:spAutoFit/>
          </a:bodyPr>
          <a:lstStyle/>
          <a:p>
            <a:pPr algn="ctr">
              <a:lnSpc>
                <a:spcPct val="114000"/>
              </a:lnSpc>
            </a:pPr>
            <a:r>
              <a:rPr lang="ru-RU" sz="1400" b="1" dirty="0" smtClean="0">
                <a:solidFill>
                  <a:schemeClr val="accent5">
                    <a:lumMod val="75000"/>
                  </a:schemeClr>
                </a:solidFill>
                <a:latin typeface="Times New Roman" pitchFamily="18" charset="0"/>
                <a:cs typeface="Times New Roman" pitchFamily="18" charset="0"/>
              </a:rPr>
              <a:t>Круглая спина (</a:t>
            </a:r>
            <a:r>
              <a:rPr lang="ru-RU" sz="1400" b="1" dirty="0" err="1" smtClean="0">
                <a:solidFill>
                  <a:schemeClr val="accent5">
                    <a:lumMod val="75000"/>
                  </a:schemeClr>
                </a:solidFill>
                <a:latin typeface="Times New Roman" pitchFamily="18" charset="0"/>
                <a:cs typeface="Times New Roman" pitchFamily="18" charset="0"/>
              </a:rPr>
              <a:t>тотальнокруглая</a:t>
            </a:r>
            <a:r>
              <a:rPr lang="ru-RU" sz="1400" b="1" dirty="0" smtClean="0">
                <a:solidFill>
                  <a:schemeClr val="accent5">
                    <a:lumMod val="75000"/>
                  </a:schemeClr>
                </a:solidFill>
                <a:latin typeface="Times New Roman" pitchFamily="18" charset="0"/>
                <a:cs typeface="Times New Roman" pitchFamily="18" charset="0"/>
              </a:rPr>
              <a:t> </a:t>
            </a:r>
            <a:r>
              <a:rPr lang="ru-RU" sz="1400" b="1" dirty="0" err="1" smtClean="0">
                <a:solidFill>
                  <a:schemeClr val="accent5">
                    <a:lumMod val="75000"/>
                  </a:schemeClr>
                </a:solidFill>
                <a:latin typeface="Times New Roman" pitchFamily="18" charset="0"/>
                <a:cs typeface="Times New Roman" pitchFamily="18" charset="0"/>
              </a:rPr>
              <a:t>спина</a:t>
            </a:r>
            <a:r>
              <a:rPr lang="ru-RU" sz="1400" b="1" dirty="0" smtClean="0">
                <a:solidFill>
                  <a:schemeClr val="accent5">
                    <a:lumMod val="75000"/>
                  </a:schemeClr>
                </a:solidFill>
                <a:latin typeface="Times New Roman" pitchFamily="18" charset="0"/>
                <a:cs typeface="Times New Roman" pitchFamily="18" charset="0"/>
              </a:rPr>
              <a:t>, грудной кифоз)</a:t>
            </a:r>
            <a:endParaRPr lang="ru-RU" sz="1400" dirty="0" smtClean="0">
              <a:solidFill>
                <a:schemeClr val="accent5">
                  <a:lumMod val="75000"/>
                </a:schemeClr>
              </a:solidFill>
              <a:latin typeface="Times New Roman" pitchFamily="18" charset="0"/>
              <a:cs typeface="Times New Roman" pitchFamily="18" charset="0"/>
            </a:endParaRPr>
          </a:p>
          <a:p>
            <a:pPr lvl="0" algn="just">
              <a:lnSpc>
                <a:spcPct val="114000"/>
              </a:lnSpc>
            </a:pPr>
            <a:r>
              <a:rPr lang="ru-RU" sz="1400" dirty="0" smtClean="0">
                <a:solidFill>
                  <a:schemeClr val="accent5">
                    <a:lumMod val="75000"/>
                  </a:schemeClr>
                </a:solidFill>
                <a:latin typeface="Times New Roman" pitchFamily="18" charset="0"/>
                <a:cs typeface="Times New Roman" pitchFamily="18" charset="0"/>
              </a:rPr>
              <a:t>Помимо характерных для сутулости изменений, круглая спина отличается уменьшением поясничного лордоза. </a:t>
            </a:r>
          </a:p>
          <a:p>
            <a:pPr lvl="0" algn="just">
              <a:lnSpc>
                <a:spcPct val="114000"/>
              </a:lnSpc>
            </a:pPr>
            <a:endParaRPr lang="ru-RU" sz="1400" dirty="0">
              <a:solidFill>
                <a:schemeClr val="accent5">
                  <a:lumMod val="75000"/>
                </a:schemeClr>
              </a:solidFill>
              <a:latin typeface="Times New Roman" pitchFamily="18" charset="0"/>
              <a:cs typeface="Times New Roman" pitchFamily="18" charset="0"/>
            </a:endParaRPr>
          </a:p>
          <a:p>
            <a:pPr lvl="0" algn="just">
              <a:lnSpc>
                <a:spcPct val="114000"/>
              </a:lnSpc>
            </a:pPr>
            <a:r>
              <a:rPr lang="ru-RU" sz="1400" dirty="0" smtClean="0">
                <a:solidFill>
                  <a:schemeClr val="accent5">
                    <a:lumMod val="75000"/>
                  </a:schemeClr>
                </a:solidFill>
                <a:latin typeface="Times New Roman" pitchFamily="18" charset="0"/>
                <a:cs typeface="Times New Roman" pitchFamily="18" charset="0"/>
              </a:rPr>
              <a:t>Для </a:t>
            </a:r>
            <a:r>
              <a:rPr lang="ru-RU" sz="1400" dirty="0">
                <a:solidFill>
                  <a:schemeClr val="accent5">
                    <a:lumMod val="75000"/>
                  </a:schemeClr>
                </a:solidFill>
                <a:latin typeface="Times New Roman" pitchFamily="18" charset="0"/>
                <a:cs typeface="Times New Roman" pitchFamily="18" charset="0"/>
              </a:rPr>
              <a:t>устранения сутулости и круглой спины необходимо добиваться нормализации положения головы и плечевого пояса, </a:t>
            </a:r>
            <a:r>
              <a:rPr lang="ru-RU" sz="1400" b="1" dirty="0">
                <a:solidFill>
                  <a:schemeClr val="accent5">
                    <a:lumMod val="75000"/>
                  </a:schemeClr>
                </a:solidFill>
                <a:latin typeface="Times New Roman" pitchFamily="18" charset="0"/>
                <a:cs typeface="Times New Roman" pitchFamily="18" charset="0"/>
              </a:rPr>
              <a:t>укреплять мышцы спины и брюшного пресса, восстанавливать подвижность грудной клетки и плечевых суставов</a:t>
            </a:r>
            <a:r>
              <a:rPr lang="ru-RU" sz="1400" b="1" dirty="0" smtClean="0">
                <a:solidFill>
                  <a:schemeClr val="accent5">
                    <a:lumMod val="75000"/>
                  </a:schemeClr>
                </a:solidFill>
                <a:latin typeface="Times New Roman" pitchFamily="18" charset="0"/>
                <a:cs typeface="Times New Roman" pitchFamily="18" charset="0"/>
              </a:rPr>
              <a:t>, совершенствовать </a:t>
            </a:r>
            <a:r>
              <a:rPr lang="ru-RU" sz="1400" b="1" dirty="0">
                <a:solidFill>
                  <a:schemeClr val="accent5">
                    <a:lumMod val="75000"/>
                  </a:schemeClr>
                </a:solidFill>
                <a:latin typeface="Times New Roman" pitchFamily="18" charset="0"/>
                <a:cs typeface="Times New Roman" pitchFamily="18" charset="0"/>
              </a:rPr>
              <a:t>функции дыхания.</a:t>
            </a:r>
            <a:r>
              <a:rPr lang="ru-RU" sz="1400" dirty="0">
                <a:solidFill>
                  <a:schemeClr val="accent5">
                    <a:lumMod val="75000"/>
                  </a:schemeClr>
                </a:solidFill>
                <a:latin typeface="Times New Roman" pitchFamily="18" charset="0"/>
                <a:cs typeface="Times New Roman" pitchFamily="18" charset="0"/>
              </a:rPr>
              <a:t> </a:t>
            </a:r>
          </a:p>
          <a:p>
            <a:pPr>
              <a:lnSpc>
                <a:spcPct val="114000"/>
              </a:lnSpc>
            </a:pPr>
            <a:endParaRPr lang="ru-RU" sz="1400" dirty="0" smtClean="0">
              <a:solidFill>
                <a:schemeClr val="accent5">
                  <a:lumMod val="75000"/>
                </a:schemeClr>
              </a:solidFill>
              <a:latin typeface="Times New Roman" pitchFamily="18" charset="0"/>
              <a:cs typeface="Times New Roman" pitchFamily="18" charset="0"/>
            </a:endParaRPr>
          </a:p>
          <a:p>
            <a:pPr>
              <a:lnSpc>
                <a:spcPct val="114000"/>
              </a:lnSpc>
            </a:pPr>
            <a:endParaRPr lang="ru-RU" sz="1400" b="1" dirty="0" smtClean="0">
              <a:solidFill>
                <a:schemeClr val="accent5">
                  <a:lumMod val="75000"/>
                </a:schemeClr>
              </a:solidFill>
              <a:latin typeface="Times New Roman" pitchFamily="18" charset="0"/>
              <a:cs typeface="Times New Roman" pitchFamily="18" charset="0"/>
            </a:endParaRPr>
          </a:p>
          <a:p>
            <a:endParaRPr lang="ru-RU" sz="1400" b="1" dirty="0" smtClean="0">
              <a:solidFill>
                <a:schemeClr val="accent5">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dirty="0" err="1" smtClean="0">
                <a:effectLst/>
                <a:latin typeface="Times New Roman" pitchFamily="18" charset="0"/>
                <a:cs typeface="Times New Roman" pitchFamily="18" charset="0"/>
              </a:rPr>
              <a:t>Кругловогнутая</a:t>
            </a:r>
            <a:r>
              <a:rPr lang="ru-RU" sz="3200" dirty="0" smtClean="0">
                <a:effectLst/>
                <a:latin typeface="Times New Roman" pitchFamily="18" charset="0"/>
                <a:cs typeface="Times New Roman" pitchFamily="18" charset="0"/>
              </a:rPr>
              <a:t> спина</a:t>
            </a:r>
            <a:endParaRPr lang="ru-RU" sz="3200" dirty="0">
              <a:effectLst/>
              <a:latin typeface="Times New Roman" pitchFamily="18" charset="0"/>
              <a:cs typeface="Times New Roman" pitchFamily="18" charset="0"/>
            </a:endParaRPr>
          </a:p>
        </p:txBody>
      </p:sp>
      <p:pic>
        <p:nvPicPr>
          <p:cNvPr id="4" name="Picture 4" descr="6"/>
          <p:cNvPicPr>
            <a:picLocks noGrp="1" noChangeAspect="1" noChangeArrowheads="1"/>
          </p:cNvPicPr>
          <p:nvPr>
            <p:ph idx="1"/>
          </p:nvPr>
        </p:nvPicPr>
        <p:blipFill>
          <a:blip r:embed="rId2" cstate="print"/>
          <a:srcRect/>
          <a:stretch>
            <a:fillRect/>
          </a:stretch>
        </p:blipFill>
        <p:spPr bwMode="auto">
          <a:xfrm>
            <a:off x="1043608" y="1124744"/>
            <a:ext cx="1076801" cy="4800600"/>
          </a:xfrm>
          <a:prstGeom prst="rect">
            <a:avLst/>
          </a:prstGeom>
          <a:noFill/>
          <a:ln w="9525">
            <a:noFill/>
            <a:miter lim="800000"/>
            <a:headEnd/>
            <a:tailEnd/>
          </a:ln>
          <a:effectLst/>
        </p:spPr>
      </p:pic>
      <p:sp>
        <p:nvSpPr>
          <p:cNvPr id="5" name="Прямоугольник 4"/>
          <p:cNvSpPr/>
          <p:nvPr/>
        </p:nvSpPr>
        <p:spPr>
          <a:xfrm>
            <a:off x="2483768" y="1412776"/>
            <a:ext cx="6318448" cy="4739118"/>
          </a:xfrm>
          <a:prstGeom prst="rect">
            <a:avLst/>
          </a:prstGeom>
        </p:spPr>
        <p:txBody>
          <a:bodyPr wrap="square">
            <a:spAutoFit/>
          </a:bodyPr>
          <a:lstStyle/>
          <a:p>
            <a:pPr algn="ctr">
              <a:lnSpc>
                <a:spcPct val="114000"/>
              </a:lnSpc>
            </a:pPr>
            <a:r>
              <a:rPr lang="ru-RU" sz="1400" b="1" dirty="0" err="1" smtClean="0">
                <a:solidFill>
                  <a:schemeClr val="accent5">
                    <a:lumMod val="75000"/>
                  </a:schemeClr>
                </a:solidFill>
                <a:latin typeface="Times New Roman" pitchFamily="18" charset="0"/>
                <a:cs typeface="Times New Roman" pitchFamily="18" charset="0"/>
              </a:rPr>
              <a:t>Кругловогнутая</a:t>
            </a:r>
            <a:r>
              <a:rPr lang="ru-RU" sz="1400" b="1" dirty="0" smtClean="0">
                <a:solidFill>
                  <a:schemeClr val="accent5">
                    <a:lumMod val="75000"/>
                  </a:schemeClr>
                </a:solidFill>
                <a:latin typeface="Times New Roman" pitchFamily="18" charset="0"/>
                <a:cs typeface="Times New Roman" pitchFamily="18" charset="0"/>
              </a:rPr>
              <a:t> спина</a:t>
            </a:r>
            <a:endParaRPr lang="ru-RU" sz="1400" dirty="0" smtClean="0">
              <a:solidFill>
                <a:schemeClr val="accent5">
                  <a:lumMod val="75000"/>
                </a:schemeClr>
              </a:solidFill>
              <a:latin typeface="Times New Roman" pitchFamily="18" charset="0"/>
              <a:cs typeface="Times New Roman" pitchFamily="18" charset="0"/>
            </a:endParaRPr>
          </a:p>
          <a:p>
            <a:pPr>
              <a:lnSpc>
                <a:spcPct val="114000"/>
              </a:lnSpc>
            </a:pPr>
            <a:r>
              <a:rPr lang="ru-RU" sz="1400" dirty="0" smtClean="0">
                <a:solidFill>
                  <a:schemeClr val="accent5">
                    <a:lumMod val="75000"/>
                  </a:schemeClr>
                </a:solidFill>
                <a:latin typeface="Times New Roman" pitchFamily="18" charset="0"/>
                <a:cs typeface="Times New Roman" pitchFamily="18" charset="0"/>
              </a:rPr>
              <a:t>Этот дефект сочетает в себе признаки круглой спины и увеличенного прогиба в поясничном отделе позвоночника. </a:t>
            </a:r>
            <a:endParaRPr lang="ru-RU" sz="1400" b="1" dirty="0" smtClean="0">
              <a:solidFill>
                <a:schemeClr val="accent5">
                  <a:lumMod val="75000"/>
                </a:schemeClr>
              </a:solidFill>
              <a:latin typeface="Times New Roman" pitchFamily="18" charset="0"/>
              <a:cs typeface="Times New Roman" pitchFamily="18" charset="0"/>
            </a:endParaRPr>
          </a:p>
          <a:p>
            <a:pPr algn="ctr">
              <a:lnSpc>
                <a:spcPct val="114000"/>
              </a:lnSpc>
            </a:pPr>
            <a:endParaRPr lang="ru-RU" sz="1400" b="1" dirty="0" smtClean="0">
              <a:solidFill>
                <a:schemeClr val="accent5">
                  <a:lumMod val="75000"/>
                </a:schemeClr>
              </a:solidFill>
              <a:latin typeface="Times New Roman" pitchFamily="18" charset="0"/>
              <a:cs typeface="Times New Roman" pitchFamily="18" charset="0"/>
            </a:endParaRPr>
          </a:p>
          <a:p>
            <a:pPr algn="ctr">
              <a:lnSpc>
                <a:spcPct val="114000"/>
              </a:lnSpc>
            </a:pPr>
            <a:r>
              <a:rPr lang="ru-RU" sz="1400" b="1" dirty="0" smtClean="0">
                <a:solidFill>
                  <a:schemeClr val="accent5">
                    <a:lumMod val="75000"/>
                  </a:schemeClr>
                </a:solidFill>
                <a:latin typeface="Times New Roman" pitchFamily="18" charset="0"/>
                <a:cs typeface="Times New Roman" pitchFamily="18" charset="0"/>
              </a:rPr>
              <a:t>Признаки </a:t>
            </a:r>
            <a:r>
              <a:rPr lang="ru-RU" sz="1400" b="1" dirty="0" err="1" smtClean="0">
                <a:solidFill>
                  <a:schemeClr val="accent5">
                    <a:lumMod val="75000"/>
                  </a:schemeClr>
                </a:solidFill>
                <a:latin typeface="Times New Roman" pitchFamily="18" charset="0"/>
                <a:cs typeface="Times New Roman" pitchFamily="18" charset="0"/>
              </a:rPr>
              <a:t>кругловогнутой</a:t>
            </a:r>
            <a:r>
              <a:rPr lang="ru-RU" sz="1400" b="1" dirty="0" smtClean="0">
                <a:solidFill>
                  <a:schemeClr val="accent5">
                    <a:lumMod val="75000"/>
                  </a:schemeClr>
                </a:solidFill>
                <a:latin typeface="Times New Roman" pitchFamily="18" charset="0"/>
                <a:cs typeface="Times New Roman" pitchFamily="18" charset="0"/>
              </a:rPr>
              <a:t> спины</a:t>
            </a:r>
            <a:r>
              <a:rPr lang="ru-RU" sz="1400" dirty="0" smtClean="0">
                <a:solidFill>
                  <a:schemeClr val="accent5">
                    <a:lumMod val="75000"/>
                  </a:schemeClr>
                </a:solidFill>
                <a:latin typeface="Times New Roman" pitchFamily="18" charset="0"/>
                <a:cs typeface="Times New Roman" pitchFamily="18" charset="0"/>
              </a:rPr>
              <a:t>: </a:t>
            </a:r>
          </a:p>
          <a:p>
            <a:pPr algn="just">
              <a:lnSpc>
                <a:spcPct val="114000"/>
              </a:lnSpc>
            </a:pPr>
            <a:r>
              <a:rPr lang="ru-RU" sz="1400" dirty="0" smtClean="0">
                <a:solidFill>
                  <a:schemeClr val="accent5">
                    <a:lumMod val="75000"/>
                  </a:schemeClr>
                </a:solidFill>
                <a:latin typeface="Times New Roman" pitchFamily="18" charset="0"/>
                <a:cs typeface="Times New Roman" pitchFamily="18" charset="0"/>
              </a:rPr>
              <a:t>увеличены все изгибы позвоночника, голова наклонена вперёд, плечи сведены вперёд и слегка приподняты, лопатки крыловидные, грудная клетка запавшая, живот сильно отвисает, угол наклона таза увеличен.</a:t>
            </a:r>
          </a:p>
          <a:p>
            <a:pPr algn="just">
              <a:lnSpc>
                <a:spcPct val="114000"/>
              </a:lnSpc>
            </a:pPr>
            <a:r>
              <a:rPr lang="ru-RU" sz="1400" dirty="0" smtClean="0">
                <a:solidFill>
                  <a:schemeClr val="accent5">
                    <a:lumMod val="75000"/>
                  </a:schemeClr>
                </a:solidFill>
                <a:latin typeface="Times New Roman" pitchFamily="18" charset="0"/>
                <a:cs typeface="Times New Roman" pitchFamily="18" charset="0"/>
              </a:rPr>
              <a:t>     В результате такого дефекта осанки нарушается нормальная работа органов грудной клетки (грудная клетка часто </a:t>
            </a:r>
            <a:r>
              <a:rPr lang="ru-RU" sz="1400" dirty="0" err="1" smtClean="0">
                <a:solidFill>
                  <a:schemeClr val="accent5">
                    <a:lumMod val="75000"/>
                  </a:schemeClr>
                </a:solidFill>
                <a:latin typeface="Times New Roman" pitchFamily="18" charset="0"/>
                <a:cs typeface="Times New Roman" pitchFamily="18" charset="0"/>
              </a:rPr>
              <a:t>уплощена</a:t>
            </a:r>
            <a:r>
              <a:rPr lang="ru-RU" sz="1400" dirty="0" smtClean="0">
                <a:solidFill>
                  <a:schemeClr val="accent5">
                    <a:lumMod val="75000"/>
                  </a:schemeClr>
                </a:solidFill>
                <a:latin typeface="Times New Roman" pitchFamily="18" charset="0"/>
                <a:cs typeface="Times New Roman" pitchFamily="18" charset="0"/>
              </a:rPr>
              <a:t> и укорочена) и органов брюшной полости (из-за слабости мышц передней брюшной стенки нарушается нормальное их взаиморасположение). </a:t>
            </a:r>
          </a:p>
          <a:p>
            <a:pPr algn="just">
              <a:lnSpc>
                <a:spcPct val="114000"/>
              </a:lnSpc>
            </a:pPr>
            <a:r>
              <a:rPr lang="ru-RU" sz="1400" dirty="0" smtClean="0">
                <a:solidFill>
                  <a:schemeClr val="accent5">
                    <a:lumMod val="75000"/>
                  </a:schemeClr>
                </a:solidFill>
                <a:latin typeface="Times New Roman" pitchFamily="18" charset="0"/>
                <a:cs typeface="Times New Roman" pitchFamily="18" charset="0"/>
              </a:rPr>
              <a:t>   Необходимо учитывать тонус различных групп мышц при проведении массажа и подборе упражнений. Сложность заключается в том, что даже мышцы спины находятся в различном состоянии (верхней части- растянуты, брюшной пресс- растянут значительно), большие грудные мышцы (верхняя часть груди) сокращены, а межрёберные (нижняя часть грудной клетки)- растянуты, мышцы задней поверхности бедра сокращены, а передней- растянуты.</a:t>
            </a:r>
            <a:endParaRPr lang="ru-RU" sz="1400" dirty="0">
              <a:solidFill>
                <a:schemeClr val="accent5">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dirty="0" smtClean="0">
                <a:effectLst/>
                <a:latin typeface="Times New Roman" pitchFamily="18" charset="0"/>
                <a:cs typeface="Times New Roman" pitchFamily="18" charset="0"/>
              </a:rPr>
              <a:t>Нарушение осанки во фронтальной плоскости</a:t>
            </a:r>
            <a:endParaRPr lang="ru-RU" sz="3200" dirty="0">
              <a:effectLst/>
              <a:latin typeface="Times New Roman" pitchFamily="18" charset="0"/>
              <a:cs typeface="Times New Roman" pitchFamily="18" charset="0"/>
            </a:endParaRPr>
          </a:p>
        </p:txBody>
      </p:sp>
      <p:pic>
        <p:nvPicPr>
          <p:cNvPr id="4" name="Picture 4" descr="7"/>
          <p:cNvPicPr>
            <a:picLocks noGrp="1" noChangeAspect="1" noChangeArrowheads="1"/>
          </p:cNvPicPr>
          <p:nvPr>
            <p:ph idx="1"/>
          </p:nvPr>
        </p:nvPicPr>
        <p:blipFill>
          <a:blip r:embed="rId2" cstate="print"/>
          <a:srcRect/>
          <a:stretch>
            <a:fillRect/>
          </a:stretch>
        </p:blipFill>
        <p:spPr>
          <a:xfrm>
            <a:off x="1187624" y="1340768"/>
            <a:ext cx="1293030" cy="4800600"/>
          </a:xfrm>
          <a:noFill/>
          <a:ln/>
        </p:spPr>
      </p:pic>
      <p:pic>
        <p:nvPicPr>
          <p:cNvPr id="5" name="Picture 6" descr="8"/>
          <p:cNvPicPr>
            <a:picLocks noChangeAspect="1" noChangeArrowheads="1"/>
          </p:cNvPicPr>
          <p:nvPr/>
        </p:nvPicPr>
        <p:blipFill>
          <a:blip r:embed="rId3" cstate="print"/>
          <a:srcRect/>
          <a:stretch>
            <a:fillRect/>
          </a:stretch>
        </p:blipFill>
        <p:spPr bwMode="auto">
          <a:xfrm>
            <a:off x="7164288" y="1340768"/>
            <a:ext cx="1259148" cy="4536405"/>
          </a:xfrm>
          <a:prstGeom prst="rect">
            <a:avLst/>
          </a:prstGeom>
          <a:noFill/>
          <a:ln w="9525">
            <a:noFill/>
            <a:miter lim="800000"/>
            <a:headEnd/>
            <a:tailEnd/>
          </a:ln>
        </p:spPr>
      </p:pic>
      <p:sp>
        <p:nvSpPr>
          <p:cNvPr id="6" name="Прямоугольник 5"/>
          <p:cNvSpPr/>
          <p:nvPr/>
        </p:nvSpPr>
        <p:spPr>
          <a:xfrm>
            <a:off x="2555776" y="1484784"/>
            <a:ext cx="4572000" cy="4327531"/>
          </a:xfrm>
          <a:prstGeom prst="rect">
            <a:avLst/>
          </a:prstGeom>
        </p:spPr>
        <p:txBody>
          <a:bodyPr>
            <a:spAutoFit/>
          </a:bodyPr>
          <a:lstStyle/>
          <a:p>
            <a:pPr algn="ctr">
              <a:lnSpc>
                <a:spcPct val="115000"/>
              </a:lnSpc>
            </a:pPr>
            <a:r>
              <a:rPr lang="ru-RU" sz="1400" b="1" dirty="0" smtClean="0">
                <a:solidFill>
                  <a:schemeClr val="accent5">
                    <a:lumMod val="75000"/>
                  </a:schemeClr>
                </a:solidFill>
                <a:latin typeface="Times New Roman" pitchFamily="18" charset="0"/>
                <a:cs typeface="Times New Roman" pitchFamily="18" charset="0"/>
              </a:rPr>
              <a:t>Признаки нарушения </a:t>
            </a:r>
            <a:r>
              <a:rPr lang="ru-RU" sz="1400" dirty="0" smtClean="0">
                <a:solidFill>
                  <a:schemeClr val="accent5">
                    <a:lumMod val="75000"/>
                  </a:schemeClr>
                </a:solidFill>
                <a:latin typeface="Times New Roman" pitchFamily="18" charset="0"/>
                <a:cs typeface="Times New Roman" pitchFamily="18" charset="0"/>
              </a:rPr>
              <a:t> </a:t>
            </a:r>
            <a:r>
              <a:rPr lang="ru-RU" sz="1400" b="1" dirty="0" smtClean="0">
                <a:solidFill>
                  <a:schemeClr val="accent5">
                    <a:lumMod val="75000"/>
                  </a:schemeClr>
                </a:solidFill>
                <a:latin typeface="Times New Roman" pitchFamily="18" charset="0"/>
                <a:cs typeface="Times New Roman" pitchFamily="18" charset="0"/>
              </a:rPr>
              <a:t>осанки </a:t>
            </a:r>
            <a:r>
              <a:rPr lang="ru-RU" sz="1400" dirty="0" smtClean="0">
                <a:solidFill>
                  <a:schemeClr val="accent5">
                    <a:lumMod val="75000"/>
                  </a:schemeClr>
                </a:solidFill>
                <a:latin typeface="Times New Roman" pitchFamily="18" charset="0"/>
                <a:cs typeface="Times New Roman" pitchFamily="18" charset="0"/>
              </a:rPr>
              <a:t>во фронтальной плоскости выявляются:</a:t>
            </a:r>
            <a:endParaRPr lang="ru-RU" sz="1400" b="1" dirty="0" smtClean="0">
              <a:solidFill>
                <a:schemeClr val="accent5">
                  <a:lumMod val="75000"/>
                </a:schemeClr>
              </a:solidFill>
              <a:latin typeface="Times New Roman" pitchFamily="18" charset="0"/>
              <a:cs typeface="Times New Roman" pitchFamily="18" charset="0"/>
            </a:endParaRPr>
          </a:p>
          <a:p>
            <a:pPr algn="ctr">
              <a:lnSpc>
                <a:spcPct val="115000"/>
              </a:lnSpc>
            </a:pPr>
            <a:r>
              <a:rPr lang="ru-RU" sz="1400" b="1" dirty="0" smtClean="0">
                <a:solidFill>
                  <a:schemeClr val="accent5">
                    <a:lumMod val="75000"/>
                  </a:schemeClr>
                </a:solidFill>
                <a:latin typeface="Times New Roman" pitchFamily="18" charset="0"/>
                <a:cs typeface="Times New Roman" pitchFamily="18" charset="0"/>
              </a:rPr>
              <a:t>при осмотре спереди:</a:t>
            </a:r>
            <a:r>
              <a:rPr lang="ru-RU" sz="1400" dirty="0" smtClean="0">
                <a:solidFill>
                  <a:schemeClr val="accent5">
                    <a:lumMod val="75000"/>
                  </a:schemeClr>
                </a:solidFill>
                <a:latin typeface="Times New Roman" pitchFamily="18" charset="0"/>
                <a:cs typeface="Times New Roman" pitchFamily="18" charset="0"/>
              </a:rPr>
              <a:t> </a:t>
            </a:r>
          </a:p>
          <a:p>
            <a:pPr algn="ctr">
              <a:lnSpc>
                <a:spcPct val="115000"/>
              </a:lnSpc>
            </a:pPr>
            <a:r>
              <a:rPr lang="ru-RU" sz="1400" dirty="0" smtClean="0">
                <a:solidFill>
                  <a:schemeClr val="accent5">
                    <a:lumMod val="75000"/>
                  </a:schemeClr>
                </a:solidFill>
                <a:latin typeface="Times New Roman" pitchFamily="18" charset="0"/>
                <a:cs typeface="Times New Roman" pitchFamily="18" charset="0"/>
              </a:rPr>
              <a:t>голова наклонена в одну из сторон, </a:t>
            </a:r>
          </a:p>
          <a:p>
            <a:pPr algn="ctr">
              <a:lnSpc>
                <a:spcPct val="115000"/>
              </a:lnSpc>
            </a:pPr>
            <a:r>
              <a:rPr lang="ru-RU" sz="1400" dirty="0" smtClean="0">
                <a:solidFill>
                  <a:schemeClr val="accent5">
                    <a:lumMod val="75000"/>
                  </a:schemeClr>
                </a:solidFill>
                <a:latin typeface="Times New Roman" pitchFamily="18" charset="0"/>
                <a:cs typeface="Times New Roman" pitchFamily="18" charset="0"/>
              </a:rPr>
              <a:t>асимметричны: </a:t>
            </a:r>
            <a:r>
              <a:rPr lang="ru-RU" sz="1400" dirty="0" err="1" smtClean="0">
                <a:solidFill>
                  <a:schemeClr val="accent5">
                    <a:lumMod val="75000"/>
                  </a:schemeClr>
                </a:solidFill>
                <a:latin typeface="Times New Roman" pitchFamily="18" charset="0"/>
                <a:cs typeface="Times New Roman" pitchFamily="18" charset="0"/>
              </a:rPr>
              <a:t>надплечия</a:t>
            </a:r>
            <a:r>
              <a:rPr lang="ru-RU" sz="1400" dirty="0" smtClean="0">
                <a:solidFill>
                  <a:schemeClr val="accent5">
                    <a:lumMod val="75000"/>
                  </a:schemeClr>
                </a:solidFill>
                <a:latin typeface="Times New Roman" pitchFamily="18" charset="0"/>
                <a:cs typeface="Times New Roman" pitchFamily="18" charset="0"/>
              </a:rPr>
              <a:t>, подмышечные впадины, ключицы, гребни подвздошных костей, </a:t>
            </a:r>
          </a:p>
          <a:p>
            <a:pPr algn="ctr">
              <a:lnSpc>
                <a:spcPct val="115000"/>
              </a:lnSpc>
            </a:pPr>
            <a:r>
              <a:rPr lang="ru-RU" sz="1400" dirty="0" smtClean="0">
                <a:solidFill>
                  <a:schemeClr val="accent5">
                    <a:lumMod val="75000"/>
                  </a:schemeClr>
                </a:solidFill>
                <a:latin typeface="Times New Roman" pitchFamily="18" charset="0"/>
                <a:cs typeface="Times New Roman" pitchFamily="18" charset="0"/>
              </a:rPr>
              <a:t>неодинаково выражены треугольники талии. </a:t>
            </a:r>
            <a:endParaRPr lang="ru-RU" sz="1400" b="1" dirty="0" smtClean="0">
              <a:solidFill>
                <a:schemeClr val="accent5">
                  <a:lumMod val="75000"/>
                </a:schemeClr>
              </a:solidFill>
              <a:latin typeface="Times New Roman" pitchFamily="18" charset="0"/>
              <a:cs typeface="Times New Roman" pitchFamily="18" charset="0"/>
            </a:endParaRPr>
          </a:p>
          <a:p>
            <a:pPr algn="ctr">
              <a:lnSpc>
                <a:spcPct val="115000"/>
              </a:lnSpc>
            </a:pPr>
            <a:r>
              <a:rPr lang="ru-RU" sz="1400" b="1" dirty="0" smtClean="0">
                <a:solidFill>
                  <a:schemeClr val="accent5">
                    <a:lumMod val="75000"/>
                  </a:schemeClr>
                </a:solidFill>
                <a:latin typeface="Times New Roman" pitchFamily="18" charset="0"/>
                <a:cs typeface="Times New Roman" pitchFamily="18" charset="0"/>
              </a:rPr>
              <a:t>при осмотре сзади:</a:t>
            </a:r>
            <a:r>
              <a:rPr lang="ru-RU" sz="1400" dirty="0" smtClean="0">
                <a:solidFill>
                  <a:schemeClr val="accent5">
                    <a:lumMod val="75000"/>
                  </a:schemeClr>
                </a:solidFill>
                <a:latin typeface="Times New Roman" pitchFamily="18" charset="0"/>
                <a:cs typeface="Times New Roman" pitchFamily="18" charset="0"/>
              </a:rPr>
              <a:t> </a:t>
            </a:r>
          </a:p>
          <a:p>
            <a:pPr algn="ctr">
              <a:lnSpc>
                <a:spcPct val="115000"/>
              </a:lnSpc>
            </a:pPr>
            <a:r>
              <a:rPr lang="ru-RU" sz="1400" dirty="0" smtClean="0">
                <a:solidFill>
                  <a:schemeClr val="accent5">
                    <a:lumMod val="75000"/>
                  </a:schemeClr>
                </a:solidFill>
                <a:latin typeface="Times New Roman" pitchFamily="18" charset="0"/>
                <a:cs typeface="Times New Roman" pitchFamily="18" charset="0"/>
              </a:rPr>
              <a:t>голова наклонена в одну из сторон, </a:t>
            </a:r>
          </a:p>
          <a:p>
            <a:pPr algn="ctr">
              <a:lnSpc>
                <a:spcPct val="115000"/>
              </a:lnSpc>
            </a:pPr>
            <a:r>
              <a:rPr lang="ru-RU" sz="1400" dirty="0" smtClean="0">
                <a:solidFill>
                  <a:schemeClr val="accent5">
                    <a:lumMod val="75000"/>
                  </a:schemeClr>
                </a:solidFill>
                <a:latin typeface="Times New Roman" pitchFamily="18" charset="0"/>
                <a:cs typeface="Times New Roman" pitchFamily="18" charset="0"/>
              </a:rPr>
              <a:t>асимметричны </a:t>
            </a:r>
            <a:r>
              <a:rPr lang="ru-RU" sz="1400" dirty="0" err="1" smtClean="0">
                <a:solidFill>
                  <a:schemeClr val="accent5">
                    <a:lumMod val="75000"/>
                  </a:schemeClr>
                </a:solidFill>
                <a:latin typeface="Times New Roman" pitchFamily="18" charset="0"/>
                <a:cs typeface="Times New Roman" pitchFamily="18" charset="0"/>
              </a:rPr>
              <a:t>надплечия</a:t>
            </a:r>
            <a:r>
              <a:rPr lang="ru-RU" sz="1400" dirty="0" smtClean="0">
                <a:solidFill>
                  <a:schemeClr val="accent5">
                    <a:lumMod val="75000"/>
                  </a:schemeClr>
                </a:solidFill>
                <a:latin typeface="Times New Roman" pitchFamily="18" charset="0"/>
                <a:cs typeface="Times New Roman" pitchFamily="18" charset="0"/>
              </a:rPr>
              <a:t>, подмышечные впадины, лопатки, гребни подвздошных костей, </a:t>
            </a:r>
          </a:p>
          <a:p>
            <a:pPr algn="ctr">
              <a:lnSpc>
                <a:spcPct val="115000"/>
              </a:lnSpc>
            </a:pPr>
            <a:r>
              <a:rPr lang="ru-RU" sz="1400" dirty="0" smtClean="0">
                <a:solidFill>
                  <a:schemeClr val="accent5">
                    <a:lumMod val="75000"/>
                  </a:schemeClr>
                </a:solidFill>
                <a:latin typeface="Times New Roman" pitchFamily="18" charset="0"/>
                <a:cs typeface="Times New Roman" pitchFamily="18" charset="0"/>
              </a:rPr>
              <a:t>неодинаково выражены треугольники талии, </a:t>
            </a:r>
          </a:p>
          <a:p>
            <a:pPr algn="ctr">
              <a:lnSpc>
                <a:spcPct val="115000"/>
              </a:lnSpc>
            </a:pPr>
            <a:r>
              <a:rPr lang="ru-RU" sz="1400" dirty="0" smtClean="0">
                <a:solidFill>
                  <a:schemeClr val="accent5">
                    <a:lumMod val="75000"/>
                  </a:schemeClr>
                </a:solidFill>
                <a:latin typeface="Times New Roman" pitchFamily="18" charset="0"/>
                <a:cs typeface="Times New Roman" pitchFamily="18" charset="0"/>
              </a:rPr>
              <a:t>линия позвоночника (остистые отростки) смещены в сторону. </a:t>
            </a:r>
          </a:p>
          <a:p>
            <a:pPr algn="ctr">
              <a:lnSpc>
                <a:spcPct val="115000"/>
              </a:lnSpc>
            </a:pPr>
            <a:endParaRPr lang="ru-RU" sz="1400" dirty="0" smtClean="0">
              <a:solidFill>
                <a:schemeClr val="accent5">
                  <a:lumMod val="75000"/>
                </a:schemeClr>
              </a:solidFill>
              <a:latin typeface="Times New Roman" pitchFamily="18" charset="0"/>
              <a:cs typeface="Times New Roman" pitchFamily="18" charset="0"/>
            </a:endParaRPr>
          </a:p>
          <a:p>
            <a:pPr algn="ctr">
              <a:lnSpc>
                <a:spcPct val="115000"/>
              </a:lnSpc>
              <a:spcBef>
                <a:spcPct val="20000"/>
              </a:spcBef>
              <a:buClr>
                <a:schemeClr val="hlink"/>
              </a:buClr>
              <a:buSzPct val="80000"/>
            </a:pPr>
            <a:r>
              <a:rPr lang="ru-RU" sz="1400" b="1" u="sng" dirty="0" smtClean="0">
                <a:solidFill>
                  <a:schemeClr val="accent5">
                    <a:lumMod val="75000"/>
                  </a:schemeClr>
                </a:solidFill>
                <a:latin typeface="Times New Roman" pitchFamily="18" charset="0"/>
                <a:cs typeface="Times New Roman" pitchFamily="18" charset="0"/>
              </a:rPr>
              <a:t>это ещё не сколиоз, но стойкая привычка к неправильной позе чаще всего приводит к болезни. </a:t>
            </a:r>
            <a:endParaRPr lang="ru-RU" sz="1400" b="1" u="sng" dirty="0">
              <a:solidFill>
                <a:schemeClr val="accent5">
                  <a:lumMod val="75000"/>
                </a:schemeClr>
              </a:solidFill>
              <a:latin typeface="Times New Roman" pitchFamily="18" charset="0"/>
              <a:cs typeface="Times New Roman" pitchFamily="18" charset="0"/>
            </a:endParaRPr>
          </a:p>
        </p:txBody>
      </p:sp>
      <p:sp>
        <p:nvSpPr>
          <p:cNvPr id="8" name="TextBox 7"/>
          <p:cNvSpPr txBox="1"/>
          <p:nvPr/>
        </p:nvSpPr>
        <p:spPr>
          <a:xfrm>
            <a:off x="1259632" y="6093296"/>
            <a:ext cx="1584176" cy="307777"/>
          </a:xfrm>
          <a:prstGeom prst="rect">
            <a:avLst/>
          </a:prstGeom>
          <a:noFill/>
        </p:spPr>
        <p:txBody>
          <a:bodyPr wrap="square" rtlCol="0">
            <a:spAutoFit/>
          </a:bodyPr>
          <a:lstStyle/>
          <a:p>
            <a:r>
              <a:rPr lang="ru-RU" sz="1400" dirty="0" smtClean="0">
                <a:solidFill>
                  <a:schemeClr val="accent5">
                    <a:lumMod val="75000"/>
                  </a:schemeClr>
                </a:solidFill>
                <a:latin typeface="Times New Roman" pitchFamily="18" charset="0"/>
                <a:cs typeface="Times New Roman" pitchFamily="18" charset="0"/>
              </a:rPr>
              <a:t>Вид спереди</a:t>
            </a:r>
            <a:endParaRPr lang="ru-RU" sz="1400" dirty="0">
              <a:solidFill>
                <a:schemeClr val="accent5">
                  <a:lumMod val="75000"/>
                </a:schemeClr>
              </a:solidFill>
              <a:latin typeface="Times New Roman" pitchFamily="18" charset="0"/>
              <a:cs typeface="Times New Roman" pitchFamily="18" charset="0"/>
            </a:endParaRPr>
          </a:p>
        </p:txBody>
      </p:sp>
      <p:sp>
        <p:nvSpPr>
          <p:cNvPr id="9" name="TextBox 8"/>
          <p:cNvSpPr txBox="1"/>
          <p:nvPr/>
        </p:nvSpPr>
        <p:spPr>
          <a:xfrm>
            <a:off x="7524328" y="5949280"/>
            <a:ext cx="1080120" cy="307777"/>
          </a:xfrm>
          <a:prstGeom prst="rect">
            <a:avLst/>
          </a:prstGeom>
          <a:noFill/>
        </p:spPr>
        <p:txBody>
          <a:bodyPr wrap="square" rtlCol="0">
            <a:spAutoFit/>
          </a:bodyPr>
          <a:lstStyle/>
          <a:p>
            <a:r>
              <a:rPr lang="ru-RU" sz="1400" dirty="0" smtClean="0">
                <a:solidFill>
                  <a:schemeClr val="accent5">
                    <a:lumMod val="75000"/>
                  </a:schemeClr>
                </a:solidFill>
                <a:latin typeface="Times New Roman" pitchFamily="18" charset="0"/>
                <a:cs typeface="Times New Roman" pitchFamily="18" charset="0"/>
              </a:rPr>
              <a:t>Вид сзади</a:t>
            </a:r>
            <a:endParaRPr lang="ru-RU" sz="1400" dirty="0">
              <a:solidFill>
                <a:schemeClr val="accent5">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259632" y="404664"/>
            <a:ext cx="7530040" cy="4691608"/>
          </a:xfrm>
        </p:spPr>
        <p:txBody>
          <a:bodyPr>
            <a:normAutofit/>
          </a:bodyPr>
          <a:lstStyle/>
          <a:p>
            <a:pPr>
              <a:lnSpc>
                <a:spcPct val="114000"/>
              </a:lnSpc>
              <a:buNone/>
            </a:pPr>
            <a:r>
              <a:rPr lang="ru-RU" sz="1400" dirty="0" smtClean="0">
                <a:solidFill>
                  <a:schemeClr val="accent5">
                    <a:lumMod val="75000"/>
                  </a:schemeClr>
                </a:solidFill>
                <a:latin typeface="Times New Roman" pitchFamily="18" charset="0"/>
                <a:cs typeface="Times New Roman" pitchFamily="18" charset="0"/>
              </a:rPr>
              <a:t>          Лучшее </a:t>
            </a:r>
            <a:r>
              <a:rPr lang="ru-RU" sz="1400" dirty="0" smtClean="0">
                <a:solidFill>
                  <a:schemeClr val="accent5">
                    <a:lumMod val="75000"/>
                  </a:schemeClr>
                </a:solidFill>
                <a:latin typeface="Times New Roman" pitchFamily="18" charset="0"/>
                <a:cs typeface="Times New Roman" pitchFamily="18" charset="0"/>
              </a:rPr>
              <a:t>средство выработки правильной </a:t>
            </a:r>
            <a:r>
              <a:rPr lang="ru-RU" sz="1400" b="1" dirty="0" smtClean="0">
                <a:solidFill>
                  <a:schemeClr val="accent5">
                    <a:lumMod val="75000"/>
                  </a:schemeClr>
                </a:solidFill>
                <a:latin typeface="Times New Roman" pitchFamily="18" charset="0"/>
                <a:cs typeface="Times New Roman" pitchFamily="18" charset="0"/>
              </a:rPr>
              <a:t>осанки</a:t>
            </a:r>
            <a:r>
              <a:rPr lang="ru-RU" sz="1400" dirty="0" smtClean="0">
                <a:solidFill>
                  <a:schemeClr val="accent5">
                    <a:lumMod val="75000"/>
                  </a:schemeClr>
                </a:solidFill>
                <a:latin typeface="Times New Roman" pitchFamily="18" charset="0"/>
                <a:cs typeface="Times New Roman" pitchFamily="18" charset="0"/>
              </a:rPr>
              <a:t> – упражнения для мышц плечевого пояса, </a:t>
            </a:r>
            <a:r>
              <a:rPr lang="ru-RU" sz="1400" dirty="0" smtClean="0">
                <a:solidFill>
                  <a:schemeClr val="accent5">
                    <a:lumMod val="75000"/>
                  </a:schemeClr>
                </a:solidFill>
                <a:latin typeface="Times New Roman" pitchFamily="18" charset="0"/>
                <a:cs typeface="Times New Roman" pitchFamily="18" charset="0"/>
              </a:rPr>
              <a:t>спины</a:t>
            </a:r>
            <a:r>
              <a:rPr lang="ru-RU" sz="1400" dirty="0" smtClean="0">
                <a:solidFill>
                  <a:schemeClr val="accent5">
                    <a:lumMod val="75000"/>
                  </a:schemeClr>
                </a:solidFill>
                <a:latin typeface="Times New Roman" pitchFamily="18" charset="0"/>
                <a:cs typeface="Times New Roman" pitchFamily="18" charset="0"/>
              </a:rPr>
              <a:t>, нельзя забывать о мышцах </a:t>
            </a:r>
            <a:r>
              <a:rPr lang="ru-RU" sz="1400" u="sng" dirty="0" smtClean="0">
                <a:solidFill>
                  <a:schemeClr val="accent5">
                    <a:lumMod val="75000"/>
                  </a:schemeClr>
                </a:solidFill>
                <a:latin typeface="Times New Roman" pitchFamily="18" charset="0"/>
                <a:cs typeface="Times New Roman" pitchFamily="18" charset="0"/>
              </a:rPr>
              <a:t>живота</a:t>
            </a:r>
            <a:r>
              <a:rPr lang="ru-RU" sz="1400" dirty="0" smtClean="0">
                <a:solidFill>
                  <a:schemeClr val="accent5">
                    <a:lumMod val="75000"/>
                  </a:schemeClr>
                </a:solidFill>
                <a:latin typeface="Times New Roman" pitchFamily="18" charset="0"/>
                <a:cs typeface="Times New Roman" pitchFamily="18" charset="0"/>
              </a:rPr>
              <a:t>: брюшной пресс имеет большое значение в поддержании правильной </a:t>
            </a:r>
            <a:r>
              <a:rPr lang="ru-RU" sz="1400" b="1" dirty="0" smtClean="0">
                <a:solidFill>
                  <a:schemeClr val="accent5">
                    <a:lumMod val="75000"/>
                  </a:schemeClr>
                </a:solidFill>
                <a:latin typeface="Times New Roman" pitchFamily="18" charset="0"/>
                <a:cs typeface="Times New Roman" pitchFamily="18" charset="0"/>
              </a:rPr>
              <a:t>осанки</a:t>
            </a:r>
            <a:r>
              <a:rPr lang="ru-RU" sz="1400" dirty="0" smtClean="0">
                <a:solidFill>
                  <a:schemeClr val="accent5">
                    <a:lumMod val="75000"/>
                  </a:schemeClr>
                </a:solidFill>
                <a:latin typeface="Times New Roman" pitchFamily="18" charset="0"/>
                <a:cs typeface="Times New Roman" pitchFamily="18" charset="0"/>
              </a:rPr>
              <a:t>.  </a:t>
            </a:r>
            <a:r>
              <a:rPr lang="ru-RU" sz="1400" dirty="0" smtClean="0">
                <a:solidFill>
                  <a:schemeClr val="accent5">
                    <a:lumMod val="75000"/>
                  </a:schemeClr>
                </a:solidFill>
                <a:latin typeface="Times New Roman" pitchFamily="18" charset="0"/>
                <a:cs typeface="Times New Roman" pitchFamily="18" charset="0"/>
              </a:rPr>
              <a:t>В формировании </a:t>
            </a:r>
            <a:r>
              <a:rPr lang="ru-RU" sz="1400" dirty="0" smtClean="0">
                <a:solidFill>
                  <a:schemeClr val="accent5">
                    <a:lumMod val="75000"/>
                  </a:schemeClr>
                </a:solidFill>
                <a:latin typeface="Times New Roman" pitchFamily="18" charset="0"/>
                <a:cs typeface="Times New Roman" pitchFamily="18" charset="0"/>
              </a:rPr>
              <a:t>правильной </a:t>
            </a:r>
            <a:r>
              <a:rPr lang="ru-RU" sz="1400" b="1" dirty="0" smtClean="0">
                <a:solidFill>
                  <a:schemeClr val="accent5">
                    <a:lumMod val="75000"/>
                  </a:schemeClr>
                </a:solidFill>
                <a:latin typeface="Times New Roman" pitchFamily="18" charset="0"/>
                <a:cs typeface="Times New Roman" pitchFamily="18" charset="0"/>
              </a:rPr>
              <a:t>осанки</a:t>
            </a:r>
            <a:r>
              <a:rPr lang="ru-RU" sz="1400" dirty="0" smtClean="0">
                <a:solidFill>
                  <a:schemeClr val="accent5">
                    <a:lumMod val="75000"/>
                  </a:schemeClr>
                </a:solidFill>
                <a:latin typeface="Times New Roman" pitchFamily="18" charset="0"/>
                <a:cs typeface="Times New Roman" pitchFamily="18" charset="0"/>
              </a:rPr>
              <a:t> играет большую роль равномерность тонуса мышц передней и задней поверхности бедер, туловища, плечевого пояса, а также восприятие ощущений от положения тела и отдельных его частей. Последнее достигается с помощью следующих </a:t>
            </a:r>
            <a:r>
              <a:rPr lang="ru-RU" sz="1400" u="sng" dirty="0" smtClean="0">
                <a:solidFill>
                  <a:schemeClr val="accent5">
                    <a:lumMod val="75000"/>
                  </a:schemeClr>
                </a:solidFill>
                <a:latin typeface="Times New Roman" pitchFamily="18" charset="0"/>
                <a:cs typeface="Times New Roman" pitchFamily="18" charset="0"/>
              </a:rPr>
              <a:t>упражнений</a:t>
            </a:r>
            <a:r>
              <a:rPr lang="ru-RU" sz="1400" dirty="0" smtClean="0">
                <a:solidFill>
                  <a:schemeClr val="accent5">
                    <a:lumMod val="75000"/>
                  </a:schemeClr>
                </a:solidFill>
                <a:latin typeface="Times New Roman" pitchFamily="18" charset="0"/>
                <a:cs typeface="Times New Roman" pitchFamily="18" charset="0"/>
              </a:rPr>
              <a:t>:  исходное положение стоя у стены, касаясь ее затылком, спиной, ягодицами и пятками – отойти от стены и вернуться к ней, сохраняя начальное положение; стоя в правильной </a:t>
            </a:r>
            <a:r>
              <a:rPr lang="ru-RU" sz="1400" b="1" dirty="0" smtClean="0">
                <a:solidFill>
                  <a:schemeClr val="accent5">
                    <a:lumMod val="75000"/>
                  </a:schemeClr>
                </a:solidFill>
                <a:latin typeface="Times New Roman" pitchFamily="18" charset="0"/>
                <a:cs typeface="Times New Roman" pitchFamily="18" charset="0"/>
              </a:rPr>
              <a:t>осанке у стены</a:t>
            </a:r>
            <a:r>
              <a:rPr lang="ru-RU" sz="1400" dirty="0" smtClean="0">
                <a:solidFill>
                  <a:schemeClr val="accent5">
                    <a:lumMod val="75000"/>
                  </a:schemeClr>
                </a:solidFill>
                <a:latin typeface="Times New Roman" pitchFamily="18" charset="0"/>
                <a:cs typeface="Times New Roman" pitchFamily="18" charset="0"/>
              </a:rPr>
              <a:t>, поднять руки вперед, вверх, в стороны, присесть. </a:t>
            </a:r>
          </a:p>
          <a:p>
            <a:pPr>
              <a:lnSpc>
                <a:spcPct val="114000"/>
              </a:lnSpc>
              <a:buClr>
                <a:schemeClr val="accent3">
                  <a:lumMod val="75000"/>
                </a:schemeClr>
              </a:buClr>
              <a:buFont typeface="Wingdings" pitchFamily="2" charset="2"/>
              <a:buChar char="v"/>
            </a:pPr>
            <a:r>
              <a:rPr lang="ru-RU" sz="1400" dirty="0" smtClean="0">
                <a:solidFill>
                  <a:schemeClr val="accent5">
                    <a:lumMod val="75000"/>
                  </a:schemeClr>
                </a:solidFill>
                <a:latin typeface="Times New Roman" pitchFamily="18" charset="0"/>
                <a:cs typeface="Times New Roman" pitchFamily="18" charset="0"/>
              </a:rPr>
              <a:t>Упражнения для мышц плечевого пояса проводятся стоя , сидя на  коленях, лёжа, у стены.</a:t>
            </a:r>
          </a:p>
          <a:p>
            <a:pPr>
              <a:lnSpc>
                <a:spcPct val="114000"/>
              </a:lnSpc>
              <a:buClr>
                <a:schemeClr val="accent3">
                  <a:lumMod val="75000"/>
                </a:schemeClr>
              </a:buClr>
              <a:buFont typeface="Wingdings" pitchFamily="2" charset="2"/>
              <a:buChar char="v"/>
            </a:pPr>
            <a:r>
              <a:rPr lang="ru-RU" sz="1400" dirty="0" smtClean="0">
                <a:solidFill>
                  <a:schemeClr val="accent5">
                    <a:lumMod val="75000"/>
                  </a:schemeClr>
                </a:solidFill>
                <a:latin typeface="Times New Roman" pitchFamily="18" charset="0"/>
                <a:cs typeface="Times New Roman" pitchFamily="18" charset="0"/>
              </a:rPr>
              <a:t>Упражнения для спины проводятся из исходного положения  лёжа на животе.</a:t>
            </a:r>
          </a:p>
          <a:p>
            <a:pPr>
              <a:lnSpc>
                <a:spcPct val="114000"/>
              </a:lnSpc>
              <a:buClr>
                <a:schemeClr val="accent3">
                  <a:lumMod val="75000"/>
                </a:schemeClr>
              </a:buClr>
              <a:buFont typeface="Wingdings" pitchFamily="2" charset="2"/>
              <a:buChar char="v"/>
            </a:pPr>
            <a:r>
              <a:rPr lang="ru-RU" sz="1400" dirty="0" smtClean="0">
                <a:solidFill>
                  <a:schemeClr val="accent5">
                    <a:lumMod val="75000"/>
                  </a:schemeClr>
                </a:solidFill>
                <a:latin typeface="Times New Roman" pitchFamily="18" charset="0"/>
                <a:cs typeface="Times New Roman" pitchFamily="18" charset="0"/>
              </a:rPr>
              <a:t>Упражнения для брюшного пресса проводятся из исходного положения лёжа на спине, в упоре на предплечья и в упоре сзади.</a:t>
            </a:r>
          </a:p>
          <a:p>
            <a:pPr>
              <a:lnSpc>
                <a:spcPct val="114000"/>
              </a:lnSpc>
              <a:buClr>
                <a:schemeClr val="accent3">
                  <a:lumMod val="75000"/>
                </a:schemeClr>
              </a:buClr>
              <a:buFont typeface="Wingdings" pitchFamily="2" charset="2"/>
              <a:buChar char="v"/>
            </a:pPr>
            <a:r>
              <a:rPr lang="ru-RU" sz="1400" dirty="0" smtClean="0">
                <a:solidFill>
                  <a:schemeClr val="accent5">
                    <a:lumMod val="75000"/>
                  </a:schemeClr>
                </a:solidFill>
                <a:latin typeface="Times New Roman" pitchFamily="18" charset="0"/>
                <a:cs typeface="Times New Roman" pitchFamily="18" charset="0"/>
              </a:rPr>
              <a:t>Нет необходимости выполнять все указанные упражнения за одно занятие, достаточно по 2-3 упражнения в каждом исходном положении в зависимости от возрастной группы</a:t>
            </a:r>
            <a:endParaRPr lang="ru-RU" sz="1400" dirty="0">
              <a:solidFill>
                <a:schemeClr val="accent5">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115616" y="404664"/>
            <a:ext cx="7776864" cy="5904656"/>
          </a:xfrm>
        </p:spPr>
        <p:txBody>
          <a:bodyPr>
            <a:normAutofit fontScale="85000" lnSpcReduction="20000"/>
          </a:bodyPr>
          <a:lstStyle/>
          <a:p>
            <a:pPr algn="just"/>
            <a:r>
              <a:rPr lang="ru-RU" sz="2100" b="1" dirty="0" smtClean="0">
                <a:solidFill>
                  <a:schemeClr val="accent5">
                    <a:lumMod val="75000"/>
                  </a:schemeClr>
                </a:solidFill>
                <a:latin typeface="Times New Roman" pitchFamily="18" charset="0"/>
                <a:cs typeface="Times New Roman" pitchFamily="18" charset="0"/>
              </a:rPr>
              <a:t>Осанка</a:t>
            </a:r>
            <a:r>
              <a:rPr lang="ru-RU" sz="2100" dirty="0" smtClean="0">
                <a:solidFill>
                  <a:schemeClr val="accent5">
                    <a:lumMod val="75000"/>
                  </a:schemeClr>
                </a:solidFill>
                <a:latin typeface="Times New Roman" pitchFamily="18" charset="0"/>
                <a:cs typeface="Times New Roman" pitchFamily="18" charset="0"/>
              </a:rPr>
              <a:t> – это приобретенное человеком в процессе роста и развития привычное, непринужденное положение тела во время покоя и в движении. При хорошей </a:t>
            </a:r>
            <a:r>
              <a:rPr lang="ru-RU" sz="2100" b="1" dirty="0" smtClean="0">
                <a:solidFill>
                  <a:schemeClr val="accent5">
                    <a:lumMod val="75000"/>
                  </a:schemeClr>
                </a:solidFill>
                <a:latin typeface="Times New Roman" pitchFamily="18" charset="0"/>
                <a:cs typeface="Times New Roman" pitchFamily="18" charset="0"/>
              </a:rPr>
              <a:t>осанке мышцы</a:t>
            </a:r>
            <a:r>
              <a:rPr lang="ru-RU" sz="2100" dirty="0" smtClean="0">
                <a:solidFill>
                  <a:schemeClr val="accent5">
                    <a:lumMod val="75000"/>
                  </a:schemeClr>
                </a:solidFill>
                <a:latin typeface="Times New Roman" pitchFamily="18" charset="0"/>
                <a:cs typeface="Times New Roman" pitchFamily="18" charset="0"/>
              </a:rPr>
              <a:t>, удерживающие позвоночник в </a:t>
            </a:r>
            <a:r>
              <a:rPr lang="ru-RU" sz="2100" b="1" dirty="0" smtClean="0">
                <a:solidFill>
                  <a:schemeClr val="accent5">
                    <a:lumMod val="75000"/>
                  </a:schemeClr>
                </a:solidFill>
                <a:latin typeface="Times New Roman" pitchFamily="18" charset="0"/>
                <a:cs typeface="Times New Roman" pitchFamily="18" charset="0"/>
              </a:rPr>
              <a:t>правильном положении</a:t>
            </a:r>
            <a:r>
              <a:rPr lang="ru-RU" sz="2100" dirty="0" smtClean="0">
                <a:solidFill>
                  <a:schemeClr val="accent5">
                    <a:lumMod val="75000"/>
                  </a:schemeClr>
                </a:solidFill>
                <a:latin typeface="Times New Roman" pitchFamily="18" charset="0"/>
                <a:cs typeface="Times New Roman" pitchFamily="18" charset="0"/>
              </a:rPr>
              <a:t>, оптимально напряжены, голова и туловище удерживаются ровно, плечи на одном уровне и непременно немного отведены назад, спина прямая, живот подтянут, ноги в коленных суставах прямые</a:t>
            </a:r>
            <a:r>
              <a:rPr lang="ru-RU" sz="2100" dirty="0" smtClean="0">
                <a:solidFill>
                  <a:schemeClr val="accent5">
                    <a:lumMod val="75000"/>
                  </a:schemeClr>
                </a:solidFill>
                <a:latin typeface="Times New Roman" pitchFamily="18" charset="0"/>
                <a:cs typeface="Times New Roman" pitchFamily="18" charset="0"/>
              </a:rPr>
              <a:t>.</a:t>
            </a:r>
          </a:p>
          <a:p>
            <a:pPr algn="just"/>
            <a:endParaRPr lang="ru-RU" sz="1600" dirty="0" smtClean="0">
              <a:solidFill>
                <a:schemeClr val="accent5">
                  <a:lumMod val="75000"/>
                </a:schemeClr>
              </a:solidFill>
              <a:latin typeface="Times New Roman" pitchFamily="18" charset="0"/>
              <a:cs typeface="Times New Roman" pitchFamily="18" charset="0"/>
            </a:endParaRPr>
          </a:p>
          <a:p>
            <a:pPr algn="just"/>
            <a:endParaRPr lang="ru-RU" sz="1600" dirty="0" smtClean="0">
              <a:solidFill>
                <a:schemeClr val="accent5">
                  <a:lumMod val="75000"/>
                </a:schemeClr>
              </a:solidFill>
              <a:latin typeface="Times New Roman" pitchFamily="18" charset="0"/>
              <a:cs typeface="Times New Roman" pitchFamily="18" charset="0"/>
            </a:endParaRPr>
          </a:p>
          <a:p>
            <a:pPr>
              <a:buNone/>
            </a:pPr>
            <a:endParaRPr lang="ru-RU" sz="1600" dirty="0" smtClean="0">
              <a:solidFill>
                <a:schemeClr val="accent5">
                  <a:lumMod val="75000"/>
                </a:schemeClr>
              </a:solidFill>
              <a:latin typeface="Times New Roman" pitchFamily="18" charset="0"/>
              <a:cs typeface="Times New Roman" pitchFamily="18" charset="0"/>
            </a:endParaRPr>
          </a:p>
          <a:p>
            <a:pPr>
              <a:buNone/>
            </a:pPr>
            <a:endParaRPr lang="ru-RU" sz="1600" dirty="0" smtClean="0">
              <a:solidFill>
                <a:schemeClr val="accent5">
                  <a:lumMod val="75000"/>
                </a:schemeClr>
              </a:solidFill>
              <a:latin typeface="Times New Roman" pitchFamily="18" charset="0"/>
              <a:cs typeface="Times New Roman" pitchFamily="18" charset="0"/>
            </a:endParaRPr>
          </a:p>
          <a:p>
            <a:pPr>
              <a:buNone/>
            </a:pPr>
            <a:endParaRPr lang="ru-RU" sz="1600" dirty="0" smtClean="0">
              <a:solidFill>
                <a:schemeClr val="accent5">
                  <a:lumMod val="75000"/>
                </a:schemeClr>
              </a:solidFill>
              <a:latin typeface="Times New Roman" pitchFamily="18" charset="0"/>
              <a:cs typeface="Times New Roman" pitchFamily="18" charset="0"/>
            </a:endParaRPr>
          </a:p>
          <a:p>
            <a:pPr algn="just">
              <a:buNone/>
            </a:pPr>
            <a:r>
              <a:rPr lang="ru-RU" sz="2100" dirty="0" smtClean="0">
                <a:solidFill>
                  <a:schemeClr val="accent5">
                    <a:lumMod val="75000"/>
                  </a:schemeClr>
                </a:solidFill>
                <a:latin typeface="Times New Roman" pitchFamily="18" charset="0"/>
                <a:cs typeface="Times New Roman" pitchFamily="18" charset="0"/>
              </a:rPr>
              <a:t>     На протяжении дошкольного периода ребенка учат </a:t>
            </a:r>
            <a:r>
              <a:rPr lang="ru-RU" sz="2100" b="1" dirty="0" smtClean="0">
                <a:solidFill>
                  <a:schemeClr val="accent5">
                    <a:lumMod val="75000"/>
                  </a:schemeClr>
                </a:solidFill>
                <a:latin typeface="Times New Roman" pitchFamily="18" charset="0"/>
                <a:cs typeface="Times New Roman" pitchFamily="18" charset="0"/>
              </a:rPr>
              <a:t>правильно сидеть</a:t>
            </a:r>
            <a:r>
              <a:rPr lang="ru-RU" sz="2100" dirty="0" smtClean="0">
                <a:solidFill>
                  <a:schemeClr val="accent5">
                    <a:lumMod val="75000"/>
                  </a:schemeClr>
                </a:solidFill>
                <a:latin typeface="Times New Roman" pitchFamily="18" charset="0"/>
                <a:cs typeface="Times New Roman" pitchFamily="18" charset="0"/>
              </a:rPr>
              <a:t>, стоять, ходить в соответствующей позе. Приучая ребенка </a:t>
            </a:r>
            <a:r>
              <a:rPr lang="ru-RU" sz="2100" b="1" dirty="0" smtClean="0">
                <a:solidFill>
                  <a:schemeClr val="accent5">
                    <a:lumMod val="75000"/>
                  </a:schemeClr>
                </a:solidFill>
                <a:latin typeface="Times New Roman" pitchFamily="18" charset="0"/>
                <a:cs typeface="Times New Roman" pitchFamily="18" charset="0"/>
              </a:rPr>
              <a:t>правильно сидеть за столом</a:t>
            </a:r>
            <a:r>
              <a:rPr lang="ru-RU" sz="2100" dirty="0" smtClean="0">
                <a:solidFill>
                  <a:schemeClr val="accent5">
                    <a:lumMod val="75000"/>
                  </a:schemeClr>
                </a:solidFill>
                <a:latin typeface="Times New Roman" pitchFamily="18" charset="0"/>
                <a:cs typeface="Times New Roman" pitchFamily="18" charset="0"/>
              </a:rPr>
              <a:t>, перед ним ставят такие </a:t>
            </a:r>
            <a:r>
              <a:rPr lang="ru-RU" sz="2100" u="sng" dirty="0" smtClean="0">
                <a:solidFill>
                  <a:schemeClr val="accent5">
                    <a:lumMod val="75000"/>
                  </a:schemeClr>
                </a:solidFill>
                <a:latin typeface="Times New Roman" pitchFamily="18" charset="0"/>
                <a:cs typeface="Times New Roman" pitchFamily="18" charset="0"/>
              </a:rPr>
              <a:t>требования</a:t>
            </a:r>
            <a:r>
              <a:rPr lang="ru-RU" sz="2100" dirty="0" smtClean="0">
                <a:solidFill>
                  <a:schemeClr val="accent5">
                    <a:lumMod val="75000"/>
                  </a:schemeClr>
                </a:solidFill>
                <a:latin typeface="Times New Roman" pitchFamily="18" charset="0"/>
                <a:cs typeface="Times New Roman" pitchFamily="18" charset="0"/>
              </a:rPr>
              <a:t>: </a:t>
            </a:r>
          </a:p>
          <a:p>
            <a:pPr lvl="0"/>
            <a:r>
              <a:rPr lang="ru-RU" sz="2100" dirty="0" smtClean="0">
                <a:solidFill>
                  <a:schemeClr val="accent5">
                    <a:lumMod val="75000"/>
                  </a:schemeClr>
                </a:solidFill>
                <a:latin typeface="Times New Roman" pitchFamily="18" charset="0"/>
                <a:cs typeface="Times New Roman" pitchFamily="18" charset="0"/>
              </a:rPr>
              <a:t>голову </a:t>
            </a:r>
            <a:r>
              <a:rPr lang="ru-RU" sz="2100" dirty="0" smtClean="0">
                <a:solidFill>
                  <a:schemeClr val="accent5">
                    <a:lumMod val="75000"/>
                  </a:schemeClr>
                </a:solidFill>
                <a:latin typeface="Times New Roman" pitchFamily="18" charset="0"/>
                <a:cs typeface="Times New Roman" pitchFamily="18" charset="0"/>
              </a:rPr>
              <a:t>держать вертикально или слегка наклонить вперед, </a:t>
            </a:r>
          </a:p>
          <a:p>
            <a:pPr lvl="0"/>
            <a:r>
              <a:rPr lang="ru-RU" sz="2100" dirty="0" smtClean="0">
                <a:solidFill>
                  <a:schemeClr val="accent5">
                    <a:lumMod val="75000"/>
                  </a:schemeClr>
                </a:solidFill>
                <a:latin typeface="Times New Roman" pitchFamily="18" charset="0"/>
                <a:cs typeface="Times New Roman" pitchFamily="18" charset="0"/>
              </a:rPr>
              <a:t>плечи симметрично, </a:t>
            </a:r>
          </a:p>
          <a:p>
            <a:pPr lvl="0"/>
            <a:r>
              <a:rPr lang="ru-RU" sz="2100" dirty="0" smtClean="0">
                <a:solidFill>
                  <a:schemeClr val="accent5">
                    <a:lumMod val="75000"/>
                  </a:schemeClr>
                </a:solidFill>
                <a:latin typeface="Times New Roman" pitchFamily="18" charset="0"/>
                <a:cs typeface="Times New Roman" pitchFamily="18" charset="0"/>
              </a:rPr>
              <a:t>локти свободно размещаются на столе, </a:t>
            </a:r>
          </a:p>
          <a:p>
            <a:pPr lvl="0"/>
            <a:r>
              <a:rPr lang="ru-RU" sz="2100" dirty="0" smtClean="0">
                <a:solidFill>
                  <a:schemeClr val="accent5">
                    <a:lumMod val="75000"/>
                  </a:schemeClr>
                </a:solidFill>
                <a:latin typeface="Times New Roman" pitchFamily="18" charset="0"/>
                <a:cs typeface="Times New Roman" pitchFamily="18" charset="0"/>
              </a:rPr>
              <a:t>туловище вертикально, </a:t>
            </a:r>
          </a:p>
          <a:p>
            <a:pPr lvl="0"/>
            <a:r>
              <a:rPr lang="ru-RU" sz="2100" dirty="0" smtClean="0">
                <a:solidFill>
                  <a:schemeClr val="accent5">
                    <a:lumMod val="75000"/>
                  </a:schemeClr>
                </a:solidFill>
                <a:latin typeface="Times New Roman" pitchFamily="18" charset="0"/>
                <a:cs typeface="Times New Roman" pitchFamily="18" charset="0"/>
              </a:rPr>
              <a:t>ноги в тазобедренных и коленных суставах под прямым углом, ступни полностью поставлены на пол. </a:t>
            </a:r>
          </a:p>
          <a:p>
            <a:pPr lvl="0"/>
            <a:r>
              <a:rPr lang="ru-RU" sz="2100" dirty="0" smtClean="0">
                <a:solidFill>
                  <a:schemeClr val="accent5">
                    <a:lumMod val="75000"/>
                  </a:schemeClr>
                </a:solidFill>
                <a:latin typeface="Times New Roman" pitchFamily="18" charset="0"/>
                <a:cs typeface="Times New Roman" pitchFamily="18" charset="0"/>
              </a:rPr>
              <a:t>спина </a:t>
            </a:r>
            <a:r>
              <a:rPr lang="ru-RU" sz="2100" dirty="0" smtClean="0">
                <a:solidFill>
                  <a:schemeClr val="accent5">
                    <a:lumMod val="75000"/>
                  </a:schemeClr>
                </a:solidFill>
                <a:latin typeface="Times New Roman" pitchFamily="18" charset="0"/>
                <a:cs typeface="Times New Roman" pitchFamily="18" charset="0"/>
              </a:rPr>
              <a:t>должна касаться спинки стула</a:t>
            </a:r>
            <a:r>
              <a:rPr lang="ru-RU" sz="2100" dirty="0" smtClean="0">
                <a:solidFill>
                  <a:schemeClr val="accent5">
                    <a:lumMod val="75000"/>
                  </a:schemeClr>
                </a:solidFill>
                <a:latin typeface="Times New Roman" pitchFamily="18" charset="0"/>
                <a:cs typeface="Times New Roman" pitchFamily="18" charset="0"/>
              </a:rPr>
              <a:t>.</a:t>
            </a:r>
            <a:endParaRPr lang="ru-RU" sz="2100" dirty="0" smtClean="0">
              <a:solidFill>
                <a:schemeClr val="accent5">
                  <a:lumMod val="75000"/>
                </a:schemeClr>
              </a:solidFill>
              <a:latin typeface="Times New Roman" pitchFamily="18" charset="0"/>
              <a:cs typeface="Times New Roman" pitchFamily="18" charset="0"/>
            </a:endParaRPr>
          </a:p>
        </p:txBody>
      </p:sp>
      <p:sp>
        <p:nvSpPr>
          <p:cNvPr id="5" name="Скругленный прямоугольник 4"/>
          <p:cNvSpPr/>
          <p:nvPr/>
        </p:nvSpPr>
        <p:spPr>
          <a:xfrm>
            <a:off x="3131840" y="1988840"/>
            <a:ext cx="4320480" cy="72008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buNone/>
            </a:pPr>
            <a:endParaRPr lang="ru-RU" b="1" dirty="0" smtClean="0">
              <a:latin typeface="Times New Roman" pitchFamily="18" charset="0"/>
              <a:cs typeface="Times New Roman" pitchFamily="18" charset="0"/>
            </a:endParaRPr>
          </a:p>
          <a:p>
            <a:pPr algn="ctr">
              <a:buNone/>
            </a:pPr>
            <a:r>
              <a:rPr lang="ru-RU" sz="1600" b="1" dirty="0" smtClean="0">
                <a:solidFill>
                  <a:schemeClr val="accent5">
                    <a:lumMod val="75000"/>
                  </a:schemeClr>
                </a:solidFill>
                <a:latin typeface="Times New Roman" pitchFamily="18" charset="0"/>
                <a:cs typeface="Times New Roman" pitchFamily="18" charset="0"/>
              </a:rPr>
              <a:t>До 3-х лет важно сформировать у ребёнка правильный навык ходьбы и стояния</a:t>
            </a:r>
          </a:p>
          <a:p>
            <a:pPr algn="ct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115616" y="530352"/>
            <a:ext cx="7571184" cy="5274912"/>
          </a:xfrm>
        </p:spPr>
        <p:txBody>
          <a:bodyPr>
            <a:normAutofit/>
          </a:bodyPr>
          <a:lstStyle/>
          <a:p>
            <a:pPr algn="just">
              <a:buClr>
                <a:schemeClr val="accent3">
                  <a:lumMod val="50000"/>
                </a:schemeClr>
              </a:buClr>
              <a:buSzPct val="83000"/>
              <a:buFont typeface="Wingdings" pitchFamily="2" charset="2"/>
              <a:buChar char="q"/>
            </a:pPr>
            <a:r>
              <a:rPr lang="ru-RU" sz="1800" dirty="0" smtClean="0">
                <a:solidFill>
                  <a:srgbClr val="713204"/>
                </a:solidFill>
                <a:latin typeface="Times New Roman" pitchFamily="18" charset="0"/>
                <a:cs typeface="Times New Roman" pitchFamily="18" charset="0"/>
              </a:rPr>
              <a:t>Но мы не должны забывать, что правильно организованный двигательный режим, активная и разнообразная физическая  деятельность ребёнка- это основа профилактики нарушений </a:t>
            </a:r>
            <a:r>
              <a:rPr lang="ru-RU" sz="1800" dirty="0" smtClean="0">
                <a:solidFill>
                  <a:srgbClr val="713204"/>
                </a:solidFill>
                <a:latin typeface="Times New Roman" pitchFamily="18" charset="0"/>
                <a:cs typeface="Times New Roman" pitchFamily="18" charset="0"/>
              </a:rPr>
              <a:t>осанки (стр.14)</a:t>
            </a:r>
          </a:p>
          <a:p>
            <a:pPr algn="just">
              <a:buClr>
                <a:schemeClr val="accent3">
                  <a:lumMod val="50000"/>
                </a:schemeClr>
              </a:buClr>
              <a:buFont typeface="Wingdings" pitchFamily="2" charset="2"/>
              <a:buChar char="q"/>
            </a:pPr>
            <a:r>
              <a:rPr lang="ru-RU" sz="1800" dirty="0" smtClean="0">
                <a:solidFill>
                  <a:srgbClr val="713204"/>
                </a:solidFill>
                <a:latin typeface="Times New Roman" pitchFamily="18" charset="0"/>
                <a:cs typeface="Times New Roman" pitchFamily="18" charset="0"/>
              </a:rPr>
              <a:t>Помните чем  младше ребёнок, тем труднее ему стоять или сидеть «спокойно»</a:t>
            </a:r>
          </a:p>
          <a:p>
            <a:pPr algn="just">
              <a:buClr>
                <a:schemeClr val="accent3">
                  <a:lumMod val="50000"/>
                </a:schemeClr>
              </a:buClr>
              <a:buFont typeface="Wingdings" pitchFamily="2" charset="2"/>
              <a:buChar char="q"/>
            </a:pPr>
            <a:r>
              <a:rPr lang="ru-RU" sz="1800" dirty="0" smtClean="0">
                <a:solidFill>
                  <a:srgbClr val="713204"/>
                </a:solidFill>
                <a:latin typeface="Times New Roman" pitchFamily="18" charset="0"/>
                <a:cs typeface="Times New Roman" pitchFamily="18" charset="0"/>
              </a:rPr>
              <a:t>Неправильные позы- основная причина нарушения осанки</a:t>
            </a:r>
          </a:p>
          <a:p>
            <a:pPr algn="just">
              <a:buClr>
                <a:schemeClr val="accent3">
                  <a:lumMod val="50000"/>
                </a:schemeClr>
              </a:buClr>
              <a:buFont typeface="Wingdings" pitchFamily="2" charset="2"/>
              <a:buChar char="q"/>
            </a:pPr>
            <a:r>
              <a:rPr lang="ru-RU" sz="1800" dirty="0" smtClean="0">
                <a:solidFill>
                  <a:srgbClr val="713204"/>
                </a:solidFill>
                <a:latin typeface="Times New Roman" pitchFamily="18" charset="0"/>
                <a:cs typeface="Times New Roman" pitchFamily="18" charset="0"/>
              </a:rPr>
              <a:t>Изменять плохие привычки всегда сложнее, чем воспитывать хорошие.</a:t>
            </a:r>
          </a:p>
          <a:p>
            <a:pPr algn="just">
              <a:buClr>
                <a:schemeClr val="accent3">
                  <a:lumMod val="50000"/>
                </a:schemeClr>
              </a:buClr>
              <a:buFont typeface="Wingdings" pitchFamily="2" charset="2"/>
              <a:buChar char="q"/>
            </a:pPr>
            <a:r>
              <a:rPr lang="ru-RU" sz="1800" dirty="0" smtClean="0">
                <a:solidFill>
                  <a:srgbClr val="713204"/>
                </a:solidFill>
                <a:latin typeface="Times New Roman" pitchFamily="18" charset="0"/>
                <a:cs typeface="Times New Roman" pitchFamily="18" charset="0"/>
              </a:rPr>
              <a:t>При выполнении упражнений важно, чтобы  исходное положение тела не менялось, </a:t>
            </a:r>
            <a:r>
              <a:rPr lang="ru-RU" sz="1800" dirty="0" smtClean="0">
                <a:solidFill>
                  <a:srgbClr val="713204"/>
                </a:solidFill>
                <a:latin typeface="Times New Roman" pitchFamily="18" charset="0"/>
                <a:cs typeface="Times New Roman" pitchFamily="18" charset="0"/>
              </a:rPr>
              <a:t>с</a:t>
            </a:r>
            <a:r>
              <a:rPr lang="ru-RU" sz="1800" dirty="0" smtClean="0">
                <a:solidFill>
                  <a:srgbClr val="713204"/>
                </a:solidFill>
                <a:latin typeface="Times New Roman" pitchFamily="18" charset="0"/>
                <a:cs typeface="Times New Roman" pitchFamily="18" charset="0"/>
              </a:rPr>
              <a:t>тояло или лежало ровно, голова не запрокидывалась, руки двигались симметрично, при поднимании ног следить, чтобы таз не отрывался от опоры и ребёнок не заваливался на бок.</a:t>
            </a:r>
          </a:p>
          <a:p>
            <a:pPr algn="just">
              <a:buClr>
                <a:schemeClr val="accent3">
                  <a:lumMod val="50000"/>
                </a:schemeClr>
              </a:buClr>
              <a:buFont typeface="Wingdings" pitchFamily="2" charset="2"/>
              <a:buChar char="q"/>
            </a:pPr>
            <a:r>
              <a:rPr lang="ru-RU" sz="1800" dirty="0" smtClean="0">
                <a:solidFill>
                  <a:srgbClr val="713204"/>
                </a:solidFill>
                <a:latin typeface="Times New Roman" pitchFamily="18" charset="0"/>
                <a:cs typeface="Times New Roman" pitchFamily="18" charset="0"/>
              </a:rPr>
              <a:t>Важно научить ребёнка правильно дышать во время физических нагрузок. Дыхание должно осуществляться через нос, совершенно свободно, без напряжения</a:t>
            </a:r>
          </a:p>
          <a:p>
            <a:pPr algn="just">
              <a:buClr>
                <a:schemeClr val="accent3">
                  <a:lumMod val="50000"/>
                </a:schemeClr>
              </a:buClr>
              <a:buFont typeface="Wingdings" pitchFamily="2" charset="2"/>
              <a:buChar char="q"/>
            </a:pPr>
            <a:endParaRPr lang="ru-RU" sz="1800" b="1" dirty="0" smtClean="0">
              <a:solidFill>
                <a:srgbClr val="713204"/>
              </a:solidFill>
              <a:latin typeface="Times New Roman" pitchFamily="18" charset="0"/>
              <a:cs typeface="Times New Roman" pitchFamily="18" charset="0"/>
            </a:endParaRPr>
          </a:p>
          <a:p>
            <a:pPr algn="ctr">
              <a:buNone/>
            </a:pPr>
            <a:endParaRPr lang="ru-RU" sz="1800" b="1" dirty="0" smtClean="0">
              <a:solidFill>
                <a:srgbClr val="713204"/>
              </a:solidFill>
              <a:latin typeface="Times New Roman" pitchFamily="18" charset="0"/>
              <a:cs typeface="Times New Roman" pitchFamily="18" charset="0"/>
            </a:endParaRPr>
          </a:p>
          <a:p>
            <a:pPr algn="ctr">
              <a:buNone/>
            </a:pP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4509120"/>
            <a:ext cx="3312368" cy="1008112"/>
          </a:xfrm>
        </p:spPr>
        <p:txBody>
          <a:bodyPr>
            <a:normAutofit fontScale="90000"/>
          </a:bodyPr>
          <a:lstStyle/>
          <a:p>
            <a:pPr algn="ctr"/>
            <a:r>
              <a:rPr lang="ru-RU" sz="1600" b="1" dirty="0" smtClean="0">
                <a:solidFill>
                  <a:schemeClr val="accent5">
                    <a:lumMod val="75000"/>
                  </a:schemeClr>
                </a:solidFill>
                <a:effectLst/>
                <a:latin typeface="Times New Roman" pitchFamily="18" charset="0"/>
                <a:cs typeface="Times New Roman" pitchFamily="18" charset="0"/>
              </a:rPr>
              <a:t>При остальных манерах стояния формируется косое положение тела и искривление позвоночника</a:t>
            </a:r>
            <a:endParaRPr lang="ru-RU" sz="1600" b="1" dirty="0">
              <a:solidFill>
                <a:schemeClr val="accent5">
                  <a:lumMod val="75000"/>
                </a:schemeClr>
              </a:solidFill>
              <a:effectLst/>
              <a:latin typeface="Times New Roman" pitchFamily="18" charset="0"/>
              <a:cs typeface="Times New Roman" pitchFamily="18" charset="0"/>
            </a:endParaRPr>
          </a:p>
        </p:txBody>
      </p:sp>
      <p:pic>
        <p:nvPicPr>
          <p:cNvPr id="5" name="Содержимое 4" descr="http://fizinstruktor.ru/wp-content/uploads/2015/11/%D0%BF%D1%80%D0%B0%D0%B2%D0%B8%D0%BB%D1%8C%D0%BD%D0%B0%D1%8F-%D0%BE%D1%81%D0%B0%D0%BD%D0%BA%D0%B0-%D1%83-%D0%B4%D0%B5%D1%82%D0%B5%D0%B9.jpg"/>
          <p:cNvPicPr>
            <a:picLocks noGrp="1"/>
          </p:cNvPicPr>
          <p:nvPr>
            <p:ph idx="1"/>
          </p:nvPr>
        </p:nvPicPr>
        <p:blipFill>
          <a:blip r:embed="rId2" cstate="print"/>
          <a:srcRect/>
          <a:stretch>
            <a:fillRect/>
          </a:stretch>
        </p:blipFill>
        <p:spPr bwMode="auto">
          <a:xfrm>
            <a:off x="1403648" y="404664"/>
            <a:ext cx="3312368" cy="2880320"/>
          </a:xfrm>
          <a:prstGeom prst="rect">
            <a:avLst/>
          </a:prstGeom>
          <a:noFill/>
          <a:ln w="9525">
            <a:noFill/>
            <a:miter lim="800000"/>
            <a:headEnd/>
            <a:tailEnd/>
          </a:ln>
        </p:spPr>
      </p:pic>
      <p:pic>
        <p:nvPicPr>
          <p:cNvPr id="6146" name="Picture 2" descr="http://elizaveta-zubova.ru/wp-content/uploads/2016/02/i_025.png"/>
          <p:cNvPicPr>
            <a:picLocks noChangeAspect="1" noChangeArrowheads="1"/>
          </p:cNvPicPr>
          <p:nvPr/>
        </p:nvPicPr>
        <p:blipFill>
          <a:blip r:embed="rId3" cstate="print"/>
          <a:srcRect/>
          <a:stretch>
            <a:fillRect/>
          </a:stretch>
        </p:blipFill>
        <p:spPr bwMode="auto">
          <a:xfrm>
            <a:off x="4427984" y="3439524"/>
            <a:ext cx="3901940" cy="2227108"/>
          </a:xfrm>
          <a:prstGeom prst="rect">
            <a:avLst/>
          </a:prstGeom>
          <a:noFill/>
        </p:spPr>
      </p:pic>
      <p:sp>
        <p:nvSpPr>
          <p:cNvPr id="7" name="TextBox 6"/>
          <p:cNvSpPr txBox="1"/>
          <p:nvPr/>
        </p:nvSpPr>
        <p:spPr>
          <a:xfrm>
            <a:off x="4716016" y="836712"/>
            <a:ext cx="3672408" cy="738664"/>
          </a:xfrm>
          <a:prstGeom prst="rect">
            <a:avLst/>
          </a:prstGeom>
          <a:noFill/>
        </p:spPr>
        <p:txBody>
          <a:bodyPr wrap="square" rtlCol="0">
            <a:spAutoFit/>
          </a:bodyPr>
          <a:lstStyle/>
          <a:p>
            <a:pPr algn="ctr"/>
            <a:r>
              <a:rPr lang="ru-RU" sz="1400" b="1" dirty="0" smtClean="0">
                <a:solidFill>
                  <a:schemeClr val="accent5">
                    <a:lumMod val="75000"/>
                  </a:schemeClr>
                </a:solidFill>
                <a:latin typeface="Times New Roman" pitchFamily="18" charset="0"/>
                <a:cs typeface="Times New Roman" pitchFamily="18" charset="0"/>
              </a:rPr>
              <a:t>Стоять следует прямо, но свободно тяжесть тела равномерно распределяется на обе ноги</a:t>
            </a:r>
            <a:endParaRPr lang="ru-RU" sz="1400" b="1" dirty="0">
              <a:solidFill>
                <a:schemeClr val="accent5">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https://im1-tub-ru.yandex.net/i?id=7c7127c6732a350eb4dde9092213bc3d&amp;n=33&amp;h=215&amp;w=333"/>
          <p:cNvPicPr>
            <a:picLocks noGrp="1"/>
          </p:cNvPicPr>
          <p:nvPr>
            <p:ph idx="1"/>
          </p:nvPr>
        </p:nvPicPr>
        <p:blipFill>
          <a:blip r:embed="rId2" cstate="print"/>
          <a:srcRect/>
          <a:stretch>
            <a:fillRect/>
          </a:stretch>
        </p:blipFill>
        <p:spPr bwMode="auto">
          <a:xfrm>
            <a:off x="2771800" y="1628800"/>
            <a:ext cx="4129211" cy="2376264"/>
          </a:xfrm>
          <a:prstGeom prst="rect">
            <a:avLst/>
          </a:prstGeom>
          <a:noFill/>
          <a:ln w="9525">
            <a:noFill/>
            <a:miter lim="800000"/>
            <a:headEnd/>
            <a:tailEnd/>
          </a:ln>
        </p:spPr>
      </p:pic>
      <p:sp>
        <p:nvSpPr>
          <p:cNvPr id="5" name="TextBox 4"/>
          <p:cNvSpPr txBox="1"/>
          <p:nvPr/>
        </p:nvSpPr>
        <p:spPr>
          <a:xfrm>
            <a:off x="1259632" y="332657"/>
            <a:ext cx="7416824" cy="1323439"/>
          </a:xfrm>
          <a:prstGeom prst="rect">
            <a:avLst/>
          </a:prstGeom>
          <a:noFill/>
        </p:spPr>
        <p:txBody>
          <a:bodyPr wrap="square" rtlCol="0">
            <a:spAutoFit/>
          </a:bodyPr>
          <a:lstStyle/>
          <a:p>
            <a:pPr algn="just"/>
            <a:r>
              <a:rPr lang="ru-RU" sz="1600" b="1" dirty="0" smtClean="0">
                <a:solidFill>
                  <a:schemeClr val="accent5">
                    <a:lumMod val="75000"/>
                  </a:schemeClr>
                </a:solidFill>
                <a:latin typeface="Times New Roman" pitchFamily="18" charset="0"/>
                <a:cs typeface="Times New Roman" pitchFamily="18" charset="0"/>
              </a:rPr>
              <a:t>     Поза сидя имеет  большое значение</a:t>
            </a:r>
            <a:r>
              <a:rPr lang="ru-RU" sz="1600" dirty="0" smtClean="0">
                <a:solidFill>
                  <a:schemeClr val="accent5">
                    <a:lumMod val="75000"/>
                  </a:schemeClr>
                </a:solidFill>
                <a:latin typeface="Times New Roman" pitchFamily="18" charset="0"/>
                <a:cs typeface="Times New Roman" pitchFamily="18" charset="0"/>
              </a:rPr>
              <a:t>. Важно чтобы ребёнок сидел прямо, не сгибая туловище, голова может быть слегка наклонена вперёд. Ноги упираются в  пол всей стопой и согнуты в тазобедренных, коленных и голеностопных суставах под прямыми углами, спина должна опираться на спинку стула, а бедра лежать на двух третях сиденья.</a:t>
            </a:r>
            <a:endParaRPr lang="ru-RU" sz="1600" dirty="0">
              <a:solidFill>
                <a:schemeClr val="accent5">
                  <a:lumMod val="75000"/>
                </a:schemeClr>
              </a:solidFill>
              <a:latin typeface="Times New Roman" pitchFamily="18" charset="0"/>
              <a:cs typeface="Times New Roman" pitchFamily="18" charset="0"/>
            </a:endParaRPr>
          </a:p>
        </p:txBody>
      </p:sp>
      <p:sp>
        <p:nvSpPr>
          <p:cNvPr id="6" name="TextBox 5"/>
          <p:cNvSpPr txBox="1"/>
          <p:nvPr/>
        </p:nvSpPr>
        <p:spPr>
          <a:xfrm>
            <a:off x="1187624" y="2492896"/>
            <a:ext cx="1224136" cy="523220"/>
          </a:xfrm>
          <a:prstGeom prst="rect">
            <a:avLst/>
          </a:prstGeom>
          <a:noFill/>
        </p:spPr>
        <p:txBody>
          <a:bodyPr wrap="square" rtlCol="0">
            <a:spAutoFit/>
          </a:bodyPr>
          <a:lstStyle/>
          <a:p>
            <a:pPr algn="ctr"/>
            <a:r>
              <a:rPr lang="ru-RU" sz="1400" b="1" dirty="0" smtClean="0">
                <a:solidFill>
                  <a:schemeClr val="accent5">
                    <a:lumMod val="75000"/>
                  </a:schemeClr>
                </a:solidFill>
                <a:latin typeface="Times New Roman" pitchFamily="18" charset="0"/>
                <a:cs typeface="Times New Roman" pitchFamily="18" charset="0"/>
              </a:rPr>
              <a:t>Правильная поза</a:t>
            </a:r>
            <a:endParaRPr lang="ru-RU" sz="1400" b="1" dirty="0">
              <a:solidFill>
                <a:schemeClr val="accent5">
                  <a:lumMod val="75000"/>
                </a:schemeClr>
              </a:solidFill>
              <a:latin typeface="Times New Roman" pitchFamily="18" charset="0"/>
              <a:cs typeface="Times New Roman" pitchFamily="18" charset="0"/>
            </a:endParaRPr>
          </a:p>
        </p:txBody>
      </p:sp>
      <p:sp>
        <p:nvSpPr>
          <p:cNvPr id="7" name="TextBox 6"/>
          <p:cNvSpPr txBox="1"/>
          <p:nvPr/>
        </p:nvSpPr>
        <p:spPr>
          <a:xfrm>
            <a:off x="6804248" y="2492896"/>
            <a:ext cx="1656184" cy="523220"/>
          </a:xfrm>
          <a:prstGeom prst="rect">
            <a:avLst/>
          </a:prstGeom>
          <a:noFill/>
        </p:spPr>
        <p:txBody>
          <a:bodyPr wrap="square" rtlCol="0">
            <a:spAutoFit/>
          </a:bodyPr>
          <a:lstStyle/>
          <a:p>
            <a:pPr algn="ctr"/>
            <a:r>
              <a:rPr lang="ru-RU" sz="1400" b="1" dirty="0" smtClean="0">
                <a:solidFill>
                  <a:schemeClr val="accent5">
                    <a:lumMod val="75000"/>
                  </a:schemeClr>
                </a:solidFill>
                <a:latin typeface="Times New Roman" pitchFamily="18" charset="0"/>
                <a:cs typeface="Times New Roman" pitchFamily="18" charset="0"/>
              </a:rPr>
              <a:t>Неправильная поза</a:t>
            </a:r>
            <a:endParaRPr lang="ru-RU" sz="1400" b="1" dirty="0">
              <a:solidFill>
                <a:schemeClr val="accent5">
                  <a:lumMod val="75000"/>
                </a:schemeClr>
              </a:solidFill>
              <a:latin typeface="Times New Roman" pitchFamily="18" charset="0"/>
              <a:cs typeface="Times New Roman" pitchFamily="18" charset="0"/>
            </a:endParaRPr>
          </a:p>
        </p:txBody>
      </p:sp>
      <p:sp>
        <p:nvSpPr>
          <p:cNvPr id="8" name="TextBox 7"/>
          <p:cNvSpPr txBox="1"/>
          <p:nvPr/>
        </p:nvSpPr>
        <p:spPr>
          <a:xfrm>
            <a:off x="1259632" y="4149080"/>
            <a:ext cx="7344816" cy="2062103"/>
          </a:xfrm>
          <a:prstGeom prst="rect">
            <a:avLst/>
          </a:prstGeom>
          <a:noFill/>
        </p:spPr>
        <p:txBody>
          <a:bodyPr wrap="square" rtlCol="0">
            <a:spAutoFit/>
          </a:bodyPr>
          <a:lstStyle/>
          <a:p>
            <a:pPr algn="just"/>
            <a:r>
              <a:rPr lang="ru-RU" sz="1600" b="1" dirty="0">
                <a:latin typeface="Times New Roman" pitchFamily="18" charset="0"/>
                <a:cs typeface="Times New Roman" pitchFamily="18" charset="0"/>
              </a:rPr>
              <a:t> </a:t>
            </a:r>
            <a:r>
              <a:rPr lang="ru-RU" sz="1600" b="1" dirty="0" smtClean="0">
                <a:latin typeface="Times New Roman" pitchFamily="18" charset="0"/>
                <a:cs typeface="Times New Roman" pitchFamily="18" charset="0"/>
              </a:rPr>
              <a:t>    </a:t>
            </a:r>
            <a:r>
              <a:rPr lang="ru-RU" sz="1600" b="1" dirty="0" smtClean="0">
                <a:solidFill>
                  <a:schemeClr val="accent5">
                    <a:lumMod val="75000"/>
                  </a:schemeClr>
                </a:solidFill>
                <a:latin typeface="Times New Roman" pitchFamily="18" charset="0"/>
                <a:cs typeface="Times New Roman" pitchFamily="18" charset="0"/>
              </a:rPr>
              <a:t>Важно: </a:t>
            </a:r>
            <a:r>
              <a:rPr lang="ru-RU" sz="1600" dirty="0" smtClean="0">
                <a:solidFill>
                  <a:schemeClr val="accent5">
                    <a:lumMod val="75000"/>
                  </a:schemeClr>
                </a:solidFill>
                <a:latin typeface="Times New Roman" pitchFamily="18" charset="0"/>
                <a:cs typeface="Times New Roman" pitchFamily="18" charset="0"/>
              </a:rPr>
              <a:t> нельзя допускать, чтобы ребёнок сидел положив одну ногу на другую в подражании взрослым, или убирал ноги под  сиденье, так как под коленями проходят крупные кровеносные сосуды  и в таких позах они пережимаются.</a:t>
            </a:r>
          </a:p>
          <a:p>
            <a:pPr algn="just"/>
            <a:r>
              <a:rPr lang="ru-RU" sz="1600" b="1" dirty="0" smtClean="0">
                <a:solidFill>
                  <a:schemeClr val="accent5">
                    <a:lumMod val="75000"/>
                  </a:schemeClr>
                </a:solidFill>
                <a:latin typeface="Times New Roman" pitchFamily="18" charset="0"/>
                <a:cs typeface="Times New Roman" pitchFamily="18" charset="0"/>
              </a:rPr>
              <a:t>     </a:t>
            </a:r>
          </a:p>
          <a:p>
            <a:pPr algn="just"/>
            <a:r>
              <a:rPr lang="ru-RU" sz="1600" b="1" dirty="0" smtClean="0">
                <a:solidFill>
                  <a:schemeClr val="accent5">
                    <a:lumMod val="75000"/>
                  </a:schemeClr>
                </a:solidFill>
                <a:latin typeface="Times New Roman" pitchFamily="18" charset="0"/>
                <a:cs typeface="Times New Roman" pitchFamily="18" charset="0"/>
              </a:rPr>
              <a:t>     Важно: </a:t>
            </a:r>
            <a:r>
              <a:rPr lang="ru-RU" sz="1600" dirty="0" smtClean="0">
                <a:solidFill>
                  <a:schemeClr val="accent5">
                    <a:lumMod val="75000"/>
                  </a:schemeClr>
                </a:solidFill>
                <a:latin typeface="Times New Roman" pitchFamily="18" charset="0"/>
                <a:cs typeface="Times New Roman" pitchFamily="18" charset="0"/>
              </a:rPr>
              <a:t>следить за </a:t>
            </a:r>
            <a:r>
              <a:rPr lang="ru-RU" sz="1600" dirty="0" err="1" smtClean="0">
                <a:solidFill>
                  <a:schemeClr val="accent5">
                    <a:lumMod val="75000"/>
                  </a:schemeClr>
                </a:solidFill>
                <a:latin typeface="Times New Roman" pitchFamily="18" charset="0"/>
                <a:cs typeface="Times New Roman" pitchFamily="18" charset="0"/>
              </a:rPr>
              <a:t>надплечьями</a:t>
            </a:r>
            <a:r>
              <a:rPr lang="ru-RU" sz="1600" dirty="0" smtClean="0">
                <a:solidFill>
                  <a:schemeClr val="accent5">
                    <a:lumMod val="75000"/>
                  </a:schemeClr>
                </a:solidFill>
                <a:latin typeface="Times New Roman" pitchFamily="18" charset="0"/>
                <a:cs typeface="Times New Roman" pitchFamily="18" charset="0"/>
              </a:rPr>
              <a:t> – они должны быть на одном уровне. Нельзя позволять ребёнку опираться на одну руку, поворачивая плечо при письме или рисовании. Это самая большая ошибка, которая формирует стойкую привычку и, как  следствие, нарушение осанки, и часто сколиоз</a:t>
            </a:r>
            <a:endParaRPr lang="ru-RU" sz="1600" dirty="0">
              <a:solidFill>
                <a:schemeClr val="accent5">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648" y="0"/>
            <a:ext cx="7056784" cy="733832"/>
          </a:xfrm>
        </p:spPr>
        <p:txBody>
          <a:bodyPr>
            <a:normAutofit fontScale="90000"/>
          </a:bodyPr>
          <a:lstStyle/>
          <a:p>
            <a:pPr algn="ctr"/>
            <a:r>
              <a:rPr lang="ru-RU" dirty="0" smtClean="0">
                <a:solidFill>
                  <a:schemeClr val="accent5">
                    <a:lumMod val="75000"/>
                  </a:schemeClr>
                </a:solidFill>
                <a:effectLst/>
                <a:latin typeface="Times New Roman" pitchFamily="18" charset="0"/>
                <a:cs typeface="Times New Roman" pitchFamily="18" charset="0"/>
              </a:rPr>
              <a:t>Виды нарушения осанки</a:t>
            </a:r>
            <a:endParaRPr lang="ru-RU" dirty="0">
              <a:solidFill>
                <a:schemeClr val="accent5">
                  <a:lumMod val="75000"/>
                </a:schemeClr>
              </a:solidFill>
              <a:effectLst/>
              <a:latin typeface="Times New Roman" pitchFamily="18" charset="0"/>
              <a:cs typeface="Times New Roman" pitchFamily="18" charset="0"/>
            </a:endParaRPr>
          </a:p>
        </p:txBody>
      </p:sp>
      <p:pic>
        <p:nvPicPr>
          <p:cNvPr id="4" name="Picture 4" descr="1"/>
          <p:cNvPicPr>
            <a:picLocks noGrp="1" noChangeAspect="1" noChangeArrowheads="1"/>
          </p:cNvPicPr>
          <p:nvPr>
            <p:ph idx="1"/>
          </p:nvPr>
        </p:nvPicPr>
        <p:blipFill>
          <a:blip r:embed="rId2" cstate="print"/>
          <a:srcRect/>
          <a:stretch>
            <a:fillRect/>
          </a:stretch>
        </p:blipFill>
        <p:spPr>
          <a:xfrm>
            <a:off x="1259632" y="1772817"/>
            <a:ext cx="936104" cy="3838582"/>
          </a:xfrm>
          <a:noFill/>
          <a:ln/>
        </p:spPr>
      </p:pic>
      <p:sp>
        <p:nvSpPr>
          <p:cNvPr id="5" name="Прямоугольник 4"/>
          <p:cNvSpPr/>
          <p:nvPr/>
        </p:nvSpPr>
        <p:spPr>
          <a:xfrm>
            <a:off x="2411760" y="1844824"/>
            <a:ext cx="6390456" cy="4002378"/>
          </a:xfrm>
          <a:prstGeom prst="rect">
            <a:avLst/>
          </a:prstGeom>
        </p:spPr>
        <p:txBody>
          <a:bodyPr wrap="square">
            <a:spAutoFit/>
          </a:bodyPr>
          <a:lstStyle/>
          <a:p>
            <a:pPr algn="ctr">
              <a:lnSpc>
                <a:spcPct val="114000"/>
              </a:lnSpc>
            </a:pPr>
            <a:r>
              <a:rPr lang="ru-RU" sz="1400" b="1" dirty="0" smtClean="0">
                <a:solidFill>
                  <a:schemeClr val="accent5">
                    <a:lumMod val="75000"/>
                  </a:schemeClr>
                </a:solidFill>
                <a:latin typeface="Times New Roman" pitchFamily="18" charset="0"/>
                <a:cs typeface="Times New Roman" pitchFamily="18" charset="0"/>
              </a:rPr>
              <a:t>Вялая осанка </a:t>
            </a:r>
          </a:p>
          <a:p>
            <a:pPr algn="just">
              <a:lnSpc>
                <a:spcPct val="114000"/>
              </a:lnSpc>
            </a:pPr>
            <a:r>
              <a:rPr lang="ru-RU" sz="1400" dirty="0" smtClean="0">
                <a:solidFill>
                  <a:schemeClr val="accent5">
                    <a:lumMod val="75000"/>
                  </a:schemeClr>
                </a:solidFill>
                <a:latin typeface="Times New Roman" pitchFamily="18" charset="0"/>
                <a:cs typeface="Times New Roman" pitchFamily="18" charset="0"/>
              </a:rPr>
              <a:t>Вялая (неряшливая, неустойчивая) осанка- это часто первые признаки намечающегося нарушения осанки, та основа, на которой легче всего образуются более устойчивые формы дефектов осанки и деформаций позвоночника.  Одной из главных причин формирования вялой осанки является слабое развитие мускулатуры ребёнка, его недостаточная физическая активность, частые или длительные заболевания. Ребёнок с вялой осанкой с трудом выдерживает статические позы, часто меняет положение отдельных частей тела. Такой ребёнок производит впечатление утомлённого, слабого или заболевшего.</a:t>
            </a:r>
            <a:endParaRPr lang="ru-RU" sz="1400" b="1" dirty="0" smtClean="0">
              <a:solidFill>
                <a:schemeClr val="accent5">
                  <a:lumMod val="75000"/>
                </a:schemeClr>
              </a:solidFill>
              <a:latin typeface="Times New Roman" pitchFamily="18" charset="0"/>
              <a:cs typeface="Times New Roman" pitchFamily="18" charset="0"/>
            </a:endParaRPr>
          </a:p>
          <a:p>
            <a:pPr algn="ctr">
              <a:lnSpc>
                <a:spcPct val="114000"/>
              </a:lnSpc>
            </a:pPr>
            <a:r>
              <a:rPr lang="ru-RU" sz="1400" b="1" dirty="0" smtClean="0">
                <a:solidFill>
                  <a:schemeClr val="accent5">
                    <a:lumMod val="75000"/>
                  </a:schemeClr>
                </a:solidFill>
                <a:latin typeface="Times New Roman" pitchFamily="18" charset="0"/>
                <a:cs typeface="Times New Roman" pitchFamily="18" charset="0"/>
              </a:rPr>
              <a:t>Признаки вялой осанки:</a:t>
            </a:r>
            <a:r>
              <a:rPr lang="ru-RU" sz="1400" dirty="0" smtClean="0">
                <a:solidFill>
                  <a:schemeClr val="accent5">
                    <a:lumMod val="75000"/>
                  </a:schemeClr>
                </a:solidFill>
                <a:latin typeface="Times New Roman" pitchFamily="18" charset="0"/>
                <a:cs typeface="Times New Roman" pitchFamily="18" charset="0"/>
              </a:rPr>
              <a:t> </a:t>
            </a:r>
          </a:p>
          <a:p>
            <a:pPr algn="just">
              <a:lnSpc>
                <a:spcPct val="114000"/>
              </a:lnSpc>
            </a:pPr>
            <a:r>
              <a:rPr lang="ru-RU" sz="1400" dirty="0" smtClean="0">
                <a:solidFill>
                  <a:schemeClr val="accent5">
                    <a:lumMod val="75000"/>
                  </a:schemeClr>
                </a:solidFill>
                <a:latin typeface="Times New Roman" pitchFamily="18" charset="0"/>
                <a:cs typeface="Times New Roman" pitchFamily="18" charset="0"/>
              </a:rPr>
              <a:t>увеличение шейного и грудного изгибов позвоночника, голова слегка опущена, </a:t>
            </a:r>
          </a:p>
          <a:p>
            <a:pPr algn="just">
              <a:lnSpc>
                <a:spcPct val="114000"/>
              </a:lnSpc>
            </a:pPr>
            <a:r>
              <a:rPr lang="ru-RU" sz="1400" dirty="0" smtClean="0">
                <a:solidFill>
                  <a:schemeClr val="accent5">
                    <a:lumMod val="75000"/>
                  </a:schemeClr>
                </a:solidFill>
                <a:latin typeface="Times New Roman" pitchFamily="18" charset="0"/>
                <a:cs typeface="Times New Roman" pitchFamily="18" charset="0"/>
              </a:rPr>
              <a:t>плечи опущены и сдвинуты вперёд, лопатки отстают от спины (так называемые крыловидные лопатки), живот отвисает, ноги слегка согнуты в коленях. </a:t>
            </a:r>
          </a:p>
          <a:p>
            <a:pPr algn="just">
              <a:lnSpc>
                <a:spcPct val="114000"/>
              </a:lnSpc>
            </a:pPr>
            <a:r>
              <a:rPr lang="ru-RU" sz="1400" dirty="0" smtClean="0">
                <a:solidFill>
                  <a:schemeClr val="accent5">
                    <a:lumMod val="75000"/>
                  </a:schemeClr>
                </a:solidFill>
                <a:latin typeface="Times New Roman" pitchFamily="18" charset="0"/>
                <a:cs typeface="Times New Roman" pitchFamily="18" charset="0"/>
              </a:rPr>
              <a:t>Для детей дошкольного возраста, нормально развивающихся, но мало упитанных, также характерны несколько увеличенная округлость живота и слегка отстающие от спины лопатки.</a:t>
            </a:r>
            <a:r>
              <a:rPr lang="ru-RU" sz="1400" b="1" dirty="0" smtClean="0">
                <a:solidFill>
                  <a:schemeClr val="accent5">
                    <a:lumMod val="75000"/>
                  </a:schemeClr>
                </a:solidFill>
                <a:latin typeface="Times New Roman" pitchFamily="18" charset="0"/>
                <a:cs typeface="Times New Roman" pitchFamily="18" charset="0"/>
              </a:rPr>
              <a:t> </a:t>
            </a:r>
            <a:endParaRPr lang="ru-RU" sz="1400" b="1" dirty="0">
              <a:solidFill>
                <a:schemeClr val="accent5">
                  <a:lumMod val="75000"/>
                </a:schemeClr>
              </a:solidFill>
              <a:latin typeface="Times New Roman" pitchFamily="18" charset="0"/>
              <a:cs typeface="Times New Roman" pitchFamily="18" charset="0"/>
            </a:endParaRPr>
          </a:p>
        </p:txBody>
      </p:sp>
      <p:sp>
        <p:nvSpPr>
          <p:cNvPr id="6" name="Заголовок 1"/>
          <p:cNvSpPr txBox="1">
            <a:spLocks/>
          </p:cNvSpPr>
          <p:nvPr/>
        </p:nvSpPr>
        <p:spPr>
          <a:xfrm>
            <a:off x="611560" y="836712"/>
            <a:ext cx="8183880" cy="733832"/>
          </a:xfrm>
          <a:prstGeom prst="rect">
            <a:avLst/>
          </a:prstGeom>
        </p:spPr>
        <p:txBody>
          <a:bodyPr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3200" b="0" i="0" u="none" strike="noStrike" kern="1200" cap="none" spc="0" normalizeH="0" baseline="0" noProof="0" dirty="0" smtClean="0">
                <a:ln>
                  <a:noFill/>
                </a:ln>
                <a:solidFill>
                  <a:schemeClr val="accent5">
                    <a:lumMod val="75000"/>
                  </a:schemeClr>
                </a:solidFill>
                <a:uLnTx/>
                <a:uFillTx/>
                <a:latin typeface="Times New Roman" pitchFamily="18" charset="0"/>
                <a:ea typeface="+mj-ea"/>
                <a:cs typeface="Times New Roman" pitchFamily="18" charset="0"/>
              </a:rPr>
              <a:t>Вялая осанка</a:t>
            </a:r>
            <a:endParaRPr kumimoji="0" lang="ru-RU" sz="3200" b="0" i="0" u="none" strike="noStrike" kern="1200" cap="none" spc="0" normalizeH="0" baseline="0" noProof="0" dirty="0">
              <a:ln>
                <a:noFill/>
              </a:ln>
              <a:solidFill>
                <a:schemeClr val="accent5">
                  <a:lumMod val="75000"/>
                </a:schemeClr>
              </a:solidFill>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23728" y="260648"/>
            <a:ext cx="6737952" cy="868958"/>
          </a:xfrm>
        </p:spPr>
        <p:txBody>
          <a:bodyPr>
            <a:normAutofit/>
          </a:bodyPr>
          <a:lstStyle/>
          <a:p>
            <a:pPr algn="ctr"/>
            <a:r>
              <a:rPr lang="ru-RU" sz="3200" dirty="0" smtClean="0">
                <a:effectLst/>
                <a:latin typeface="Times New Roman" pitchFamily="18" charset="0"/>
                <a:cs typeface="Times New Roman" pitchFamily="18" charset="0"/>
              </a:rPr>
              <a:t>Плоская спина</a:t>
            </a:r>
            <a:endParaRPr lang="ru-RU" sz="3200" dirty="0">
              <a:effectLst/>
              <a:latin typeface="Times New Roman" pitchFamily="18" charset="0"/>
              <a:cs typeface="Times New Roman" pitchFamily="18" charset="0"/>
            </a:endParaRPr>
          </a:p>
        </p:txBody>
      </p:sp>
      <p:pic>
        <p:nvPicPr>
          <p:cNvPr id="4" name="Picture 5" descr="2"/>
          <p:cNvPicPr>
            <a:picLocks noGrp="1" noChangeAspect="1" noChangeArrowheads="1"/>
          </p:cNvPicPr>
          <p:nvPr>
            <p:ph idx="1"/>
          </p:nvPr>
        </p:nvPicPr>
        <p:blipFill>
          <a:blip r:embed="rId2" cstate="print"/>
          <a:srcRect/>
          <a:stretch>
            <a:fillRect/>
          </a:stretch>
        </p:blipFill>
        <p:spPr>
          <a:xfrm>
            <a:off x="1187624" y="1412776"/>
            <a:ext cx="1333881" cy="4800600"/>
          </a:xfrm>
          <a:noFill/>
          <a:ln/>
        </p:spPr>
      </p:pic>
      <p:sp>
        <p:nvSpPr>
          <p:cNvPr id="5" name="Прямоугольник 4"/>
          <p:cNvSpPr/>
          <p:nvPr/>
        </p:nvSpPr>
        <p:spPr>
          <a:xfrm>
            <a:off x="2339752" y="1340768"/>
            <a:ext cx="6624736" cy="4799775"/>
          </a:xfrm>
          <a:prstGeom prst="rect">
            <a:avLst/>
          </a:prstGeom>
        </p:spPr>
        <p:txBody>
          <a:bodyPr wrap="square">
            <a:spAutoFit/>
          </a:bodyPr>
          <a:lstStyle/>
          <a:p>
            <a:pPr algn="ctr">
              <a:lnSpc>
                <a:spcPct val="115000"/>
              </a:lnSpc>
            </a:pPr>
            <a:r>
              <a:rPr lang="ru-RU" sz="1400" b="1" dirty="0" smtClean="0">
                <a:solidFill>
                  <a:schemeClr val="accent5">
                    <a:lumMod val="75000"/>
                  </a:schemeClr>
                </a:solidFill>
                <a:latin typeface="Times New Roman" pitchFamily="18" charset="0"/>
                <a:cs typeface="Times New Roman" pitchFamily="18" charset="0"/>
              </a:rPr>
              <a:t>Плоская спина</a:t>
            </a:r>
          </a:p>
          <a:p>
            <a:pPr algn="just">
              <a:lnSpc>
                <a:spcPct val="115000"/>
              </a:lnSpc>
            </a:pPr>
            <a:r>
              <a:rPr lang="ru-RU" sz="1400" b="1" dirty="0" smtClean="0">
                <a:solidFill>
                  <a:schemeClr val="accent5">
                    <a:lumMod val="75000"/>
                  </a:schemeClr>
                </a:solidFill>
                <a:latin typeface="Times New Roman" pitchFamily="18" charset="0"/>
                <a:cs typeface="Times New Roman" pitchFamily="18" charset="0"/>
              </a:rPr>
              <a:t> </a:t>
            </a:r>
            <a:r>
              <a:rPr lang="ru-RU" sz="1400" dirty="0" smtClean="0">
                <a:solidFill>
                  <a:schemeClr val="accent5">
                    <a:lumMod val="75000"/>
                  </a:schemeClr>
                </a:solidFill>
                <a:latin typeface="Times New Roman" pitchFamily="18" charset="0"/>
                <a:cs typeface="Times New Roman" pitchFamily="18" charset="0"/>
              </a:rPr>
              <a:t>Этот дефект осанки часто встречается у ослабленных, отстающих развитии детей, но может наблюдаться и у детей быстрорастущих,  мышечная система которых как бы «не успевает» за ростом скелета.  </a:t>
            </a:r>
          </a:p>
          <a:p>
            <a:pPr algn="ctr">
              <a:lnSpc>
                <a:spcPct val="115000"/>
              </a:lnSpc>
            </a:pPr>
            <a:r>
              <a:rPr lang="ru-RU" sz="1400" b="1" dirty="0" smtClean="0">
                <a:solidFill>
                  <a:schemeClr val="accent5">
                    <a:lumMod val="75000"/>
                  </a:schemeClr>
                </a:solidFill>
                <a:latin typeface="Times New Roman" pitchFamily="18" charset="0"/>
                <a:cs typeface="Times New Roman" pitchFamily="18" charset="0"/>
              </a:rPr>
              <a:t>Признаки плоской спины</a:t>
            </a:r>
            <a:r>
              <a:rPr lang="ru-RU" sz="1400" dirty="0" smtClean="0">
                <a:solidFill>
                  <a:schemeClr val="accent5">
                    <a:lumMod val="75000"/>
                  </a:schemeClr>
                </a:solidFill>
                <a:latin typeface="Times New Roman" pitchFamily="18" charset="0"/>
                <a:cs typeface="Times New Roman" pitchFamily="18" charset="0"/>
              </a:rPr>
              <a:t>: </a:t>
            </a:r>
          </a:p>
          <a:p>
            <a:pPr algn="just">
              <a:lnSpc>
                <a:spcPct val="115000"/>
              </a:lnSpc>
            </a:pPr>
            <a:r>
              <a:rPr lang="ru-RU" sz="1400" dirty="0" smtClean="0">
                <a:solidFill>
                  <a:schemeClr val="accent5">
                    <a:lumMod val="75000"/>
                  </a:schemeClr>
                </a:solidFill>
                <a:latin typeface="Times New Roman" pitchFamily="18" charset="0"/>
                <a:cs typeface="Times New Roman" pitchFamily="18" charset="0"/>
              </a:rPr>
              <a:t>уменьшение всех  физиологических изгибов позвоночника, голова расположена прямо, шея длинная, плечи опущены и слегка сдвинуты вперёд, грудная клетка плоская, часто несколько смещена вперёд, лопатки отстают от спины, живот плоский, угол наклона таза уменьшен, ягодицы плоские. Дети с плоской спиной из-за слабости мышц не могут долго удерживать тело в одном положении, быстро устают.  Кроме того: </a:t>
            </a:r>
            <a:r>
              <a:rPr lang="ru-RU" sz="1400" b="1" dirty="0" smtClean="0">
                <a:solidFill>
                  <a:schemeClr val="accent5">
                    <a:lumMod val="75000"/>
                  </a:schemeClr>
                </a:solidFill>
                <a:latin typeface="Times New Roman" pitchFamily="18" charset="0"/>
                <a:cs typeface="Times New Roman" pitchFamily="18" charset="0"/>
              </a:rPr>
              <a:t>на фоне этого дефекта чаще всего развивается </a:t>
            </a:r>
            <a:r>
              <a:rPr lang="ru-RU" sz="1400" b="1" dirty="0" err="1" smtClean="0">
                <a:solidFill>
                  <a:schemeClr val="accent5">
                    <a:lumMod val="75000"/>
                  </a:schemeClr>
                </a:solidFill>
                <a:latin typeface="Times New Roman" pitchFamily="18" charset="0"/>
                <a:cs typeface="Times New Roman" pitchFamily="18" charset="0"/>
              </a:rPr>
              <a:t>сколиотическая</a:t>
            </a:r>
            <a:r>
              <a:rPr lang="ru-RU" sz="1400" b="1" dirty="0" smtClean="0">
                <a:solidFill>
                  <a:schemeClr val="accent5">
                    <a:lumMod val="75000"/>
                  </a:schemeClr>
                </a:solidFill>
                <a:latin typeface="Times New Roman" pitchFamily="18" charset="0"/>
                <a:cs typeface="Times New Roman" pitchFamily="18" charset="0"/>
              </a:rPr>
              <a:t> болезнь. </a:t>
            </a:r>
          </a:p>
          <a:p>
            <a:pPr algn="just">
              <a:lnSpc>
                <a:spcPct val="115000"/>
              </a:lnSpc>
            </a:pPr>
            <a:endParaRPr lang="ru-RU" sz="1400" b="1" dirty="0" smtClean="0">
              <a:solidFill>
                <a:schemeClr val="accent5">
                  <a:lumMod val="75000"/>
                </a:schemeClr>
              </a:solidFill>
              <a:latin typeface="Times New Roman" pitchFamily="18" charset="0"/>
              <a:cs typeface="Times New Roman" pitchFamily="18" charset="0"/>
            </a:endParaRPr>
          </a:p>
          <a:p>
            <a:pPr algn="ctr">
              <a:lnSpc>
                <a:spcPct val="115000"/>
              </a:lnSpc>
            </a:pPr>
            <a:r>
              <a:rPr lang="ru-RU" sz="1400" b="1" dirty="0" smtClean="0">
                <a:solidFill>
                  <a:schemeClr val="accent5">
                    <a:lumMod val="75000"/>
                  </a:schemeClr>
                </a:solidFill>
                <a:latin typeface="Times New Roman" pitchFamily="18" charset="0"/>
                <a:cs typeface="Times New Roman" pitchFamily="18" charset="0"/>
              </a:rPr>
              <a:t>Будьте внимательны</a:t>
            </a:r>
            <a:r>
              <a:rPr lang="ru-RU" sz="1400" dirty="0" smtClean="0">
                <a:solidFill>
                  <a:schemeClr val="accent5">
                    <a:lumMod val="75000"/>
                  </a:schemeClr>
                </a:solidFill>
                <a:latin typeface="Times New Roman" pitchFamily="18" charset="0"/>
                <a:cs typeface="Times New Roman" pitchFamily="18" charset="0"/>
              </a:rPr>
              <a:t>! </a:t>
            </a:r>
            <a:r>
              <a:rPr lang="ru-RU" sz="1400" b="1" dirty="0" smtClean="0">
                <a:solidFill>
                  <a:schemeClr val="accent5">
                    <a:lumMod val="75000"/>
                  </a:schemeClr>
                </a:solidFill>
                <a:latin typeface="Times New Roman" pitchFamily="18" charset="0"/>
                <a:cs typeface="Times New Roman" pitchFamily="18" charset="0"/>
              </a:rPr>
              <a:t>Есть упражнения, которые противопоказаны</a:t>
            </a:r>
            <a:r>
              <a:rPr lang="ru-RU" sz="1400" dirty="0" smtClean="0">
                <a:solidFill>
                  <a:schemeClr val="accent5">
                    <a:lumMod val="75000"/>
                  </a:schemeClr>
                </a:solidFill>
                <a:latin typeface="Times New Roman" pitchFamily="18" charset="0"/>
                <a:cs typeface="Times New Roman" pitchFamily="18" charset="0"/>
              </a:rPr>
              <a:t>. </a:t>
            </a:r>
          </a:p>
          <a:p>
            <a:pPr algn="just">
              <a:lnSpc>
                <a:spcPct val="115000"/>
              </a:lnSpc>
            </a:pPr>
            <a:r>
              <a:rPr lang="ru-RU" sz="1400" dirty="0" smtClean="0">
                <a:solidFill>
                  <a:schemeClr val="accent5">
                    <a:lumMod val="75000"/>
                  </a:schemeClr>
                </a:solidFill>
                <a:latin typeface="Times New Roman" pitchFamily="18" charset="0"/>
                <a:cs typeface="Times New Roman" pitchFamily="18" charset="0"/>
              </a:rPr>
              <a:t>Это упражнения, увеличивающие подвижность позвоночника, то есть наклоны и повороты.  Не рекомендуются упражнения типа «лодочка» и «мостик», то есть </a:t>
            </a:r>
            <a:r>
              <a:rPr lang="ru-RU" sz="1400" dirty="0" err="1" smtClean="0">
                <a:solidFill>
                  <a:schemeClr val="accent5">
                    <a:lumMod val="75000"/>
                  </a:schemeClr>
                </a:solidFill>
                <a:latin typeface="Times New Roman" pitchFamily="18" charset="0"/>
                <a:cs typeface="Times New Roman" pitchFamily="18" charset="0"/>
              </a:rPr>
              <a:t>прогибание</a:t>
            </a:r>
            <a:r>
              <a:rPr lang="ru-RU" sz="1400" dirty="0" smtClean="0">
                <a:solidFill>
                  <a:schemeClr val="accent5">
                    <a:lumMod val="75000"/>
                  </a:schemeClr>
                </a:solidFill>
                <a:latin typeface="Times New Roman" pitchFamily="18" charset="0"/>
                <a:cs typeface="Times New Roman" pitchFamily="18" charset="0"/>
              </a:rPr>
              <a:t> спины. Положение рук «крылышки» даются таким образом, чтобы локти не уходили за спину. </a:t>
            </a:r>
          </a:p>
          <a:p>
            <a:pPr>
              <a:lnSpc>
                <a:spcPct val="115000"/>
              </a:lnSpc>
            </a:pPr>
            <a:endParaRPr lang="ru-RU"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0"/>
            <a:ext cx="7498080" cy="836712"/>
          </a:xfrm>
        </p:spPr>
        <p:txBody>
          <a:bodyPr>
            <a:normAutofit/>
          </a:bodyPr>
          <a:lstStyle/>
          <a:p>
            <a:pPr algn="ctr"/>
            <a:r>
              <a:rPr lang="ru-RU" sz="3200" dirty="0" smtClean="0">
                <a:effectLst/>
                <a:latin typeface="Times New Roman" pitchFamily="18" charset="0"/>
                <a:cs typeface="Times New Roman" pitchFamily="18" charset="0"/>
              </a:rPr>
              <a:t>Плосковогнутая спина</a:t>
            </a:r>
            <a:endParaRPr lang="ru-RU" sz="3200" dirty="0">
              <a:effectLst/>
              <a:latin typeface="Times New Roman" pitchFamily="18" charset="0"/>
              <a:cs typeface="Times New Roman" pitchFamily="18" charset="0"/>
            </a:endParaRPr>
          </a:p>
        </p:txBody>
      </p:sp>
      <p:sp>
        <p:nvSpPr>
          <p:cNvPr id="3" name="Содержимое 2"/>
          <p:cNvSpPr>
            <a:spLocks noGrp="1"/>
          </p:cNvSpPr>
          <p:nvPr>
            <p:ph idx="1"/>
          </p:nvPr>
        </p:nvSpPr>
        <p:spPr>
          <a:xfrm>
            <a:off x="2123728" y="980728"/>
            <a:ext cx="6840760" cy="5112568"/>
          </a:xfrm>
        </p:spPr>
        <p:txBody>
          <a:bodyPr>
            <a:noAutofit/>
          </a:bodyPr>
          <a:lstStyle/>
          <a:p>
            <a:pPr algn="ctr">
              <a:buNone/>
            </a:pPr>
            <a:r>
              <a:rPr lang="ru-RU" sz="1400" b="1" dirty="0" smtClean="0">
                <a:solidFill>
                  <a:schemeClr val="accent5">
                    <a:lumMod val="75000"/>
                  </a:schemeClr>
                </a:solidFill>
                <a:latin typeface="Times New Roman" pitchFamily="18" charset="0"/>
                <a:cs typeface="Times New Roman" pitchFamily="18" charset="0"/>
              </a:rPr>
              <a:t>Плосковогнутая спина</a:t>
            </a:r>
            <a:endParaRPr lang="ru-RU" sz="1400" dirty="0" smtClean="0">
              <a:solidFill>
                <a:schemeClr val="accent5">
                  <a:lumMod val="75000"/>
                </a:schemeClr>
              </a:solidFill>
              <a:latin typeface="Times New Roman" pitchFamily="18" charset="0"/>
              <a:cs typeface="Times New Roman" pitchFamily="18" charset="0"/>
            </a:endParaRPr>
          </a:p>
          <a:p>
            <a:pPr algn="just">
              <a:lnSpc>
                <a:spcPct val="134000"/>
              </a:lnSpc>
              <a:buNone/>
            </a:pPr>
            <a:r>
              <a:rPr lang="ru-RU" sz="1400" dirty="0" smtClean="0">
                <a:solidFill>
                  <a:schemeClr val="accent5">
                    <a:lumMod val="75000"/>
                  </a:schemeClr>
                </a:solidFill>
                <a:latin typeface="Times New Roman" pitchFamily="18" charset="0"/>
                <a:cs typeface="Times New Roman" pitchFamily="18" charset="0"/>
              </a:rPr>
              <a:t>     Иногда </a:t>
            </a:r>
            <a:r>
              <a:rPr lang="ru-RU" sz="1400" dirty="0" smtClean="0">
                <a:solidFill>
                  <a:schemeClr val="accent5">
                    <a:lumMod val="75000"/>
                  </a:schemeClr>
                </a:solidFill>
                <a:latin typeface="Times New Roman" pitchFamily="18" charset="0"/>
                <a:cs typeface="Times New Roman" pitchFamily="18" charset="0"/>
              </a:rPr>
              <a:t>при уплощении грудного и шейного изгибов позвоночника </a:t>
            </a:r>
            <a:r>
              <a:rPr lang="ru-RU" sz="1400" dirty="0" smtClean="0">
                <a:solidFill>
                  <a:schemeClr val="accent5">
                    <a:lumMod val="75000"/>
                  </a:schemeClr>
                </a:solidFill>
                <a:latin typeface="Times New Roman" pitchFamily="18" charset="0"/>
                <a:cs typeface="Times New Roman" pitchFamily="18" charset="0"/>
              </a:rPr>
              <a:t>резко увеличивается </a:t>
            </a:r>
            <a:r>
              <a:rPr lang="ru-RU" sz="1400" dirty="0" smtClean="0">
                <a:solidFill>
                  <a:schemeClr val="accent5">
                    <a:lumMod val="75000"/>
                  </a:schemeClr>
                </a:solidFill>
                <a:latin typeface="Times New Roman" pitchFamily="18" charset="0"/>
                <a:cs typeface="Times New Roman" pitchFamily="18" charset="0"/>
              </a:rPr>
              <a:t>поясничная кривизна, которая распространяется вверх, к </a:t>
            </a:r>
            <a:r>
              <a:rPr lang="ru-RU" sz="1400" dirty="0" err="1" smtClean="0">
                <a:solidFill>
                  <a:schemeClr val="accent5">
                    <a:lumMod val="75000"/>
                  </a:schemeClr>
                </a:solidFill>
                <a:latin typeface="Times New Roman" pitchFamily="18" charset="0"/>
                <a:cs typeface="Times New Roman" pitchFamily="18" charset="0"/>
              </a:rPr>
              <a:t>нижнегрудному</a:t>
            </a:r>
            <a:r>
              <a:rPr lang="ru-RU" sz="1400" dirty="0" smtClean="0">
                <a:solidFill>
                  <a:schemeClr val="accent5">
                    <a:lumMod val="75000"/>
                  </a:schemeClr>
                </a:solidFill>
                <a:latin typeface="Times New Roman" pitchFamily="18" charset="0"/>
                <a:cs typeface="Times New Roman" pitchFamily="18" charset="0"/>
              </a:rPr>
              <a:t> его отделу, такое сочетание изгибов позвоночного столба образует дефект, называемый плосковогнутой спиной. </a:t>
            </a:r>
            <a:endParaRPr lang="ru-RU" sz="1400" b="1" dirty="0" smtClean="0">
              <a:solidFill>
                <a:schemeClr val="accent5">
                  <a:lumMod val="75000"/>
                </a:schemeClr>
              </a:solidFill>
              <a:latin typeface="Times New Roman" pitchFamily="18" charset="0"/>
              <a:cs typeface="Times New Roman" pitchFamily="18" charset="0"/>
            </a:endParaRPr>
          </a:p>
          <a:p>
            <a:pPr algn="ctr">
              <a:lnSpc>
                <a:spcPct val="134000"/>
              </a:lnSpc>
              <a:buNone/>
            </a:pPr>
            <a:r>
              <a:rPr lang="ru-RU" sz="1400" b="1" dirty="0" smtClean="0">
                <a:solidFill>
                  <a:schemeClr val="accent5">
                    <a:lumMod val="75000"/>
                  </a:schemeClr>
                </a:solidFill>
                <a:latin typeface="Times New Roman" pitchFamily="18" charset="0"/>
                <a:cs typeface="Times New Roman" pitchFamily="18" charset="0"/>
              </a:rPr>
              <a:t>Признаки плосковогнутой спины</a:t>
            </a:r>
            <a:r>
              <a:rPr lang="ru-RU" sz="1400" dirty="0" smtClean="0">
                <a:solidFill>
                  <a:schemeClr val="accent5">
                    <a:lumMod val="75000"/>
                  </a:schemeClr>
                </a:solidFill>
                <a:latin typeface="Times New Roman" pitchFamily="18" charset="0"/>
                <a:cs typeface="Times New Roman" pitchFamily="18" charset="0"/>
              </a:rPr>
              <a:t>: </a:t>
            </a:r>
          </a:p>
          <a:p>
            <a:pPr algn="just">
              <a:lnSpc>
                <a:spcPct val="134000"/>
              </a:lnSpc>
              <a:buNone/>
            </a:pPr>
            <a:r>
              <a:rPr lang="ru-RU" sz="1400" dirty="0" smtClean="0">
                <a:solidFill>
                  <a:schemeClr val="accent5">
                    <a:lumMod val="75000"/>
                  </a:schemeClr>
                </a:solidFill>
                <a:latin typeface="Times New Roman" pitchFamily="18" charset="0"/>
                <a:cs typeface="Times New Roman" pitchFamily="18" charset="0"/>
              </a:rPr>
              <a:t>      уплощение </a:t>
            </a:r>
            <a:r>
              <a:rPr lang="ru-RU" sz="1400" dirty="0" smtClean="0">
                <a:solidFill>
                  <a:schemeClr val="accent5">
                    <a:lumMod val="75000"/>
                  </a:schemeClr>
                </a:solidFill>
                <a:latin typeface="Times New Roman" pitchFamily="18" charset="0"/>
                <a:cs typeface="Times New Roman" pitchFamily="18" charset="0"/>
              </a:rPr>
              <a:t>шейного и грудного изгибов, голова слегка опущена, плечи опущены и слегка сдвинуты вперёд, грудная клетка плоская, увеличение поясничного изгиба, живот отвисает, угол наклона таза увеличен</a:t>
            </a:r>
            <a:r>
              <a:rPr lang="ru-RU" sz="1400" dirty="0" smtClean="0">
                <a:solidFill>
                  <a:schemeClr val="accent5">
                    <a:lumMod val="75000"/>
                  </a:schemeClr>
                </a:solidFill>
                <a:latin typeface="Times New Roman" pitchFamily="18" charset="0"/>
                <a:cs typeface="Times New Roman" pitchFamily="18" charset="0"/>
              </a:rPr>
              <a:t>. Данное </a:t>
            </a:r>
            <a:r>
              <a:rPr lang="ru-RU" sz="1400" dirty="0" smtClean="0">
                <a:solidFill>
                  <a:schemeClr val="accent5">
                    <a:lumMod val="75000"/>
                  </a:schemeClr>
                </a:solidFill>
                <a:latin typeface="Times New Roman" pitchFamily="18" charset="0"/>
                <a:cs typeface="Times New Roman" pitchFamily="18" charset="0"/>
              </a:rPr>
              <a:t>нарушение осанки характеризуется неравномерным тонусом мышц спины. В  верхней части (грудной отдел) - мышцы ослаблены и растянуты, в нижней (поясничный)- напряжены и несколько укорочены. Кроме того, значительно растянуты мышцы брюшного пресса и ягодичной области. Но и это ещё не всё, изменениям подвергаются и мышцы бедра (на задней поверхности они растянуты, а на передней - укорочены).</a:t>
            </a:r>
          </a:p>
          <a:p>
            <a:pPr algn="just">
              <a:lnSpc>
                <a:spcPct val="134000"/>
              </a:lnSpc>
              <a:buNone/>
            </a:pPr>
            <a:r>
              <a:rPr lang="ru-RU" sz="1400" dirty="0" smtClean="0">
                <a:solidFill>
                  <a:schemeClr val="accent5">
                    <a:lumMod val="75000"/>
                  </a:schemeClr>
                </a:solidFill>
                <a:latin typeface="Times New Roman" pitchFamily="18" charset="0"/>
                <a:cs typeface="Times New Roman" pitchFamily="18" charset="0"/>
              </a:rPr>
              <a:t>      Положение </a:t>
            </a:r>
            <a:r>
              <a:rPr lang="ru-RU" sz="1400" dirty="0" smtClean="0">
                <a:solidFill>
                  <a:schemeClr val="accent5">
                    <a:lumMod val="75000"/>
                  </a:schemeClr>
                </a:solidFill>
                <a:latin typeface="Times New Roman" pitchFamily="18" charset="0"/>
                <a:cs typeface="Times New Roman" pitchFamily="18" charset="0"/>
              </a:rPr>
              <a:t>таза и, соответственно, поясничный изгиб позвоночника в значительной степени зависит от равномерной тяги этих мышц, поэтому целью массажа и лечебной гимнастики должна быть нормализация их тонуса, то есть укрепление растянутых и растяжение укороченных.</a:t>
            </a:r>
            <a:r>
              <a:rPr lang="ru-RU" sz="1400" b="1" dirty="0" smtClean="0">
                <a:solidFill>
                  <a:schemeClr val="accent5">
                    <a:lumMod val="75000"/>
                  </a:schemeClr>
                </a:solidFill>
                <a:latin typeface="Times New Roman" pitchFamily="18" charset="0"/>
                <a:cs typeface="Times New Roman" pitchFamily="18" charset="0"/>
              </a:rPr>
              <a:t> </a:t>
            </a:r>
          </a:p>
          <a:p>
            <a:pPr algn="just"/>
            <a:endParaRPr lang="ru-RU" sz="1400" dirty="0"/>
          </a:p>
        </p:txBody>
      </p:sp>
      <p:pic>
        <p:nvPicPr>
          <p:cNvPr id="5" name="Picture 4" descr="3"/>
          <p:cNvPicPr>
            <a:picLocks noChangeAspect="1" noChangeArrowheads="1"/>
          </p:cNvPicPr>
          <p:nvPr/>
        </p:nvPicPr>
        <p:blipFill>
          <a:blip r:embed="rId2" cstate="print"/>
          <a:srcRect/>
          <a:stretch>
            <a:fillRect/>
          </a:stretch>
        </p:blipFill>
        <p:spPr bwMode="auto">
          <a:xfrm>
            <a:off x="1259632" y="1196752"/>
            <a:ext cx="1008112" cy="506603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850106"/>
          </a:xfrm>
        </p:spPr>
        <p:txBody>
          <a:bodyPr>
            <a:normAutofit/>
          </a:bodyPr>
          <a:lstStyle/>
          <a:p>
            <a:pPr algn="ctr"/>
            <a:r>
              <a:rPr lang="ru-RU" sz="3200" dirty="0" smtClean="0">
                <a:effectLst/>
                <a:latin typeface="Times New Roman" pitchFamily="18" charset="0"/>
                <a:cs typeface="Times New Roman" pitchFamily="18" charset="0"/>
              </a:rPr>
              <a:t>Сутулая спина</a:t>
            </a:r>
            <a:endParaRPr lang="ru-RU" sz="3200" dirty="0">
              <a:effectLst/>
              <a:latin typeface="Times New Roman" pitchFamily="18" charset="0"/>
              <a:cs typeface="Times New Roman" pitchFamily="18" charset="0"/>
            </a:endParaRPr>
          </a:p>
        </p:txBody>
      </p:sp>
      <p:pic>
        <p:nvPicPr>
          <p:cNvPr id="4" name="Picture 4" descr="4"/>
          <p:cNvPicPr>
            <a:picLocks noGrp="1" noChangeAspect="1" noChangeArrowheads="1"/>
          </p:cNvPicPr>
          <p:nvPr>
            <p:ph idx="1"/>
          </p:nvPr>
        </p:nvPicPr>
        <p:blipFill>
          <a:blip r:embed="rId2" cstate="print"/>
          <a:srcRect/>
          <a:stretch>
            <a:fillRect/>
          </a:stretch>
        </p:blipFill>
        <p:spPr>
          <a:xfrm>
            <a:off x="1115616" y="1196752"/>
            <a:ext cx="1150706" cy="4800600"/>
          </a:xfrm>
          <a:noFill/>
          <a:ln/>
        </p:spPr>
      </p:pic>
      <p:sp>
        <p:nvSpPr>
          <p:cNvPr id="5" name="Прямоугольник 4"/>
          <p:cNvSpPr/>
          <p:nvPr/>
        </p:nvSpPr>
        <p:spPr>
          <a:xfrm>
            <a:off x="2483768" y="1196752"/>
            <a:ext cx="6390456" cy="5219378"/>
          </a:xfrm>
          <a:prstGeom prst="rect">
            <a:avLst/>
          </a:prstGeom>
        </p:spPr>
        <p:txBody>
          <a:bodyPr wrap="square">
            <a:spAutoFit/>
          </a:bodyPr>
          <a:lstStyle/>
          <a:p>
            <a:pPr algn="ctr"/>
            <a:r>
              <a:rPr lang="ru-RU" sz="1400" b="1" dirty="0" smtClean="0">
                <a:solidFill>
                  <a:schemeClr val="accent5">
                    <a:lumMod val="75000"/>
                  </a:schemeClr>
                </a:solidFill>
                <a:latin typeface="Times New Roman" pitchFamily="18" charset="0"/>
                <a:cs typeface="Times New Roman" pitchFamily="18" charset="0"/>
              </a:rPr>
              <a:t>Сутулая спина  </a:t>
            </a:r>
          </a:p>
          <a:p>
            <a:pPr algn="just">
              <a:lnSpc>
                <a:spcPct val="114000"/>
              </a:lnSpc>
            </a:pPr>
            <a:r>
              <a:rPr lang="ru-RU" sz="1400" dirty="0" smtClean="0">
                <a:solidFill>
                  <a:schemeClr val="accent5">
                    <a:lumMod val="75000"/>
                  </a:schemeClr>
                </a:solidFill>
                <a:latin typeface="Times New Roman" pitchFamily="18" charset="0"/>
                <a:cs typeface="Times New Roman" pitchFamily="18" charset="0"/>
              </a:rPr>
              <a:t>Сутулость (или сутуловатость) часто встречается у детей дошкольного, а чаще школьного возраста.  Одной из основных причин, приводящих к данному дефекту осанки, является неправильная поза при чтении и письме. Кроме того, частые или хронические заболевания органов грудной клетки закрепляют неправильное положение плечевого пояса, грудной клетки и способствуют развитию сутулости (например, увеличение грудного кифоза при бронхиальной астме). С другой стороны: </a:t>
            </a:r>
            <a:endParaRPr lang="ru-RU" sz="1400" b="1" dirty="0" smtClean="0">
              <a:solidFill>
                <a:schemeClr val="accent5">
                  <a:lumMod val="75000"/>
                </a:schemeClr>
              </a:solidFill>
              <a:latin typeface="Times New Roman" pitchFamily="18" charset="0"/>
              <a:cs typeface="Times New Roman" pitchFamily="18" charset="0"/>
            </a:endParaRPr>
          </a:p>
          <a:p>
            <a:pPr algn="just">
              <a:lnSpc>
                <a:spcPct val="114000"/>
              </a:lnSpc>
            </a:pPr>
            <a:r>
              <a:rPr lang="ru-RU" sz="1400" b="1" dirty="0" smtClean="0">
                <a:solidFill>
                  <a:schemeClr val="accent5">
                    <a:lumMod val="75000"/>
                  </a:schemeClr>
                </a:solidFill>
                <a:latin typeface="Times New Roman" pitchFamily="18" charset="0"/>
                <a:cs typeface="Times New Roman" pitchFamily="18" charset="0"/>
              </a:rPr>
              <a:t>При</a:t>
            </a:r>
            <a:r>
              <a:rPr lang="ru-RU" sz="1400" b="1" i="1" dirty="0" smtClean="0">
                <a:solidFill>
                  <a:schemeClr val="accent5">
                    <a:lumMod val="75000"/>
                  </a:schemeClr>
                </a:solidFill>
                <a:latin typeface="Times New Roman" pitchFamily="18" charset="0"/>
                <a:cs typeface="Times New Roman" pitchFamily="18" charset="0"/>
              </a:rPr>
              <a:t> </a:t>
            </a:r>
            <a:r>
              <a:rPr lang="ru-RU" sz="1400" b="1" dirty="0" smtClean="0">
                <a:solidFill>
                  <a:schemeClr val="accent5">
                    <a:lumMod val="75000"/>
                  </a:schemeClr>
                </a:solidFill>
                <a:latin typeface="Times New Roman" pitchFamily="18" charset="0"/>
                <a:cs typeface="Times New Roman" pitchFamily="18" charset="0"/>
              </a:rPr>
              <a:t>сутулой спине уменьшается подвижность грудной клетки, снижается жизненная ёмкость лёгких, затрудняется работа сердца, что самым неблагоприятным образом сказывается на здоровье ребёнка.</a:t>
            </a:r>
          </a:p>
          <a:p>
            <a:pPr algn="ctr">
              <a:lnSpc>
                <a:spcPct val="114000"/>
              </a:lnSpc>
            </a:pPr>
            <a:r>
              <a:rPr lang="ru-RU" sz="1400" b="1" dirty="0" smtClean="0">
                <a:solidFill>
                  <a:schemeClr val="accent5">
                    <a:lumMod val="75000"/>
                  </a:schemeClr>
                </a:solidFill>
                <a:latin typeface="Times New Roman" pitchFamily="18" charset="0"/>
                <a:cs typeface="Times New Roman" pitchFamily="18" charset="0"/>
              </a:rPr>
              <a:t>Признаки сутулости:</a:t>
            </a:r>
            <a:r>
              <a:rPr lang="ru-RU" sz="1400" dirty="0" smtClean="0">
                <a:solidFill>
                  <a:schemeClr val="accent5">
                    <a:lumMod val="75000"/>
                  </a:schemeClr>
                </a:solidFill>
                <a:latin typeface="Times New Roman" pitchFamily="18" charset="0"/>
                <a:cs typeface="Times New Roman" pitchFamily="18" charset="0"/>
              </a:rPr>
              <a:t> </a:t>
            </a:r>
          </a:p>
          <a:p>
            <a:pPr algn="just">
              <a:lnSpc>
                <a:spcPct val="114000"/>
              </a:lnSpc>
            </a:pPr>
            <a:r>
              <a:rPr lang="ru-RU" sz="1400" dirty="0" smtClean="0">
                <a:solidFill>
                  <a:schemeClr val="accent5">
                    <a:lumMod val="75000"/>
                  </a:schemeClr>
                </a:solidFill>
                <a:latin typeface="Times New Roman" pitchFamily="18" charset="0"/>
                <a:cs typeface="Times New Roman" pitchFamily="18" charset="0"/>
              </a:rPr>
              <a:t>увеличен грудной изгиб позвоночника, </a:t>
            </a:r>
          </a:p>
          <a:p>
            <a:pPr algn="just">
              <a:lnSpc>
                <a:spcPct val="114000"/>
              </a:lnSpc>
            </a:pPr>
            <a:r>
              <a:rPr lang="ru-RU" sz="1400" dirty="0" smtClean="0">
                <a:solidFill>
                  <a:schemeClr val="accent5">
                    <a:lumMod val="75000"/>
                  </a:schemeClr>
                </a:solidFill>
                <a:latin typeface="Times New Roman" pitchFamily="18" charset="0"/>
                <a:cs typeface="Times New Roman" pitchFamily="18" charset="0"/>
              </a:rPr>
              <a:t>голова наклонена вперёд, 7-ой шейный позвонок резко выступает, </a:t>
            </a:r>
          </a:p>
          <a:p>
            <a:pPr algn="just">
              <a:lnSpc>
                <a:spcPct val="114000"/>
              </a:lnSpc>
            </a:pPr>
            <a:r>
              <a:rPr lang="ru-RU" sz="1400" dirty="0" smtClean="0">
                <a:solidFill>
                  <a:schemeClr val="accent5">
                    <a:lumMod val="75000"/>
                  </a:schemeClr>
                </a:solidFill>
                <a:latin typeface="Times New Roman" pitchFamily="18" charset="0"/>
                <a:cs typeface="Times New Roman" pitchFamily="18" charset="0"/>
              </a:rPr>
              <a:t>плечи значительно выдвинуты вперёд,</a:t>
            </a:r>
          </a:p>
          <a:p>
            <a:pPr algn="just">
              <a:lnSpc>
                <a:spcPct val="114000"/>
              </a:lnSpc>
            </a:pPr>
            <a:r>
              <a:rPr lang="ru-RU" sz="1400" dirty="0" smtClean="0">
                <a:solidFill>
                  <a:schemeClr val="accent5">
                    <a:lumMod val="75000"/>
                  </a:schemeClr>
                </a:solidFill>
                <a:latin typeface="Times New Roman" pitchFamily="18" charset="0"/>
                <a:cs typeface="Times New Roman" pitchFamily="18" charset="0"/>
              </a:rPr>
              <a:t> лопатки крыловидные, </a:t>
            </a:r>
          </a:p>
          <a:p>
            <a:pPr algn="just">
              <a:lnSpc>
                <a:spcPct val="114000"/>
              </a:lnSpc>
            </a:pPr>
            <a:r>
              <a:rPr lang="ru-RU" sz="1400" dirty="0" smtClean="0">
                <a:solidFill>
                  <a:schemeClr val="accent5">
                    <a:lumMod val="75000"/>
                  </a:schemeClr>
                </a:solidFill>
                <a:latin typeface="Times New Roman" pitchFamily="18" charset="0"/>
                <a:cs typeface="Times New Roman" pitchFamily="18" charset="0"/>
              </a:rPr>
              <a:t>грудная клетка запавшая, </a:t>
            </a:r>
          </a:p>
          <a:p>
            <a:pPr algn="just">
              <a:lnSpc>
                <a:spcPct val="114000"/>
              </a:lnSpc>
            </a:pPr>
            <a:r>
              <a:rPr lang="ru-RU" sz="1400" dirty="0" smtClean="0">
                <a:solidFill>
                  <a:schemeClr val="accent5">
                    <a:lumMod val="75000"/>
                  </a:schemeClr>
                </a:solidFill>
                <a:latin typeface="Times New Roman" pitchFamily="18" charset="0"/>
                <a:cs typeface="Times New Roman" pitchFamily="18" charset="0"/>
              </a:rPr>
              <a:t>живот отвисает, </a:t>
            </a:r>
          </a:p>
          <a:p>
            <a:pPr algn="just">
              <a:lnSpc>
                <a:spcPct val="114000"/>
              </a:lnSpc>
            </a:pPr>
            <a:r>
              <a:rPr lang="ru-RU" sz="1400" dirty="0" smtClean="0">
                <a:solidFill>
                  <a:schemeClr val="accent5">
                    <a:lumMod val="75000"/>
                  </a:schemeClr>
                </a:solidFill>
                <a:latin typeface="Times New Roman" pitchFamily="18" charset="0"/>
                <a:cs typeface="Times New Roman" pitchFamily="18" charset="0"/>
              </a:rPr>
              <a:t>угол наклона таза уменьшен. </a:t>
            </a:r>
          </a:p>
          <a:p>
            <a:pPr algn="just">
              <a:lnSpc>
                <a:spcPct val="114000"/>
              </a:lnSpc>
            </a:pPr>
            <a:r>
              <a:rPr lang="ru-RU" sz="1400" dirty="0" smtClean="0">
                <a:solidFill>
                  <a:schemeClr val="accent5">
                    <a:lumMod val="75000"/>
                  </a:schemeClr>
                </a:solidFill>
                <a:latin typeface="Times New Roman" pitchFamily="18" charset="0"/>
                <a:cs typeface="Times New Roman" pitchFamily="18" charset="0"/>
              </a:rPr>
              <a:t>У детей более старшего возраста сутулость очень быстро увеличивается и превращается в дефект, который носит название: </a:t>
            </a:r>
            <a:r>
              <a:rPr lang="ru-RU" sz="1400" b="1" dirty="0" smtClean="0">
                <a:solidFill>
                  <a:schemeClr val="accent5">
                    <a:lumMod val="75000"/>
                  </a:schemeClr>
                </a:solidFill>
                <a:latin typeface="Times New Roman" pitchFamily="18" charset="0"/>
                <a:cs typeface="Times New Roman" pitchFamily="18" charset="0"/>
              </a:rPr>
              <a:t>круглая спина. (рис.5)</a:t>
            </a:r>
            <a:endParaRPr lang="ru-RU" sz="1400" b="1" dirty="0">
              <a:solidFill>
                <a:schemeClr val="accent5">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188</TotalTime>
  <Words>1649</Words>
  <Application>Microsoft Office PowerPoint</Application>
  <PresentationFormat>Экран (4:3)</PresentationFormat>
  <Paragraphs>104</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Солнцестояние</vt:lpstr>
      <vt:lpstr>Правильная осанка и профилактика нарушений осанки</vt:lpstr>
      <vt:lpstr>Слайд 2</vt:lpstr>
      <vt:lpstr>Слайд 3</vt:lpstr>
      <vt:lpstr>При остальных манерах стояния формируется косое положение тела и искривление позвоночника</vt:lpstr>
      <vt:lpstr>Слайд 5</vt:lpstr>
      <vt:lpstr>Виды нарушения осанки</vt:lpstr>
      <vt:lpstr>Плоская спина</vt:lpstr>
      <vt:lpstr>Плосковогнутая спина</vt:lpstr>
      <vt:lpstr>Сутулая спина</vt:lpstr>
      <vt:lpstr>Круглая спина</vt:lpstr>
      <vt:lpstr>Кругловогнутая спина</vt:lpstr>
      <vt:lpstr>Нарушение осанки во фронтальной плоскости</vt:lpstr>
      <vt:lpstr>Слайд 13</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Правильная осанка и профилактика нарушений осанки</dc:title>
  <dc:creator>Admin</dc:creator>
  <cp:lastModifiedBy>Admin</cp:lastModifiedBy>
  <cp:revision>17</cp:revision>
  <dcterms:created xsi:type="dcterms:W3CDTF">2017-02-06T14:50:40Z</dcterms:created>
  <dcterms:modified xsi:type="dcterms:W3CDTF">2017-02-06T17:58:43Z</dcterms:modified>
</cp:coreProperties>
</file>